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53"/>
  </p:notesMasterIdLst>
  <p:handoutMasterIdLst>
    <p:handoutMasterId r:id="rId54"/>
  </p:handoutMasterIdLst>
  <p:sldIdLst>
    <p:sldId id="807" r:id="rId2"/>
    <p:sldId id="872" r:id="rId3"/>
    <p:sldId id="873" r:id="rId4"/>
    <p:sldId id="874" r:id="rId5"/>
    <p:sldId id="875" r:id="rId6"/>
    <p:sldId id="876" r:id="rId7"/>
    <p:sldId id="878" r:id="rId8"/>
    <p:sldId id="879" r:id="rId9"/>
    <p:sldId id="880" r:id="rId10"/>
    <p:sldId id="881" r:id="rId11"/>
    <p:sldId id="885" r:id="rId12"/>
    <p:sldId id="886" r:id="rId13"/>
    <p:sldId id="877" r:id="rId14"/>
    <p:sldId id="815" r:id="rId15"/>
    <p:sldId id="816" r:id="rId16"/>
    <p:sldId id="870" r:id="rId17"/>
    <p:sldId id="817" r:id="rId18"/>
    <p:sldId id="833" r:id="rId19"/>
    <p:sldId id="834" r:id="rId20"/>
    <p:sldId id="884" r:id="rId21"/>
    <p:sldId id="848" r:id="rId22"/>
    <p:sldId id="849" r:id="rId23"/>
    <p:sldId id="850" r:id="rId24"/>
    <p:sldId id="851" r:id="rId25"/>
    <p:sldId id="852" r:id="rId26"/>
    <p:sldId id="853" r:id="rId27"/>
    <p:sldId id="854" r:id="rId28"/>
    <p:sldId id="856" r:id="rId29"/>
    <p:sldId id="860" r:id="rId30"/>
    <p:sldId id="857" r:id="rId31"/>
    <p:sldId id="858" r:id="rId32"/>
    <p:sldId id="859" r:id="rId33"/>
    <p:sldId id="862" r:id="rId34"/>
    <p:sldId id="865" r:id="rId35"/>
    <p:sldId id="839" r:id="rId36"/>
    <p:sldId id="840" r:id="rId37"/>
    <p:sldId id="841" r:id="rId38"/>
    <p:sldId id="842" r:id="rId39"/>
    <p:sldId id="843" r:id="rId40"/>
    <p:sldId id="867" r:id="rId41"/>
    <p:sldId id="844" r:id="rId42"/>
    <p:sldId id="845" r:id="rId43"/>
    <p:sldId id="846" r:id="rId44"/>
    <p:sldId id="847" r:id="rId45"/>
    <p:sldId id="866" r:id="rId46"/>
    <p:sldId id="882" r:id="rId47"/>
    <p:sldId id="883" r:id="rId48"/>
    <p:sldId id="887" r:id="rId49"/>
    <p:sldId id="888" r:id="rId50"/>
    <p:sldId id="889" r:id="rId51"/>
    <p:sldId id="713" r:id="rId5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53" autoAdjust="0"/>
    <p:restoredTop sz="97633" autoAdjust="0"/>
  </p:normalViewPr>
  <p:slideViewPr>
    <p:cSldViewPr>
      <p:cViewPr varScale="1">
        <p:scale>
          <a:sx n="74" d="100"/>
          <a:sy n="74" d="100"/>
        </p:scale>
        <p:origin x="11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4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8/15/2015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313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23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08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 sz="1200" i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94C6D40-BCC7-428A-B2A2-A9BEDD2F1EB0}" type="datetime1">
              <a:rPr lang="en-US" smtClean="0"/>
              <a:pPr/>
              <a:t>8/15/2015</a:t>
            </a:fld>
            <a:r>
              <a:rPr lang="en-US" smtClean="0"/>
              <a:t>07/16/96</a:t>
            </a:r>
            <a:endParaRPr lang="en-US" sz="1200" i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DD3417-B363-4284-A16D-67F320162AFD}" type="slidenum">
              <a:rPr lang="en-US" smtClean="0"/>
              <a:pPr/>
              <a:t>50</a:t>
            </a:fld>
            <a:r>
              <a:rPr lang="en-US" smtClean="0"/>
              <a:t>##</a:t>
            </a:r>
            <a:endParaRPr lang="en-US" sz="1200" i="0"/>
          </a:p>
        </p:txBody>
      </p:sp>
    </p:spTree>
    <p:extLst>
      <p:ext uri="{BB962C8B-B14F-4D97-AF65-F5344CB8AC3E}">
        <p14:creationId xmlns:p14="http://schemas.microsoft.com/office/powerpoint/2010/main" val="262005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933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53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5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40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405321" y="6299520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noFill/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noFill/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781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41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7832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5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EntityFramework" TargetMode="External"/><Relationship Id="rId2" Type="http://schemas.openxmlformats.org/officeDocument/2006/relationships/hyperlink" Target="http://entityframework.codeplex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1" y="2362200"/>
            <a:ext cx="7086600" cy="1524000"/>
          </a:xfrm>
        </p:spPr>
        <p:txBody>
          <a:bodyPr/>
          <a:lstStyle/>
          <a:p>
            <a:r>
              <a:rPr lang="en-US" dirty="0"/>
              <a:t>Entity Framework Code First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4800" y="4473567"/>
            <a:ext cx="1763490" cy="19238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http://stimms.files.wordpress.com/2013/05/unicor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731" y="4476995"/>
            <a:ext cx="2565070" cy="19238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4562" y="533400"/>
            <a:ext cx="2079407" cy="169875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0790" y="548260"/>
            <a:ext cx="2857500" cy="1657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348" y="2310229"/>
            <a:ext cx="1971705" cy="142357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889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 Features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Works with any relational database with valid Entity Framework provider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Work with a visual model, database or with your own classes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Has very good default behavior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Very flexible for more granular control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Open source – independent release cycle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hlinkClick r:id="rId2"/>
              </a:rPr>
              <a:t>entityframework.codeplex.com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hlinkClick r:id="rId3"/>
              </a:rPr>
              <a:t>github.com/</a:t>
            </a:r>
            <a:r>
              <a:rPr lang="en-US" dirty="0" err="1" smtClean="0">
                <a:hlinkClick r:id="rId3"/>
              </a:rPr>
              <a:t>aspnet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EntityFramework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8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  <a:latin typeface="+mj-lt"/>
              </a:rPr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DbContext</a:t>
            </a:r>
            <a:r>
              <a:rPr lang="en-US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  <a:latin typeface="+mj-lt"/>
              </a:rPr>
              <a:t>class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DbContext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latin typeface="+mj-lt"/>
              </a:rPr>
              <a:t>holds</a:t>
            </a:r>
            <a:r>
              <a:rPr lang="en-US" dirty="0" smtClean="0"/>
              <a:t> the database connection and the entity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Provides LINQ-based data access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Implements identity tracking, change tracking, and API for CRUD operations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Entity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database table is typically mapped to a single entity class (C# class)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1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 Components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Associations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(Relationship Management)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association is a primary key / foreign key based relationship between two entity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Allows navigation from one entity to another, 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Student.Courses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Concurrency control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Entity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Framework</a:t>
            </a:r>
            <a:r>
              <a:rPr lang="en-US" dirty="0" smtClean="0"/>
              <a:t> uses optimistic concurrency control (no locking by default)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Provides automatic concurrency conflict detection and means for conflicts resolution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9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eter\Pictures\Kartinki Telerik\centric_grow_tmb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lum bright="-2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027793" y="793383"/>
            <a:ext cx="7084536" cy="4394086"/>
          </a:xfrm>
          <a:prstGeom prst="roundRect">
            <a:avLst>
              <a:gd name="adj" fmla="val 18104"/>
            </a:avLst>
          </a:prstGeom>
          <a:noFill/>
          <a:effectLst>
            <a:softEdge rad="6350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638800"/>
            <a:ext cx="82296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ADO.NET Architecture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7891" name="Picture 3" descr="C:\Trash\ADO.NET-Architecture-3D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44" y="685800"/>
            <a:ext cx="7690660" cy="4760698"/>
          </a:xfrm>
          <a:prstGeom prst="rect">
            <a:avLst/>
          </a:prstGeom>
          <a:noFill/>
          <a:effectLst>
            <a:glow rad="228600">
              <a:schemeClr val="accent6">
                <a:lumMod val="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869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</a:t>
            </a:r>
            <a:r>
              <a:rPr lang="bg-BG" dirty="0" smtClean="0"/>
              <a:t> </a:t>
            </a:r>
            <a:r>
              <a:rPr lang="en-US" dirty="0" smtClean="0"/>
              <a:t>ADO.NET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ADO.NET</a:t>
            </a:r>
            <a:r>
              <a:rPr lang="en-US" dirty="0" smtClean="0"/>
              <a:t> is a standard .NET class library for accessing databases, processing data and XML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A program model for working with data in .NET</a:t>
            </a:r>
            <a:endParaRPr lang="bg-BG" dirty="0" smtClean="0"/>
          </a:p>
          <a:p>
            <a:pPr lvl="1">
              <a:lnSpc>
                <a:spcPts val="3600"/>
              </a:lnSpc>
            </a:pPr>
            <a:r>
              <a:rPr lang="en-US" dirty="0" smtClean="0"/>
              <a:t>Supports connected, disconnected and ORM data access models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Excellent integration with LINQ, XML and WCF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Allows executing SQL in RDBMS systems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DB connections, data readers, DB commands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Allows accessing data in the ORM approach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LINQ-to-SQL and ADO.NET Entity Framework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5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In</a:t>
            </a:r>
            <a:r>
              <a:rPr lang="bg-BG" dirty="0" smtClean="0"/>
              <a:t> </a:t>
            </a:r>
            <a:r>
              <a:rPr lang="en-US" dirty="0" smtClean="0"/>
              <a:t>ADO.NET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48068"/>
            <a:ext cx="8686800" cy="57150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System.Data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ADO.NET core classes</a:t>
            </a:r>
          </a:p>
          <a:p>
            <a:pPr>
              <a:lnSpc>
                <a:spcPct val="95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System.Data.Common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Common classes for all ADO.NET technologies</a:t>
            </a:r>
          </a:p>
          <a:p>
            <a:pPr>
              <a:lnSpc>
                <a:spcPct val="95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System.Data.Linq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LINQ-to-SQL framework classes</a:t>
            </a:r>
          </a:p>
          <a:p>
            <a:pPr>
              <a:lnSpc>
                <a:spcPct val="95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System.Data.Entity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Entity Framework classes</a:t>
            </a:r>
          </a:p>
          <a:p>
            <a:pPr>
              <a:lnSpc>
                <a:spcPct val="95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System.Xml</a:t>
            </a:r>
          </a:p>
          <a:p>
            <a:pPr marL="574675" lvl="2" indent="-282575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XML processing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3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52400"/>
            <a:ext cx="6019800" cy="914400"/>
          </a:xfrm>
        </p:spPr>
        <p:txBody>
          <a:bodyPr/>
          <a:lstStyle/>
          <a:p>
            <a:r>
              <a:rPr lang="en-US" dirty="0" smtClean="0"/>
              <a:t>Connecting to Non-Microsoft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bg-BG" dirty="0" smtClean="0"/>
              <a:t>ADO.NET </a:t>
            </a:r>
            <a:r>
              <a:rPr lang="en-US" dirty="0" smtClean="0"/>
              <a:t>supports accessing various databases via their </a:t>
            </a:r>
            <a:r>
              <a:rPr lang="bg-BG" dirty="0" smtClean="0"/>
              <a:t>Data Providers: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OLE DB</a:t>
            </a:r>
            <a:r>
              <a:rPr lang="bg-BG" dirty="0" smtClean="0"/>
              <a:t> – </a:t>
            </a:r>
            <a:r>
              <a:rPr lang="en-US" dirty="0" smtClean="0"/>
              <a:t>supported internally in ADO.NET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dirty="0" smtClean="0"/>
              <a:t>Access any OLE DB-compliant data source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dirty="0" smtClean="0"/>
              <a:t>E.g. MS Access, MS Excel, MS Project, MS Exchange, Windows Active Directory, text files</a:t>
            </a:r>
            <a:endParaRPr lang="bg-BG" dirty="0" smtClean="0"/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Oracle</a:t>
            </a:r>
            <a:r>
              <a:rPr lang="bg-BG" dirty="0" smtClean="0"/>
              <a:t> – </a:t>
            </a:r>
            <a:r>
              <a:rPr lang="en-US" dirty="0" smtClean="0"/>
              <a:t>supported internally in ADO.NET</a:t>
            </a:r>
            <a:endParaRPr lang="bg-BG" dirty="0" smtClean="0"/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MySQL</a:t>
            </a:r>
            <a:r>
              <a:rPr lang="bg-BG" dirty="0" smtClean="0"/>
              <a:t> – </a:t>
            </a:r>
            <a:r>
              <a:rPr lang="en-US" dirty="0" smtClean="0"/>
              <a:t>third party extension</a:t>
            </a:r>
            <a:endParaRPr lang="bg-BG" dirty="0" smtClean="0"/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PostgreSQL</a:t>
            </a:r>
            <a:r>
              <a:rPr lang="bg-BG" dirty="0" smtClean="0"/>
              <a:t> – </a:t>
            </a:r>
            <a:r>
              <a:rPr lang="en-US" dirty="0" smtClean="0"/>
              <a:t>third party extension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47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1405268" y="2417134"/>
            <a:ext cx="6300218" cy="1490332"/>
          </a:xfrm>
          <a:prstGeom prst="irregularSeal1">
            <a:avLst/>
          </a:prstGeom>
          <a:solidFill>
            <a:schemeClr val="accent5">
              <a:lumMod val="20000"/>
              <a:lumOff val="80000"/>
              <a:alpha val="25000"/>
            </a:schemeClr>
          </a:solidFill>
          <a:ln w="19050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 smtClean="0">
                <a:ln>
                  <a:solidFill>
                    <a:srgbClr val="0B6277"/>
                  </a:solidFill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ADO.NET</a:t>
            </a:r>
          </a:p>
          <a:p>
            <a:pPr algn="ctr">
              <a:lnSpc>
                <a:spcPct val="110000"/>
              </a:lnSpc>
            </a:pPr>
            <a:r>
              <a:rPr lang="en-US" sz="2000" b="1" dirty="0" smtClean="0">
                <a:ln>
                  <a:solidFill>
                    <a:srgbClr val="0B6277"/>
                  </a:solidFill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Programming Model</a:t>
            </a:r>
            <a:endParaRPr lang="en-US" sz="2000" b="1" dirty="0">
              <a:ln>
                <a:solidFill>
                  <a:srgbClr val="0B6277"/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</a:t>
            </a:r>
            <a:r>
              <a:rPr lang="bg-BG" dirty="0" smtClean="0"/>
              <a:t> </a:t>
            </a:r>
            <a:r>
              <a:rPr lang="en-US" dirty="0" smtClean="0"/>
              <a:t>ADO.NET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457200" y="3724275"/>
            <a:ext cx="1939926" cy="78898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Provider</a:t>
            </a:r>
            <a:endParaRPr lang="bg-BG" sz="2000" b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688266" y="3727450"/>
            <a:ext cx="1781175" cy="78898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OleDb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Provider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766932" y="3729038"/>
            <a:ext cx="1752600" cy="78898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Oracle </a:t>
            </a:r>
            <a:r>
              <a:rPr lang="bg-BG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 </a:t>
            </a:r>
            <a:b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Provider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823405" y="3719513"/>
            <a:ext cx="1744663" cy="78898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ODBC </a:t>
            </a:r>
            <a:r>
              <a:rPr lang="bg-BG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 </a:t>
            </a:r>
            <a:b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Provider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>
            <p:extLst/>
          </p:nvPr>
        </p:nvGraphicFramePr>
        <p:xfrm>
          <a:off x="636108" y="4823635"/>
          <a:ext cx="1590675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3" imgW="1109700" imgH="1126825" progId="Visio.Drawing.11">
                  <p:embed/>
                </p:oleObj>
              </mc:Choice>
              <mc:Fallback>
                <p:oleObj name="Visio" r:id="rId3" imgW="1109700" imgH="11268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108" y="4823635"/>
                        <a:ext cx="1590675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440068" y="3152775"/>
            <a:ext cx="8305800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AutoShape 25"/>
          <p:cNvSpPr>
            <a:spLocks noChangeArrowheads="1"/>
          </p:cNvSpPr>
          <p:nvPr/>
        </p:nvSpPr>
        <p:spPr bwMode="auto">
          <a:xfrm>
            <a:off x="374022" y="1143000"/>
            <a:ext cx="2102180" cy="1440712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bg-BG" sz="2400" b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613734" y="1615777"/>
            <a:ext cx="1633868" cy="3302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DataReader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613734" y="2043443"/>
            <a:ext cx="1633868" cy="3302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DbCommand</a:t>
            </a:r>
            <a:endParaRPr lang="bg-BG" sz="18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290844" y="1183977"/>
            <a:ext cx="22828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Connected Model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2796067" y="4829026"/>
          <a:ext cx="1590675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5" imgW="1109688" imgH="1126933" progId="Visio.Drawing.11">
                  <p:embed/>
                </p:oleObj>
              </mc:Choice>
              <mc:Fallback>
                <p:oleObj name="Visio" r:id="rId5" imgW="1109688" imgH="112693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6067" y="4829026"/>
                        <a:ext cx="1590675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4855832" y="4821866"/>
          <a:ext cx="1590675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7" imgW="1109688" imgH="1126933" progId="Visio.Drawing.11">
                  <p:embed/>
                </p:oleObj>
              </mc:Choice>
              <mc:Fallback>
                <p:oleObj name="Visio" r:id="rId7" imgW="1109688" imgH="112693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5832" y="4821866"/>
                        <a:ext cx="1590675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6905955" y="4821866"/>
          <a:ext cx="1590675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Visio" r:id="rId9" imgW="1109688" imgH="1126933" progId="Visio.Drawing.11">
                  <p:embed/>
                </p:oleObj>
              </mc:Choice>
              <mc:Fallback>
                <p:oleObj name="Visio" r:id="rId9" imgW="1109688" imgH="112693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955" y="4821866"/>
                        <a:ext cx="1590675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2633329" y="1143000"/>
            <a:ext cx="1841206" cy="1440712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bg-BG" sz="2400" b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5" name="Rectangle 26"/>
          <p:cNvSpPr>
            <a:spLocks noChangeArrowheads="1"/>
          </p:cNvSpPr>
          <p:nvPr/>
        </p:nvSpPr>
        <p:spPr bwMode="auto">
          <a:xfrm>
            <a:off x="2799092" y="1615777"/>
            <a:ext cx="1501776" cy="3302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DataSet</a:t>
            </a:r>
            <a:endParaRPr lang="en-US" sz="18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27"/>
          <p:cNvSpPr>
            <a:spLocks noChangeArrowheads="1"/>
          </p:cNvSpPr>
          <p:nvPr/>
        </p:nvSpPr>
        <p:spPr bwMode="auto">
          <a:xfrm>
            <a:off x="2799092" y="2043443"/>
            <a:ext cx="1501776" cy="3302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DataAdapter</a:t>
            </a:r>
            <a:endParaRPr lang="bg-BG" sz="18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 Box 28"/>
          <p:cNvSpPr txBox="1">
            <a:spLocks noChangeArrowheads="1"/>
          </p:cNvSpPr>
          <p:nvPr/>
        </p:nvSpPr>
        <p:spPr bwMode="auto">
          <a:xfrm>
            <a:off x="2573668" y="1183977"/>
            <a:ext cx="1955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Disconn. Model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83872" y="3200400"/>
            <a:ext cx="4315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…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AutoShape 25"/>
          <p:cNvSpPr>
            <a:spLocks noChangeArrowheads="1"/>
          </p:cNvSpPr>
          <p:nvPr/>
        </p:nvSpPr>
        <p:spPr bwMode="auto">
          <a:xfrm>
            <a:off x="4626934" y="1143000"/>
            <a:ext cx="1816396" cy="1440712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bg-BG" sz="2400" b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4780292" y="1615777"/>
            <a:ext cx="1501776" cy="3302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DataContext</a:t>
            </a:r>
            <a:endParaRPr lang="en-US" sz="18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Rectangle 27"/>
          <p:cNvSpPr>
            <a:spLocks noChangeArrowheads="1"/>
          </p:cNvSpPr>
          <p:nvPr/>
        </p:nvSpPr>
        <p:spPr bwMode="auto">
          <a:xfrm>
            <a:off x="4780292" y="2043443"/>
            <a:ext cx="1501776" cy="3302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Table&lt;T&gt;</a:t>
            </a:r>
            <a:endParaRPr lang="bg-BG" sz="18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 Box 28"/>
          <p:cNvSpPr txBox="1">
            <a:spLocks noChangeArrowheads="1"/>
          </p:cNvSpPr>
          <p:nvPr/>
        </p:nvSpPr>
        <p:spPr bwMode="auto">
          <a:xfrm>
            <a:off x="4554868" y="1183977"/>
            <a:ext cx="1955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LINQ-to-SQL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AutoShape 25"/>
          <p:cNvSpPr>
            <a:spLocks noChangeArrowheads="1"/>
          </p:cNvSpPr>
          <p:nvPr/>
        </p:nvSpPr>
        <p:spPr bwMode="auto">
          <a:xfrm>
            <a:off x="6600456" y="1143000"/>
            <a:ext cx="2179084" cy="1440712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bg-BG" sz="2400" b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5" name="Rectangle 26"/>
          <p:cNvSpPr>
            <a:spLocks noChangeArrowheads="1"/>
          </p:cNvSpPr>
          <p:nvPr/>
        </p:nvSpPr>
        <p:spPr bwMode="auto">
          <a:xfrm>
            <a:off x="6761492" y="1615777"/>
            <a:ext cx="1849108" cy="3302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ObjectContext</a:t>
            </a:r>
            <a:endParaRPr lang="en-US" sz="18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ectangle 27"/>
          <p:cNvSpPr>
            <a:spLocks noChangeArrowheads="1"/>
          </p:cNvSpPr>
          <p:nvPr/>
        </p:nvSpPr>
        <p:spPr bwMode="auto">
          <a:xfrm>
            <a:off x="6761492" y="2043443"/>
            <a:ext cx="1849108" cy="3302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EntityObject</a:t>
            </a:r>
          </a:p>
        </p:txBody>
      </p:sp>
      <p:sp>
        <p:nvSpPr>
          <p:cNvPr id="47" name="Text Box 28"/>
          <p:cNvSpPr txBox="1">
            <a:spLocks noChangeArrowheads="1"/>
          </p:cNvSpPr>
          <p:nvPr/>
        </p:nvSpPr>
        <p:spPr bwMode="auto">
          <a:xfrm>
            <a:off x="6536068" y="1183977"/>
            <a:ext cx="23031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Entity Framework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483872" y="2590800"/>
            <a:ext cx="4315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…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 flipV="1">
            <a:off x="1427162" y="4525963"/>
            <a:ext cx="1588" cy="56038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 flipV="1">
            <a:off x="3583616" y="4524375"/>
            <a:ext cx="1588" cy="56038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 flipV="1">
            <a:off x="5643232" y="4524375"/>
            <a:ext cx="1588" cy="56038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 flipV="1">
            <a:off x="7699705" y="4527550"/>
            <a:ext cx="1588" cy="56038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 flipV="1">
            <a:off x="1433512" y="3168650"/>
            <a:ext cx="1588" cy="56038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 flipV="1">
            <a:off x="3026734" y="3168650"/>
            <a:ext cx="1587" cy="56038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 flipV="1">
            <a:off x="1430668" y="2590800"/>
            <a:ext cx="1588" cy="56038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H="1" flipV="1">
            <a:off x="3560134" y="2590800"/>
            <a:ext cx="1587" cy="56038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H="1" flipV="1">
            <a:off x="6170613" y="3168650"/>
            <a:ext cx="1587" cy="56038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 flipV="1">
            <a:off x="7698118" y="3168650"/>
            <a:ext cx="1587" cy="56038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Line 19"/>
          <p:cNvSpPr>
            <a:spLocks noChangeShapeType="1"/>
          </p:cNvSpPr>
          <p:nvPr/>
        </p:nvSpPr>
        <p:spPr bwMode="auto">
          <a:xfrm flipH="1" flipV="1">
            <a:off x="5527342" y="2590800"/>
            <a:ext cx="1587" cy="56038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Line 19"/>
          <p:cNvSpPr>
            <a:spLocks noChangeShapeType="1"/>
          </p:cNvSpPr>
          <p:nvPr/>
        </p:nvSpPr>
        <p:spPr bwMode="auto">
          <a:xfrm flipH="1" flipV="1">
            <a:off x="7696200" y="2590800"/>
            <a:ext cx="1587" cy="56038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93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ADO.NET: LINQ-to-SQL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4953000" cy="5562600"/>
          </a:xfrm>
        </p:spPr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LINQ-to-SQL</a:t>
            </a:r>
            <a:r>
              <a:rPr lang="en-US" sz="3000" dirty="0" smtClean="0"/>
              <a:t> is ORM framework for SQL Server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Create object models mapping the database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Open a data context</a:t>
            </a:r>
            <a:endParaRPr lang="bg-BG" sz="26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Retrieve data with LINQ / modify the tables in the data context</a:t>
            </a:r>
            <a:endParaRPr lang="en-US" sz="26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Persist the data context changes into the DB</a:t>
            </a:r>
            <a:endParaRPr lang="bg-BG" sz="26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Connection is auto-closed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867400" y="3570288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SqlConnection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867400" y="2492375"/>
            <a:ext cx="2362200" cy="50323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DataContext</a:t>
            </a:r>
            <a:endParaRPr lang="en-US" sz="22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7075487" y="4121150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7062787" y="3054350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593266"/>
            <a:ext cx="1676400" cy="1295400"/>
          </a:xfrm>
          <a:prstGeom prst="rect">
            <a:avLst/>
          </a:prstGeom>
          <a:noFill/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358268" y="5997334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467600" y="1752600"/>
            <a:ext cx="1077912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562600" y="1752600"/>
            <a:ext cx="1077912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6553200" y="1219200"/>
            <a:ext cx="1077912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H="1" flipV="1">
            <a:off x="6446874" y="2107019"/>
            <a:ext cx="182526" cy="4288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 flipV="1">
            <a:off x="7086600" y="1676400"/>
            <a:ext cx="0" cy="7620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 flipV="1">
            <a:off x="7543799" y="2107019"/>
            <a:ext cx="93921" cy="4288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1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ADO.NET: Entity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4953000" cy="5562600"/>
          </a:xfrm>
        </p:spPr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Entity Framework </a:t>
            </a:r>
            <a:r>
              <a:rPr lang="en-US" sz="3000" dirty="0" smtClean="0"/>
              <a:t>is generic ORM framework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Create entity data model mapping the database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Open an object context</a:t>
            </a:r>
            <a:endParaRPr lang="bg-BG" sz="26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Retrieve data with LINQ / modify the tables in the object context</a:t>
            </a:r>
            <a:endParaRPr lang="en-US" sz="26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Persist the object context changes into the DB</a:t>
            </a:r>
            <a:endParaRPr lang="bg-BG" sz="26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Connection is auto-closed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47378" y="3886200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SqlConnection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747378" y="1958975"/>
            <a:ext cx="2362200" cy="50323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ObjectContext</a:t>
            </a:r>
            <a:endParaRPr lang="en-US" sz="22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2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479" y="4618037"/>
            <a:ext cx="1676400" cy="1295400"/>
          </a:xfrm>
          <a:prstGeom prst="rect">
            <a:avLst/>
          </a:prstGeom>
          <a:noFill/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206347" y="6022105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620000" y="1295400"/>
            <a:ext cx="1077912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181600" y="1295400"/>
            <a:ext cx="1077912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6400800" y="1143000"/>
            <a:ext cx="1077912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5747378" y="2840666"/>
            <a:ext cx="2362200" cy="655636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EntityClient</a:t>
            </a:r>
          </a:p>
          <a:p>
            <a:pPr algn="ctr"/>
            <a:r>
              <a:rPr lang="en-US" sz="2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Data Provider</a:t>
            </a:r>
            <a:endParaRPr lang="bg-BG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6932132" y="2417134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H="1" flipV="1">
            <a:off x="6174452" y="1594885"/>
            <a:ext cx="182526" cy="4288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 flipV="1">
            <a:off x="6934677" y="1502734"/>
            <a:ext cx="1" cy="5334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 flipV="1">
            <a:off x="7569090" y="1594885"/>
            <a:ext cx="93921" cy="4288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6923566" y="4334503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6934679" y="3483934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06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Technologies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Object-Relational Mapping (ORM)</a:t>
            </a:r>
            <a:r>
              <a:rPr lang="en-US" dirty="0" smtClean="0"/>
              <a:t> is a programming technique for automatic mapping and converting 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Between relational database tables and object-oriented classes and objects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ORM creates a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virtual object database</a:t>
            </a:r>
            <a:r>
              <a:rPr lang="en-US" dirty="0" smtClean="0"/>
              <a:t>"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Which can be used from within the programming language, e.g. C# or Java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ORM frameworks</a:t>
            </a:r>
            <a:r>
              <a:rPr lang="en-US" dirty="0" smtClean="0"/>
              <a:t> automate the ORM process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A.k.a.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object-relational persistence frameworks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27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Code First Main Parts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869279"/>
            <a:ext cx="7924800" cy="569120"/>
          </a:xfrm>
        </p:spPr>
        <p:txBody>
          <a:bodyPr/>
          <a:lstStyle/>
          <a:p>
            <a:r>
              <a:rPr lang="en-US" dirty="0" smtClean="0"/>
              <a:t>Domain classes, DbContext and </a:t>
            </a:r>
            <a:r>
              <a:rPr lang="en-US" dirty="0" err="1" smtClean="0"/>
              <a:t>DbSets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2600325"/>
            <a:ext cx="4762500" cy="3571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6523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Framework supports three types of modeling workflow:</a:t>
            </a:r>
          </a:p>
          <a:p>
            <a:pPr lvl="1"/>
            <a:r>
              <a:rPr lang="en-US" dirty="0" smtClean="0"/>
              <a:t>Database first</a:t>
            </a:r>
          </a:p>
          <a:p>
            <a:pPr lvl="2"/>
            <a:r>
              <a:rPr lang="en-US" dirty="0" smtClean="0"/>
              <a:t>Create models as database tables</a:t>
            </a:r>
          </a:p>
          <a:p>
            <a:pPr lvl="2"/>
            <a:r>
              <a:rPr lang="en-US" dirty="0" smtClean="0"/>
              <a:t>Use Management </a:t>
            </a:r>
            <a:r>
              <a:rPr lang="en-US" dirty="0"/>
              <a:t>S</a:t>
            </a:r>
            <a:r>
              <a:rPr lang="en-US" dirty="0" smtClean="0"/>
              <a:t>tudio or native SQL queries</a:t>
            </a:r>
          </a:p>
          <a:p>
            <a:pPr lvl="1"/>
            <a:r>
              <a:rPr lang="en-US" dirty="0" smtClean="0"/>
              <a:t>Model first</a:t>
            </a:r>
          </a:p>
          <a:p>
            <a:pPr lvl="2"/>
            <a:r>
              <a:rPr lang="en-US" dirty="0" smtClean="0"/>
              <a:t>Create models using visual EF designer in VS</a:t>
            </a:r>
          </a:p>
          <a:p>
            <a:pPr lvl="1"/>
            <a:r>
              <a:rPr lang="en-US" dirty="0" smtClean="0"/>
              <a:t>Code first</a:t>
            </a:r>
          </a:p>
          <a:p>
            <a:pPr lvl="2"/>
            <a:r>
              <a:rPr lang="en-US" dirty="0" smtClean="0"/>
              <a:t>Write models and combine them in DbContext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3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98120"/>
            <a:ext cx="7086600" cy="838200"/>
          </a:xfrm>
        </p:spPr>
        <p:txBody>
          <a:bodyPr/>
          <a:lstStyle/>
          <a:p>
            <a:r>
              <a:rPr lang="en-US" dirty="0"/>
              <a:t>Database First Modeling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/>
              <a:t>Create models as database </a:t>
            </a:r>
            <a:r>
              <a:rPr lang="en-US" dirty="0" smtClean="0"/>
              <a:t>tables and then generate code (models) from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744383"/>
            <a:ext cx="2002888" cy="3794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Flowchart: Magnetic Disk 5"/>
          <p:cNvSpPr/>
          <p:nvPr/>
        </p:nvSpPr>
        <p:spPr>
          <a:xfrm>
            <a:off x="1690864" y="2209800"/>
            <a:ext cx="914400" cy="9906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609746" y="4307541"/>
            <a:ext cx="590654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186" y="3064730"/>
            <a:ext cx="2244280" cy="30772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035" y="3064730"/>
            <a:ext cx="2503271" cy="31359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Right Arrow 10"/>
          <p:cNvSpPr/>
          <p:nvPr/>
        </p:nvSpPr>
        <p:spPr>
          <a:xfrm>
            <a:off x="5628734" y="4358325"/>
            <a:ext cx="590654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Document 8">
            <a:hlinkClick r:id="" action="ppaction://noaction" highlightClick="1"/>
          </p:cNvPr>
          <p:cNvSpPr/>
          <p:nvPr/>
        </p:nvSpPr>
        <p:spPr>
          <a:xfrm>
            <a:off x="5028486" y="2326340"/>
            <a:ext cx="762714" cy="874059"/>
          </a:xfrm>
          <a:prstGeom prst="actionButton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ultidocument 11"/>
          <p:cNvSpPr/>
          <p:nvPr/>
        </p:nvSpPr>
        <p:spPr>
          <a:xfrm>
            <a:off x="8141570" y="2443285"/>
            <a:ext cx="744194" cy="878138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8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9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/>
              <a:t>First Modeling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320" y="2488451"/>
            <a:ext cx="1982217" cy="37550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Flowchart: Magnetic Disk 5"/>
          <p:cNvSpPr/>
          <p:nvPr/>
        </p:nvSpPr>
        <p:spPr>
          <a:xfrm>
            <a:off x="7831706" y="1942724"/>
            <a:ext cx="793031" cy="939053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006229" y="5165316"/>
            <a:ext cx="3430429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30" y="2105515"/>
            <a:ext cx="2556369" cy="35052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152" y="1230030"/>
            <a:ext cx="2503271" cy="31359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Right Arrow 9"/>
          <p:cNvSpPr/>
          <p:nvPr/>
        </p:nvSpPr>
        <p:spPr>
          <a:xfrm>
            <a:off x="3006022" y="2859740"/>
            <a:ext cx="560707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Document 10">
            <a:hlinkClick r:id="" action="ppaction://noaction" highlightClick="1"/>
          </p:cNvPr>
          <p:cNvSpPr/>
          <p:nvPr/>
        </p:nvSpPr>
        <p:spPr>
          <a:xfrm>
            <a:off x="2203545" y="1614391"/>
            <a:ext cx="762714" cy="874059"/>
          </a:xfrm>
          <a:prstGeom prst="actionButton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ultidocument 11"/>
          <p:cNvSpPr/>
          <p:nvPr/>
        </p:nvSpPr>
        <p:spPr>
          <a:xfrm>
            <a:off x="5629178" y="914400"/>
            <a:ext cx="744194" cy="878138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4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First Modeling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028" y="1180712"/>
            <a:ext cx="1633111" cy="10483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Domain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320" y="2488451"/>
            <a:ext cx="1982217" cy="37550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733" y="2149523"/>
            <a:ext cx="2556369" cy="35052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89" y="2334150"/>
            <a:ext cx="2503271" cy="31359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Right Arrow 9"/>
          <p:cNvSpPr/>
          <p:nvPr/>
        </p:nvSpPr>
        <p:spPr>
          <a:xfrm>
            <a:off x="2267766" y="3118219"/>
            <a:ext cx="1847034" cy="119239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Custom Configuration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1" name="Action Button: Document 10">
            <a:hlinkClick r:id="" action="ppaction://noaction" highlightClick="1"/>
          </p:cNvPr>
          <p:cNvSpPr/>
          <p:nvPr/>
        </p:nvSpPr>
        <p:spPr>
          <a:xfrm>
            <a:off x="3939123" y="1422733"/>
            <a:ext cx="1454055" cy="874059"/>
          </a:xfrm>
          <a:prstGeom prst="actionButton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>
                <a:solidFill>
                  <a:schemeClr val="bg1"/>
                </a:solidFill>
              </a:rPr>
              <a:t>DbContext </a:t>
            </a:r>
            <a:r>
              <a:rPr lang="en-US" sz="1800" dirty="0" err="1">
                <a:solidFill>
                  <a:schemeClr val="bg1"/>
                </a:solidFill>
              </a:rPr>
              <a:t>ModelBuilder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" name="Flowchart: Multidocument 11"/>
          <p:cNvSpPr/>
          <p:nvPr/>
        </p:nvSpPr>
        <p:spPr>
          <a:xfrm>
            <a:off x="2142139" y="1962718"/>
            <a:ext cx="744194" cy="878138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682769" y="3317629"/>
            <a:ext cx="1175231" cy="104836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As needed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Flowchart: Magnetic Disk 12"/>
          <p:cNvSpPr/>
          <p:nvPr/>
        </p:nvSpPr>
        <p:spPr>
          <a:xfrm>
            <a:off x="7831706" y="1942724"/>
            <a:ext cx="793031" cy="939053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8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1" grpId="0" animBg="1"/>
      <p:bldP spid="12" grpId="0" animBg="1"/>
      <p:bldP spid="7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Code First?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code without having to define mappings in </a:t>
            </a:r>
            <a:r>
              <a:rPr lang="en-US" dirty="0" smtClean="0"/>
              <a:t>XML or create database models</a:t>
            </a:r>
          </a:p>
          <a:p>
            <a:r>
              <a:rPr lang="en-US" dirty="0"/>
              <a:t>Define objects in </a:t>
            </a:r>
            <a:r>
              <a:rPr lang="en-US" dirty="0" smtClean="0"/>
              <a:t>POCO</a:t>
            </a:r>
          </a:p>
          <a:p>
            <a:pPr lvl="1"/>
            <a:r>
              <a:rPr lang="en-US" dirty="0" smtClean="0"/>
              <a:t>Reuse these models and their attributes</a:t>
            </a:r>
            <a:endParaRPr lang="en-US" dirty="0"/>
          </a:p>
          <a:p>
            <a:r>
              <a:rPr lang="en-US" dirty="0"/>
              <a:t>No base classes required</a:t>
            </a:r>
          </a:p>
          <a:p>
            <a:r>
              <a:rPr lang="en-US" dirty="0"/>
              <a:t>Enables database persistence with no </a:t>
            </a:r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Can use automatic migrations</a:t>
            </a:r>
            <a:endParaRPr lang="en-US" dirty="0"/>
          </a:p>
          <a:p>
            <a:r>
              <a:rPr lang="en-US" dirty="0"/>
              <a:t>Can use Data </a:t>
            </a:r>
            <a:r>
              <a:rPr lang="en-US" dirty="0" smtClean="0"/>
              <a:t>Annotations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Key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Required</a:t>
            </a:r>
            <a:r>
              <a:rPr lang="en-US" dirty="0" smtClean="0"/>
              <a:t>, etc.)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1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Classes (Models)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Bunch of normal C# classes (POCO)</a:t>
            </a:r>
            <a:endParaRPr lang="en-US" dirty="0"/>
          </a:p>
          <a:p>
            <a:pPr lvl="1"/>
            <a:r>
              <a:rPr lang="en-US" dirty="0" smtClean="0"/>
              <a:t>May contain navigation properties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Recommended to be in a separate class library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2362200"/>
            <a:ext cx="8077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PostAnswer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PostAnswerId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Content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PostId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virtual Post Post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349240" y="4579632"/>
            <a:ext cx="1828800" cy="867537"/>
          </a:xfrm>
          <a:prstGeom prst="wedgeRoundRectCallout">
            <a:avLst>
              <a:gd name="adj1" fmla="val -100433"/>
              <a:gd name="adj2" fmla="val -8615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Navigation property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477000" y="3325635"/>
            <a:ext cx="1828800" cy="441889"/>
          </a:xfrm>
          <a:prstGeom prst="wedgeRoundRectCallout">
            <a:avLst>
              <a:gd name="adj1" fmla="val -99600"/>
              <a:gd name="adj2" fmla="val 5689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343400" y="2209800"/>
            <a:ext cx="1828800" cy="441889"/>
          </a:xfrm>
          <a:prstGeom prst="wedgeRoundRectCallout">
            <a:avLst>
              <a:gd name="adj1" fmla="val -52516"/>
              <a:gd name="adj2" fmla="val 1345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key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85800" y="4524648"/>
            <a:ext cx="1828800" cy="891516"/>
          </a:xfrm>
          <a:prstGeom prst="wedgeRoundRectCallout">
            <a:avLst>
              <a:gd name="adj1" fmla="val 57899"/>
              <a:gd name="adj2" fmla="val -8273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Virtual for lazy loading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70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DbContext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3400" y="1143000"/>
            <a:ext cx="80772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System.Data.Entity;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CodeFirst.Models;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ForumContext : DbContext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DbSet&lt;Category&gt; Categories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DbSet&lt;Post&gt; Posts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DbSet&lt;PostAnswer&gt;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PostAnswers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DbSet&lt;Tag&gt; Tags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220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Connection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85800" y="1371600"/>
            <a:ext cx="20574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Connection String Available?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3733800"/>
            <a:ext cx="2667000" cy="990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Build String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(SQL Server Express or Create 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en-US" sz="2000" dirty="0" smtClean="0">
                <a:solidFill>
                  <a:schemeClr val="bg1"/>
                </a:solidFill>
              </a:rPr>
              <a:t>ocal DB)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57601" y="2530793"/>
            <a:ext cx="20574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Database Exists?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1714500" y="2057400"/>
            <a:ext cx="0" cy="1676400"/>
          </a:xfrm>
          <a:prstGeom prst="straightConnector1">
            <a:avLst/>
          </a:prstGeom>
          <a:ln w="571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 flipV="1">
            <a:off x="3048000" y="2873693"/>
            <a:ext cx="609601" cy="1355407"/>
          </a:xfrm>
          <a:prstGeom prst="straightConnector1">
            <a:avLst/>
          </a:prstGeom>
          <a:ln w="571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7" idx="1"/>
          </p:cNvCxnSpPr>
          <p:nvPr/>
        </p:nvCxnSpPr>
        <p:spPr>
          <a:xfrm>
            <a:off x="2743200" y="1714500"/>
            <a:ext cx="914401" cy="1159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038600" y="4724400"/>
            <a:ext cx="2057400" cy="685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Create Database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>
            <a:stCxn id="7" idx="2"/>
            <a:endCxn id="24" idx="0"/>
          </p:cNvCxnSpPr>
          <p:nvPr/>
        </p:nvCxnSpPr>
        <p:spPr>
          <a:xfrm>
            <a:off x="4686301" y="3216593"/>
            <a:ext cx="380999" cy="1507807"/>
          </a:xfrm>
          <a:prstGeom prst="straightConnector1">
            <a:avLst/>
          </a:prstGeom>
          <a:ln w="571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858001" y="3125153"/>
            <a:ext cx="20574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Use Database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>
            <a:stCxn id="7" idx="3"/>
            <a:endCxn id="29" idx="1"/>
          </p:cNvCxnSpPr>
          <p:nvPr/>
        </p:nvCxnSpPr>
        <p:spPr>
          <a:xfrm>
            <a:off x="5715001" y="2873693"/>
            <a:ext cx="1143000" cy="5943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3"/>
            <a:endCxn id="29" idx="1"/>
          </p:cNvCxnSpPr>
          <p:nvPr/>
        </p:nvCxnSpPr>
        <p:spPr>
          <a:xfrm flipV="1">
            <a:off x="6096000" y="3468053"/>
            <a:ext cx="762001" cy="1599247"/>
          </a:xfrm>
          <a:prstGeom prst="straightConnector1">
            <a:avLst/>
          </a:prstGeom>
          <a:ln w="571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21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4" grpId="0" animBg="1"/>
      <p:bldP spid="2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/>
              <a:t>Code First Migrations</a:t>
            </a:r>
          </a:p>
        </p:txBody>
      </p:sp>
      <p:pic>
        <p:nvPicPr>
          <p:cNvPr id="2050" name="Picture 2" descr="http://lecture.tableau-noir.net/lecture/migrations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315" y="2514600"/>
            <a:ext cx="4993369" cy="36793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37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Frameworks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ORM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frameworks</a:t>
            </a:r>
            <a:r>
              <a:rPr lang="en-US" dirty="0" smtClean="0"/>
              <a:t> typically provide the following functionality: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Creating object model by database schema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Creating database schema by object model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Querying data by object-oriented API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Data manipulation operations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CRUD</a:t>
            </a:r>
            <a:r>
              <a:rPr lang="en-US" dirty="0" smtClean="0"/>
              <a:t> – create, retrieve, update, delete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ORM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frameworks</a:t>
            </a:r>
            <a:r>
              <a:rPr lang="en-US" dirty="0" smtClean="0"/>
              <a:t> automatically generate SQL to perform the requested data operations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35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Migration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CreateDatabaseIfNotExists</a:t>
            </a:r>
            <a:r>
              <a:rPr lang="en-US" dirty="0" smtClean="0"/>
              <a:t> (default)</a:t>
            </a:r>
          </a:p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DropCreateDatabaseIfModelChanges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We loose all the data when change the model</a:t>
            </a:r>
          </a:p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DropCreateDatabaseAlways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Great for automated integration testing</a:t>
            </a:r>
          </a:p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MigrateDatabaseToLatestVersion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This option uses our migrations</a:t>
            </a:r>
          </a:p>
          <a:p>
            <a:r>
              <a:rPr lang="en-US" dirty="0" smtClean="0"/>
              <a:t>We can implement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IDatabaseInitializer</a:t>
            </a:r>
            <a:r>
              <a:rPr lang="en-US" dirty="0" smtClean="0"/>
              <a:t> if we want custom migration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7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Code First Migrations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enable code first migrations</a:t>
            </a:r>
          </a:p>
          <a:p>
            <a:r>
              <a:rPr lang="en-US" dirty="0" smtClean="0"/>
              <a:t>Second, we need to tell to Entity Framework to use our migrations with code (or </a:t>
            </a:r>
            <a:r>
              <a:rPr lang="en-US" dirty="0" err="1" smtClean="0"/>
              <a:t>app.config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can configure automatic migration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7200" y="2819400"/>
            <a:ext cx="82296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Database.SetInitializer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MigrateDatabaseToLatestVersion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&lt;ForumContext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Configuration&gt;());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7200" y="4815304"/>
            <a:ext cx="82296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Configuration()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this.AutomaticMigrationsEnabled = true;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this.AutomaticMigrationDataLossAllowed = true;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710940" y="4419600"/>
            <a:ext cx="3520440" cy="891516"/>
          </a:xfrm>
          <a:prstGeom prst="wedgeRoundRectCallout">
            <a:avLst>
              <a:gd name="adj1" fmla="val -1555"/>
              <a:gd name="adj2" fmla="val 10400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will allow us to delete or change properties</a:t>
            </a:r>
          </a:p>
        </p:txBody>
      </p:sp>
    </p:spTree>
    <p:extLst>
      <p:ext uri="{BB962C8B-B14F-4D97-AF65-F5344CB8AC3E}">
        <p14:creationId xmlns:p14="http://schemas.microsoft.com/office/powerpoint/2010/main" val="186253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Seeding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a migration we can seed the database with some data using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Seed</a:t>
            </a:r>
            <a:r>
              <a:rPr lang="en-US" dirty="0" smtClean="0"/>
              <a:t> method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method will be run every time (since EF 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38150" y="2133510"/>
            <a:ext cx="82677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override void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Seed(ForumContext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This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will be called after migrating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the latest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version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You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 use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DbSet&lt;T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&gt;.AddOrUpdate() helper extension method 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avoid creating duplicate seed data. E.g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*/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context.Tags.AddOrUpdate(new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Tag { Text = "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срок" });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context.Tags.AddOrUpdate(new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Tag { Text = "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форум"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69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8392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There is a bunch of data annotation attributes in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System.ComponentModel.DataAnnotations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[Key]</a:t>
            </a:r>
            <a:r>
              <a:rPr lang="en-US" dirty="0" smtClean="0"/>
              <a:t> – specifies the primary key of the table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For validation: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StringLength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MaxLength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MinLength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[Required]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Schema: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[Column]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[Table]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ComplexType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ConcurrencyCheck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[Timestamp]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ComplexType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InverseProperty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ForeignKey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DatabaseGenerated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NotMapped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], [Index]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In EF 6 we will be able to add custom attributes by using custom conventions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1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838200"/>
            <a:ext cx="6402467" cy="1371599"/>
          </a:xfrm>
        </p:spPr>
        <p:txBody>
          <a:bodyPr>
            <a:normAutofit/>
          </a:bodyPr>
          <a:lstStyle/>
          <a:p>
            <a:pPr>
              <a:lnSpc>
                <a:spcPts val="5400"/>
              </a:lnSpc>
            </a:pPr>
            <a:r>
              <a:rPr lang="en-US" b="1" dirty="0" smtClean="0"/>
              <a:t>Repository Pattern</a:t>
            </a:r>
            <a:endParaRPr lang="en-US" b="1" dirty="0"/>
          </a:p>
        </p:txBody>
      </p:sp>
      <p:pic>
        <p:nvPicPr>
          <p:cNvPr id="1028" name="Picture 4" descr="http://www.c-sharpcorner.com/UploadFile/3d39b4/crud-using-the-repository-pattern-in-mvc/Images/CRUD-using-the-Repository-Pattern-in-MVC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77036"/>
            <a:ext cx="5029200" cy="374868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577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8305800" cy="1371600"/>
          </a:xfrm>
        </p:spPr>
        <p:txBody>
          <a:bodyPr/>
          <a:lstStyle/>
          <a:p>
            <a:r>
              <a:rPr lang="en-US" dirty="0" smtClean="0"/>
              <a:t>Reading Data with Entity Framework</a:t>
            </a:r>
            <a:endParaRPr lang="bg-BG" dirty="0"/>
          </a:p>
        </p:txBody>
      </p:sp>
      <p:pic>
        <p:nvPicPr>
          <p:cNvPr id="2" name="Picture 2" descr="http://2.bp.blogspot.com/-qJSguQ8SYLM/Tt0kiVO5HGI/AAAAAAAAA7w/5aD26F_TU48/s400/pentagon%2Bbig-da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0"/>
            <a:ext cx="3810000" cy="28575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nfovilag.hu/data/images/2013-03/big-data_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590800"/>
            <a:ext cx="2590800" cy="36593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3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DbContext</a:t>
            </a:r>
            <a:r>
              <a:rPr lang="en-US" noProof="1" smtClean="0">
                <a:cs typeface="Consolas" pitchFamily="49" charset="0"/>
              </a:rPr>
              <a:t> </a:t>
            </a:r>
            <a:r>
              <a:rPr lang="en-US" dirty="0" smtClean="0"/>
              <a:t>Class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65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DbContext</a:t>
            </a:r>
            <a:r>
              <a:rPr lang="en-US" dirty="0" smtClean="0"/>
              <a:t> class is generated by the Visual Studio designer</a:t>
            </a:r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Db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Context</a:t>
            </a:r>
            <a:r>
              <a:rPr lang="en-US" dirty="0" smtClean="0"/>
              <a:t> provides: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Methods for accessing entities (object sets) and creating new entities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Add()</a:t>
            </a:r>
            <a:r>
              <a:rPr lang="en-US" noProof="1" smtClean="0"/>
              <a:t> </a:t>
            </a:r>
            <a:r>
              <a:rPr lang="en-US" dirty="0"/>
              <a:t>methods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Ability to manipulate </a:t>
            </a:r>
            <a:r>
              <a:rPr lang="en-US" dirty="0"/>
              <a:t>d</a:t>
            </a:r>
            <a:r>
              <a:rPr lang="en-US" dirty="0" smtClean="0"/>
              <a:t>atabase data though entity classes (read, modify, delete, insert)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Easily navigate through the table relationships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Executing LINQ queries as native SQL queries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 the DB schema in the database server</a:t>
            </a:r>
            <a:endParaRPr lang="bg-B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3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DbContext</a:t>
            </a:r>
            <a:r>
              <a:rPr lang="en-US" dirty="0" smtClean="0"/>
              <a:t> Class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First create instance of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DbContext</a:t>
            </a:r>
            <a:r>
              <a:rPr lang="en-US" dirty="0" smtClean="0"/>
              <a:t>: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In the constructor you can pass a database connection string and mapping source</a:t>
            </a:r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DbContext</a:t>
            </a:r>
            <a:r>
              <a:rPr lang="en-US" dirty="0" smtClean="0"/>
              <a:t> properties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Connection</a:t>
            </a:r>
            <a:r>
              <a:rPr lang="en-US" dirty="0" smtClean="0"/>
              <a:t> –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dirty="0" smtClean="0"/>
              <a:t> to be used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CommandTimeout</a:t>
            </a:r>
            <a:r>
              <a:rPr lang="en-US" dirty="0" smtClean="0"/>
              <a:t> – timeout for database SQL commands execution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All entity classes (tables) are listed as properties</a:t>
            </a:r>
          </a:p>
          <a:p>
            <a:pPr lvl="2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IDbSet&lt;Order&gt;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Orders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get;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09600" y="16002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NorthwindEntities northwind = new NorthwindEntities();</a:t>
            </a:r>
          </a:p>
        </p:txBody>
      </p:sp>
    </p:spTree>
    <p:extLst>
      <p:ext uri="{BB962C8B-B14F-4D97-AF65-F5344CB8AC3E}">
        <p14:creationId xmlns:p14="http://schemas.microsoft.com/office/powerpoint/2010/main" val="10717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with LINQ Query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3505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Executing LINQ-to-Entities query over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EF</a:t>
            </a:r>
            <a:r>
              <a:rPr lang="en-US" dirty="0" smtClean="0"/>
              <a:t> entity: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3600"/>
              </a:spcBef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Customers</a:t>
            </a:r>
            <a:r>
              <a:rPr lang="en-US" dirty="0" smtClean="0"/>
              <a:t> property in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DbContext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33400" y="4343400"/>
            <a:ext cx="8077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/>
              <a:t>public partial class NorthwindEntities : DbContext</a:t>
            </a:r>
          </a:p>
          <a:p>
            <a:r>
              <a:rPr lang="en-US" noProof="1" smtClean="0"/>
              <a:t>{</a:t>
            </a:r>
          </a:p>
          <a:p>
            <a:r>
              <a:rPr lang="en-US" noProof="1" smtClean="0"/>
              <a:t>  public ObjectSet&lt;Customer&gt; Customers</a:t>
            </a:r>
          </a:p>
          <a:p>
            <a:r>
              <a:rPr lang="en-US" noProof="1" smtClean="0"/>
              <a:t>  {   </a:t>
            </a:r>
          </a:p>
          <a:p>
            <a:r>
              <a:rPr lang="en-US" noProof="1" smtClean="0"/>
              <a:t>    get { … }</a:t>
            </a:r>
          </a:p>
          <a:p>
            <a:r>
              <a:rPr lang="en-US" noProof="1" smtClean="0"/>
              <a:t>  }</a:t>
            </a:r>
          </a:p>
          <a:p>
            <a:r>
              <a:rPr lang="en-US" noProof="1" smtClean="0"/>
              <a:t>}</a:t>
            </a:r>
            <a:endParaRPr lang="en-US" noProof="1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533400" y="1448931"/>
            <a:ext cx="8077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sing (var context = new NorthwindEntities())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customers = 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from c in context.Customers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where c.City == "London"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c;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067300" y="2396526"/>
            <a:ext cx="4000500" cy="891516"/>
          </a:xfrm>
          <a:prstGeom prst="wedgeRoundRectCallout">
            <a:avLst>
              <a:gd name="adj1" fmla="val -61738"/>
              <a:gd name="adj2" fmla="val 691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query will be executes as SQL command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63588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with LINQ </a:t>
            </a:r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03730"/>
            <a:ext cx="8686800" cy="5791200"/>
          </a:xfrm>
        </p:spPr>
        <p:txBody>
          <a:bodyPr/>
          <a:lstStyle/>
          <a:p>
            <a:r>
              <a:rPr lang="en-US" dirty="0" smtClean="0"/>
              <a:t>We can also use extension methods (fluent API) for constructing the query</a:t>
            </a:r>
          </a:p>
          <a:p>
            <a:endParaRPr lang="en-US" dirty="0" smtClean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r>
              <a:rPr lang="en-US" dirty="0" smtClean="0"/>
              <a:t>Find element by id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3400" y="4845784"/>
            <a:ext cx="80772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sing (var context = new NorthwindEntities())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customer = context.Customers.Find(2);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Console.WriteLine(customer.ContactTitle);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1905000"/>
            <a:ext cx="8153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sing (var context = new NorthwindEntities())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customerPhoness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context.Customers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Select(c =&gt;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c.Phone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.Where(c =&gt;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c.City == "London")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.ToList();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38200" y="2982105"/>
            <a:ext cx="2848535" cy="891516"/>
          </a:xfrm>
          <a:prstGeom prst="wedgeRoundRectCallout">
            <a:avLst>
              <a:gd name="adj1" fmla="val 69548"/>
              <a:gd name="adj2" fmla="val 2977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ToList() method executes the query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095565" y="1797424"/>
            <a:ext cx="1828800" cy="891516"/>
          </a:xfrm>
          <a:prstGeom prst="wedgeRoundRectCallout">
            <a:avLst>
              <a:gd name="adj1" fmla="val -44183"/>
              <a:gd name="adj2" fmla="val 810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is called</a:t>
            </a: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projection</a:t>
            </a:r>
          </a:p>
        </p:txBody>
      </p:sp>
    </p:spTree>
    <p:extLst>
      <p:ext uri="{BB962C8B-B14F-4D97-AF65-F5344CB8AC3E}">
        <p14:creationId xmlns:p14="http://schemas.microsoft.com/office/powerpoint/2010/main" val="14873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Mapping – Example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Database and Entities mapping diagrams for a subset of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dirty="0" smtClean="0"/>
              <a:t> database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 descr="Cc161164.LINQtoRelDataFig1(en-us,MSDN.10)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200400"/>
            <a:ext cx="3061252" cy="3200400"/>
          </a:xfrm>
          <a:prstGeom prst="roundRect">
            <a:avLst>
              <a:gd name="adj" fmla="val 177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762000" y="2196703"/>
            <a:ext cx="2819400" cy="851297"/>
          </a:xfrm>
          <a:prstGeom prst="wedgeRoundRectCallout">
            <a:avLst>
              <a:gd name="adj1" fmla="val -9732"/>
              <a:gd name="adj2" fmla="val 834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Relational database schema</a:t>
            </a:r>
            <a:endParaRPr lang="en-US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536" y="3200400"/>
            <a:ext cx="2714264" cy="3200400"/>
          </a:xfrm>
          <a:prstGeom prst="roundRect">
            <a:avLst>
              <a:gd name="adj" fmla="val 177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5943600" y="2196703"/>
            <a:ext cx="2362200" cy="851297"/>
          </a:xfrm>
          <a:prstGeom prst="wedgeRoundRectCallout">
            <a:avLst>
              <a:gd name="adj1" fmla="val -33527"/>
              <a:gd name="adj2" fmla="val 845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ORM Entities (C# Classes)</a:t>
            </a:r>
            <a:endParaRPr lang="en-US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378200" y="3810000"/>
            <a:ext cx="2362200" cy="1924920"/>
            <a:chOff x="3200400" y="3984579"/>
            <a:chExt cx="2362200" cy="1924920"/>
          </a:xfrm>
        </p:grpSpPr>
        <p:sp>
          <p:nvSpPr>
            <p:cNvPr id="9" name="Cloud 8"/>
            <p:cNvSpPr/>
            <p:nvPr/>
          </p:nvSpPr>
          <p:spPr>
            <a:xfrm>
              <a:off x="3200400" y="4343400"/>
              <a:ext cx="2362200" cy="1371600"/>
            </a:xfrm>
            <a:prstGeom prst="cloud">
              <a:avLst/>
            </a:prstGeom>
            <a:solidFill>
              <a:srgbClr val="6E7D7B"/>
            </a:solidFill>
            <a:ln w="31750" cap="rnd">
              <a:solidFill>
                <a:schemeClr val="accent5">
                  <a:lumMod val="20000"/>
                  <a:lumOff val="80000"/>
                  <a:alpha val="25000"/>
                </a:schemeClr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0" tIns="0" rIns="0" bIns="0" anchor="ctr" anchorCtr="0">
              <a:no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sz="2400" b="1" dirty="0" smtClean="0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  <a:cs typeface="Consolas" pitchFamily="49" charset="0"/>
                </a:rPr>
                <a:t>ORM</a:t>
              </a: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sz="2400" b="1" dirty="0" smtClean="0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Framework</a:t>
              </a:r>
              <a:endPara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cs typeface="Consolas" pitchFamily="49" charset="0"/>
              </a:endParaRPr>
            </a:p>
          </p:txBody>
        </p:sp>
        <p:pic>
          <p:nvPicPr>
            <p:cNvPr id="25603" name="Picture 3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31847">
              <a:off x="4880070" y="5433772"/>
              <a:ext cx="618484" cy="460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5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56795" flipH="1" flipV="1">
              <a:off x="4900938" y="4094838"/>
              <a:ext cx="613562" cy="39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6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977975" flipV="1">
              <a:off x="3353070" y="4133145"/>
              <a:ext cx="598982" cy="440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7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04629" flipV="1">
              <a:off x="3262164" y="5479687"/>
              <a:ext cx="618484" cy="429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93321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Incorrect Use of </a:t>
            </a:r>
            <a:r>
              <a:rPr lang="en-US" noProof="1"/>
              <a:t>ToList</a:t>
            </a:r>
            <a:r>
              <a:rPr lang="en-US" dirty="0"/>
              <a:t>()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EF invoking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ToList()</a:t>
            </a:r>
            <a:r>
              <a:rPr lang="en-US" dirty="0" smtClean="0"/>
              <a:t> </a:t>
            </a:r>
            <a:r>
              <a:rPr lang="en-US" dirty="0"/>
              <a:t>executes the underlying SQL </a:t>
            </a:r>
            <a:r>
              <a:rPr lang="en-US" dirty="0" smtClean="0"/>
              <a:t>query in the database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Transforms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IQueryable&lt;T&gt;</a:t>
            </a:r>
            <a:r>
              <a:rPr lang="en-US" dirty="0" smtClean="0"/>
              <a:t> 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Invoke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ToList()</a:t>
            </a:r>
            <a:r>
              <a:rPr lang="en-US" dirty="0" smtClean="0"/>
              <a:t> as late as possible, after all filtering, joins and groupings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Avoid such code: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This will cause all order details to come from the database and to be filtered later in the memory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457200" y="4451196"/>
            <a:ext cx="8229600" cy="9694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00" noProof="1" smtClean="0"/>
              <a:t>List&lt;Order_Detail&gt; orderItemsFromTokyo =</a:t>
            </a:r>
          </a:p>
          <a:p>
            <a:r>
              <a:rPr lang="en-US" sz="1900" noProof="1" smtClean="0"/>
              <a:t>  northwindEntities.Order_Details.ToList().</a:t>
            </a:r>
          </a:p>
          <a:p>
            <a:r>
              <a:rPr lang="en-US" sz="1900" noProof="1" smtClean="0"/>
              <a:t>  Where(od =&gt; od.Product.Supplier.City == "Tokyo").ToList();</a:t>
            </a:r>
            <a:endParaRPr lang="en-US" sz="1900" noProof="1"/>
          </a:p>
        </p:txBody>
      </p:sp>
    </p:spTree>
    <p:extLst>
      <p:ext uri="{BB962C8B-B14F-4D97-AF65-F5344CB8AC3E}">
        <p14:creationId xmlns:p14="http://schemas.microsoft.com/office/powerpoint/2010/main" val="66052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1447800"/>
          </a:xfrm>
        </p:spPr>
        <p:txBody>
          <a:bodyPr/>
          <a:lstStyle/>
          <a:p>
            <a:r>
              <a:rPr lang="en-US" dirty="0" smtClean="0"/>
              <a:t>Create, Update, Delete using Entity Framework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276600"/>
            <a:ext cx="2857500" cy="27241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50" name="Picture 2" descr="http://www.veritysystems.com/assets/productphotos/degaussers/delete-dat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124200"/>
            <a:ext cx="3162458" cy="2948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4313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New Data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066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/>
              <a:t>To </a:t>
            </a:r>
            <a:r>
              <a:rPr lang="en-US" noProof="1"/>
              <a:t>create a new </a:t>
            </a:r>
            <a:r>
              <a:rPr lang="en-US" noProof="1" smtClean="0"/>
              <a:t>database row use </a:t>
            </a:r>
            <a:r>
              <a:rPr lang="en-US" noProof="1"/>
              <a:t>the method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Add(…)</a:t>
            </a:r>
            <a:r>
              <a:rPr lang="en-US" noProof="1" smtClean="0"/>
              <a:t> </a:t>
            </a:r>
            <a:r>
              <a:rPr lang="en-US" noProof="1"/>
              <a:t>of the </a:t>
            </a:r>
            <a:r>
              <a:rPr lang="en-US" dirty="0"/>
              <a:t>corresponding </a:t>
            </a:r>
            <a:r>
              <a:rPr lang="en-US" noProof="1" smtClean="0"/>
              <a:t>collection: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9600" y="2171700"/>
            <a:ext cx="79248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Create new order object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order = new Order()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OrderDate = DateTime.Now, ShipName = "Titanic",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ShippedDate = new DateTime(1912, 4, 15),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ShipCity = "Bottom Of The Ocean"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Mark the object for inserting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context.Orders.Add(order);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context.SaveChanges();</a:t>
            </a:r>
            <a:endParaRPr kumimoji="0" lang="en-US" sz="2000" b="1" i="0" u="none" strike="noStrike" kern="1200" cap="none" spc="0" normalizeH="0" baseline="0" noProof="1" smtClean="0">
              <a:ln>
                <a:noFill/>
              </a:ln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943600" y="4518684"/>
            <a:ext cx="2667000" cy="891516"/>
          </a:xfrm>
          <a:prstGeom prst="wedgeRoundRectCallout">
            <a:avLst>
              <a:gd name="adj1" fmla="val -128811"/>
              <a:gd name="adj2" fmla="val 1878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will execute an SQL INSERT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228600" y="5524500"/>
            <a:ext cx="8686800" cy="11049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SaveChanges()</a:t>
            </a:r>
            <a:r>
              <a:rPr lang="en-US" dirty="0" smtClean="0"/>
              <a:t> method call is required to post the SQL commands to the database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4737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Existing Data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DbContext</a:t>
            </a:r>
            <a:r>
              <a:rPr lang="en-US" dirty="0" smtClean="0"/>
              <a:t> allows modifying entity properties and persisting them in the database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Just load an entity, modify it and call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SaveChanges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DbContext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automatically tracks all changes made on its entity objects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09600" y="4343400"/>
            <a:ext cx="7924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order = northwindEntities.Orders.First();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order.OrderDate = DateTime.Now;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114800" y="5585484"/>
            <a:ext cx="4495800" cy="891516"/>
          </a:xfrm>
          <a:prstGeom prst="wedgeRoundRectCallout">
            <a:avLst>
              <a:gd name="adj1" fmla="val 425"/>
              <a:gd name="adj2" fmla="val -14743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will execute an SQL  SELECT to load the first order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33400" y="5585484"/>
            <a:ext cx="2667000" cy="891516"/>
          </a:xfrm>
          <a:prstGeom prst="wedgeRoundRectCallout">
            <a:avLst>
              <a:gd name="adj1" fmla="val 38678"/>
              <a:gd name="adj2" fmla="val -823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will execute an SQL UPDATE</a:t>
            </a:r>
          </a:p>
        </p:txBody>
      </p:sp>
    </p:spTree>
    <p:extLst>
      <p:ext uri="{BB962C8B-B14F-4D97-AF65-F5344CB8AC3E}">
        <p14:creationId xmlns:p14="http://schemas.microsoft.com/office/powerpoint/2010/main" val="317014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Existing Data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2286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Delete is done by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Remove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dirty="0" smtClean="0"/>
              <a:t> on the specified entity collection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SaveChanges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dirty="0" smtClean="0"/>
              <a:t> method performs the delete action in the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609600" y="3505200"/>
            <a:ext cx="77724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order = northwindEntities.Orders.First();</a:t>
            </a:r>
          </a:p>
          <a:p>
            <a:pPr lvl="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Mark the entity for deleting on the next save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northwindEntities.Orders.Remove(order);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northwindEntities.SaveChanges();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791200" y="4724400"/>
            <a:ext cx="2743200" cy="1317164"/>
          </a:xfrm>
          <a:prstGeom prst="wedgeRoundRectCallout">
            <a:avLst>
              <a:gd name="adj1" fmla="val -71354"/>
              <a:gd name="adj2" fmla="val -417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will execute an SQL DELETE command</a:t>
            </a:r>
          </a:p>
        </p:txBody>
      </p:sp>
    </p:spTree>
    <p:extLst>
      <p:ext uri="{BB962C8B-B14F-4D97-AF65-F5344CB8AC3E}">
        <p14:creationId xmlns:p14="http://schemas.microsoft.com/office/powerpoint/2010/main" val="296297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Entities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Deleting entities (slower):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Executes SELECT + DELETE commands</a:t>
            </a:r>
          </a:p>
          <a:p>
            <a:r>
              <a:rPr lang="en-US" dirty="0"/>
              <a:t>Deleting </a:t>
            </a:r>
            <a:r>
              <a:rPr lang="en-US" dirty="0" smtClean="0"/>
              <a:t>entities with native SQL (faster):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Executes a single DELETE command</a:t>
            </a:r>
            <a:endParaRPr lang="en-US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533400" y="1600200"/>
            <a:ext cx="8077200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fr-FR" sz="1800" dirty="0"/>
              <a:t>NorthwindEntities northwindEntities = new NorthwindEntities();</a:t>
            </a:r>
          </a:p>
          <a:p>
            <a:r>
              <a:rPr lang="fr-FR" sz="1800" dirty="0"/>
              <a:t>var category = northwindEntities.Categories.Find(46);</a:t>
            </a:r>
          </a:p>
          <a:p>
            <a:r>
              <a:rPr lang="fr-FR" sz="1800" dirty="0"/>
              <a:t>northwindEntities.Categories.Remove(category);</a:t>
            </a:r>
          </a:p>
          <a:p>
            <a:r>
              <a:rPr lang="fr-FR" sz="1800" dirty="0"/>
              <a:t>northwindEntities.SaveChanges();</a:t>
            </a:r>
            <a:endParaRPr lang="en-US" sz="1900" noProof="1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533400" y="4334470"/>
            <a:ext cx="80772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800" noProof="1" smtClean="0"/>
              <a:t>NorthwindEntities northwindEntities = new NorthwindEntities();</a:t>
            </a:r>
          </a:p>
          <a:p>
            <a:r>
              <a:rPr lang="en-US" sz="1800" noProof="1" smtClean="0"/>
              <a:t>northwindEntities.Database.ExecuteSqlCommand(</a:t>
            </a:r>
          </a:p>
          <a:p>
            <a:r>
              <a:rPr lang="en-US" sz="1800" noProof="1" smtClean="0"/>
              <a:t>  "DELETE FROM Categories WHERE CategoryID = {0}", 46);</a:t>
            </a:r>
            <a:endParaRPr lang="en-US" sz="1900" noProof="1"/>
          </a:p>
        </p:txBody>
      </p:sp>
    </p:spTree>
    <p:extLst>
      <p:ext uri="{BB962C8B-B14F-4D97-AF65-F5344CB8AC3E}">
        <p14:creationId xmlns:p14="http://schemas.microsoft.com/office/powerpoint/2010/main" val="35804837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71601"/>
            <a:ext cx="5486400" cy="1447800"/>
          </a:xfrm>
        </p:spPr>
        <p:txBody>
          <a:bodyPr/>
          <a:lstStyle/>
          <a:p>
            <a:r>
              <a:rPr lang="en-US" dirty="0" smtClean="0"/>
              <a:t>Using Transactions in ADO.NET</a:t>
            </a:r>
            <a:endParaRPr lang="bg-BG" dirty="0">
              <a:effectLst/>
            </a:endParaRPr>
          </a:p>
        </p:txBody>
      </p:sp>
      <p:pic>
        <p:nvPicPr>
          <p:cNvPr id="39938" name="Picture 2" descr="C:\Users\Peter\Pictures\Kartinki Telerik\Untitled4.jpg"/>
          <p:cNvPicPr>
            <a:picLocks noChangeAspect="1" noChangeArrowheads="1"/>
          </p:cNvPicPr>
          <p:nvPr/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 bwMode="auto">
          <a:xfrm>
            <a:off x="1905000" y="3505201"/>
            <a:ext cx="5562600" cy="2438399"/>
          </a:xfrm>
          <a:prstGeom prst="roundRect">
            <a:avLst>
              <a:gd name="adj" fmla="val 18841"/>
            </a:avLst>
          </a:prstGeom>
          <a:ln w="28575">
            <a:solidFill>
              <a:schemeClr val="tx1"/>
            </a:solidFill>
          </a:ln>
          <a:effectLst>
            <a:softEdge rad="63500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4754" name="Picture 2" descr="http://www.kofax.com/etransactions/images/icon-100-no-transaction-cos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4267200"/>
            <a:ext cx="2057400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4758" name="Picture 6" descr="http://www.scimonocesoftware.com/seefinance/SEE%20Finance%20Help/images/Edit_Transaction_128x12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084909">
            <a:off x="1116852" y="3174250"/>
            <a:ext cx="1828800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4760" name="Picture 8" descr="http://www.banctec.com/uploads/pics/software_lg_icon_0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66435">
            <a:off x="3119499" y="4112722"/>
            <a:ext cx="1989272" cy="1924050"/>
          </a:xfrm>
          <a:prstGeom prst="rect">
            <a:avLst/>
          </a:prstGeom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422994">
            <a:off x="4938244" y="3130291"/>
            <a:ext cx="1407980" cy="1087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782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transactions in</a:t>
            </a:r>
            <a:r>
              <a:rPr lang="bg-BG" dirty="0" smtClean="0"/>
              <a:t> ADO.NET</a:t>
            </a:r>
          </a:p>
          <a:p>
            <a:pPr lvl="1"/>
            <a:r>
              <a:rPr lang="en-US" dirty="0" smtClean="0"/>
              <a:t>Beginning a transaction</a:t>
            </a:r>
            <a:r>
              <a:rPr lang="bg-BG" dirty="0" smtClean="0"/>
              <a:t>:</a:t>
            </a:r>
            <a:endParaRPr lang="en-US" dirty="0" smtClean="0"/>
          </a:p>
          <a:p>
            <a:pPr lvl="1"/>
            <a:endParaRPr lang="en-US" dirty="0" smtClean="0"/>
          </a:p>
          <a:p>
            <a:pPr lvl="1">
              <a:spcBef>
                <a:spcPts val="3000"/>
              </a:spcBef>
            </a:pPr>
            <a:r>
              <a:rPr lang="en-US" dirty="0" smtClean="0"/>
              <a:t>Including a command</a:t>
            </a:r>
            <a:r>
              <a:rPr lang="bg-BG" dirty="0" smtClean="0"/>
              <a:t> </a:t>
            </a:r>
            <a:r>
              <a:rPr lang="en-US" dirty="0" smtClean="0"/>
              <a:t>in a given transaction:</a:t>
            </a:r>
            <a:endParaRPr lang="bg-BG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Committing </a:t>
            </a:r>
            <a:r>
              <a:rPr lang="bg-BG" dirty="0" smtClean="0"/>
              <a:t>/ </a:t>
            </a:r>
            <a:r>
              <a:rPr lang="en-US" dirty="0" smtClean="0"/>
              <a:t>aborting a transaction: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276872"/>
            <a:ext cx="7150100" cy="7548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itchFamily="2" charset="2"/>
              <a:buNone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SqlTransaction trans =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itchFamily="2" charset="2"/>
              <a:buNone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dbConnection.BeginTransaction();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3861048"/>
            <a:ext cx="7178676" cy="450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itchFamily="2" charset="2"/>
              <a:buNone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ommand.Transaction = trans;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90600" y="5157192"/>
            <a:ext cx="7178676" cy="7548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itchFamily="2" charset="2"/>
              <a:buNone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trans.Commit();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itchFamily="2" charset="2"/>
              <a:buNone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rans.Rollback();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A951CAAD-7BD4-429C-86BD-9AE743EDFC68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47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522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371601"/>
            <a:ext cx="6400800" cy="1447800"/>
          </a:xfrm>
        </p:spPr>
        <p:txBody>
          <a:bodyPr/>
          <a:lstStyle/>
          <a:p>
            <a:r>
              <a:rPr lang="en-US" dirty="0" smtClean="0"/>
              <a:t>Using Transactions in Entity Framework</a:t>
            </a:r>
            <a:endParaRPr lang="bg-BG" dirty="0">
              <a:effectLst/>
            </a:endParaRPr>
          </a:p>
        </p:txBody>
      </p:sp>
      <p:pic>
        <p:nvPicPr>
          <p:cNvPr id="39938" name="Picture 2" descr="C:\Users\Peter\Pictures\Kartinki Telerik\Untitled4.jpg"/>
          <p:cNvPicPr>
            <a:picLocks noChangeAspect="1" noChangeArrowheads="1"/>
          </p:cNvPicPr>
          <p:nvPr/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 bwMode="auto">
          <a:xfrm>
            <a:off x="1905000" y="3505201"/>
            <a:ext cx="5562600" cy="2438399"/>
          </a:xfrm>
          <a:prstGeom prst="roundRect">
            <a:avLst>
              <a:gd name="adj" fmla="val 18841"/>
            </a:avLst>
          </a:prstGeom>
          <a:ln w="28575">
            <a:solidFill>
              <a:schemeClr val="tx1"/>
            </a:solidFill>
          </a:ln>
          <a:effectLst>
            <a:softEdge rad="63500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4754" name="Picture 2" descr="http://www.kofax.com/etransactions/images/icon-100-no-transaction-cos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4267200"/>
            <a:ext cx="2057400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4758" name="Picture 6" descr="http://www.scimonocesoftware.com/seefinance/SEE%20Finance%20Help/images/Edit_Transaction_128x12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084909">
            <a:off x="1116852" y="3174250"/>
            <a:ext cx="1828800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4760" name="Picture 8" descr="http://www.banctec.com/uploads/pics/software_lg_icon_0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66435">
            <a:off x="3119499" y="4112722"/>
            <a:ext cx="1989272" cy="1924050"/>
          </a:xfrm>
          <a:prstGeom prst="rect">
            <a:avLst/>
          </a:prstGeom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422994">
            <a:off x="4938244" y="3130291"/>
            <a:ext cx="1407980" cy="1087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407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Transactions in Entity </a:t>
            </a:r>
            <a:r>
              <a:rPr lang="en-US" dirty="0" smtClean="0"/>
              <a:t>Framework (EF)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In EF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ObjectContext.SaveChanges()</a:t>
            </a:r>
            <a:r>
              <a:rPr lang="en-US" sz="3000" dirty="0" smtClean="0"/>
              <a:t> always operates in a transaction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Either all changes are persisted, or none of them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Enable optimistic concurrency control by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ConcurrencyMode=Fixed</a:t>
            </a:r>
            <a:r>
              <a:rPr lang="en-US" dirty="0" smtClean="0"/>
              <a:t> for certain property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OptimisticConcurrencyException</a:t>
            </a:r>
            <a:r>
              <a:rPr lang="en-US" sz="2800" dirty="0" smtClean="0"/>
              <a:t> is thrown when the changes cannot be persisted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Conflicts can be resolved by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ObjectContext. Refresh(StoreWins</a:t>
            </a:r>
            <a:r>
              <a:rPr lang="en-US" sz="3200" dirty="0"/>
              <a:t> /</a:t>
            </a:r>
            <a:r>
              <a:rPr lang="en-US" sz="3200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ClientWins)</a:t>
            </a:r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dirty="0" smtClean="0"/>
              <a:t>You still can use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TransactionScope</a:t>
            </a:r>
            <a:r>
              <a:rPr lang="en-US" dirty="0" smtClean="0"/>
              <a:t> in EF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C534631-F6BA-4F8F-AADB-85CDF562ABDD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49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622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Advantages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Object-relational mapping advantages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Developer productivity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Writing less code</a:t>
            </a:r>
          </a:p>
          <a:p>
            <a:pPr lvl="1">
              <a:lnSpc>
                <a:spcPct val="100000"/>
              </a:lnSpc>
            </a:pPr>
            <a:r>
              <a:rPr lang="da-DK" dirty="0" smtClean="0"/>
              <a:t>Abstract from differences between object and relational world</a:t>
            </a:r>
          </a:p>
          <a:p>
            <a:pPr lvl="2">
              <a:lnSpc>
                <a:spcPct val="100000"/>
              </a:lnSpc>
            </a:pPr>
            <a:r>
              <a:rPr lang="da-DK" dirty="0" smtClean="0"/>
              <a:t>Complexity hidden within ORM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Manageability of the CRUD operations for complex relationships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Easier maintainability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 in EF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143000"/>
            <a:ext cx="77724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NorthwindEntities context = new NorthwindEntities();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Add a valid new category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Category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newCategory = new Category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CategoryName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"New Category",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Description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"New category, just for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testing"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context.Categories.AddObject(newCategory);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Add an invalid new category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Category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newCategoryLongName = new Category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CategoryName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"New Category Loooooooong Name",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context.Categories.AddObject(newCategoryLongName);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entire transaction will fail due to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insertion failure for the second category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context.SaveChanges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C8BA3A79-C1A3-415B-A965-DBE0856D2EBC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50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277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1048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Frameworks in 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Built-in ORM tools in .NET Framework and VS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Entity Framework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LINQ-to-Entities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LINQ-to-SQL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Both combine entity class mappings and code generation, SQL is generated at runtime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Third party ORM tools</a:t>
            </a:r>
          </a:p>
          <a:p>
            <a:pPr lvl="1">
              <a:lnSpc>
                <a:spcPct val="110000"/>
              </a:lnSpc>
            </a:pPr>
            <a:r>
              <a:rPr lang="en-US" noProof="1" smtClean="0"/>
              <a:t>NHibernate</a:t>
            </a:r>
            <a:r>
              <a:rPr lang="en-US" dirty="0" smtClean="0"/>
              <a:t> – the old daddy of ORM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Telerik OpenAccess 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97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33400" y="2514600"/>
            <a:ext cx="8305800" cy="914400"/>
          </a:xfrm>
        </p:spPr>
        <p:txBody>
          <a:bodyPr/>
          <a:lstStyle/>
          <a:p>
            <a:r>
              <a:rPr lang="en-US" dirty="0" smtClean="0"/>
              <a:t>Entity Framework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569120"/>
          </a:xfrm>
        </p:spPr>
        <p:txBody>
          <a:bodyPr/>
          <a:lstStyle/>
          <a:p>
            <a:r>
              <a:rPr lang="en-US" dirty="0" smtClean="0"/>
              <a:t>Object Relation Persistence Framework</a:t>
            </a:r>
            <a:endParaRPr lang="bg-BG" dirty="0"/>
          </a:p>
        </p:txBody>
      </p:sp>
      <p:pic>
        <p:nvPicPr>
          <p:cNvPr id="21506" name="Picture 2" descr="http://www.awicons.com/stock-icons/3d-artistic-icons/preview/framework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647700"/>
            <a:ext cx="2895600" cy="1409700"/>
          </a:xfrm>
          <a:prstGeom prst="roundRect">
            <a:avLst>
              <a:gd name="adj" fmla="val 431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509" name="Picture 5" descr="E:\Movies\Job Projects\Current Job\2.9. LINQ to SQL\Untitled.png"/>
          <p:cNvPicPr>
            <a:picLocks noChangeAspect="1" noChangeArrowheads="1"/>
          </p:cNvPicPr>
          <p:nvPr/>
        </p:nvPicPr>
        <p:blipFill>
          <a:blip r:embed="rId3" cstate="screen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7335" flipH="1" flipV="1">
            <a:off x="990376" y="4427350"/>
            <a:ext cx="3847938" cy="1811814"/>
          </a:xfrm>
          <a:prstGeom prst="roundRect">
            <a:avLst>
              <a:gd name="adj" fmla="val 5574"/>
            </a:avLst>
          </a:prstGeom>
          <a:solidFill>
            <a:schemeClr val="accent6">
              <a:lumMod val="20000"/>
              <a:lumOff val="80000"/>
            </a:schemeClr>
          </a:solidFill>
          <a:effectLst/>
          <a:scene3d>
            <a:camera prst="perspectiveContrastingRightFacing"/>
            <a:lightRig rig="chilly" dir="t">
              <a:rot lat="0" lon="0" rev="16200000"/>
            </a:lightRig>
          </a:scene3d>
          <a:sp3d contourW="12700" prstMaterial="softEdge">
            <a:contourClr>
              <a:srgbClr val="42A5BC"/>
            </a:contourClr>
          </a:sp3d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5060" flipH="1">
            <a:off x="2373702" y="747768"/>
            <a:ext cx="1300172" cy="126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http://www.theserverside.net/tt/articles/content/IntroducingEntityFramework/figure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32134"/>
            <a:ext cx="1600200" cy="2102288"/>
          </a:xfrm>
          <a:prstGeom prst="roundRect">
            <a:avLst>
              <a:gd name="adj" fmla="val 286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54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EF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Entity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Framework (EF) </a:t>
            </a:r>
            <a:r>
              <a:rPr lang="en-US" dirty="0" smtClean="0"/>
              <a:t>is a standard ORM framework, part of .NET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Provides a run-time infrastructure for managing SQL-based database data as .NET objects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relational database schema is mapped to an object model (classes and associations)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Visual Studio has built-in tools for generating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Entity Framework </a:t>
            </a:r>
            <a:r>
              <a:rPr lang="en-US" dirty="0" smtClean="0"/>
              <a:t>SQL data mappings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Data mappings consist of C# classes and XML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standard data manipulation API is provided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4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 Features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Maps tables, views, stored procedures and functions as .NET objects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Provides LINQ-based data queries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Executed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SELECTs</a:t>
            </a:r>
            <a:r>
              <a:rPr lang="en-US" dirty="0" smtClean="0"/>
              <a:t> on the database server (parameterized queries)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Built-in CRUD operations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Create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Read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Update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Delete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Creating or deleting the database schema</a:t>
            </a:r>
          </a:p>
          <a:p>
            <a:pPr>
              <a:lnSpc>
                <a:spcPct val="100000"/>
              </a:lnSpc>
            </a:pPr>
            <a:r>
              <a:rPr lang="en-US" dirty="0"/>
              <a:t>Tracks changes to in-memory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4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2755</TotalTime>
  <Words>2330</Words>
  <Application>Microsoft Office PowerPoint</Application>
  <PresentationFormat>On-screen Show (4:3)</PresentationFormat>
  <Paragraphs>476</Paragraphs>
  <Slides>51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Visio</vt:lpstr>
      <vt:lpstr>Entity Framework Code First</vt:lpstr>
      <vt:lpstr>ORM Technologies</vt:lpstr>
      <vt:lpstr>ORM Frameworks</vt:lpstr>
      <vt:lpstr>ORM Mapping – Example</vt:lpstr>
      <vt:lpstr>ORM Advantages</vt:lpstr>
      <vt:lpstr>ORM Frameworks in .NET</vt:lpstr>
      <vt:lpstr>Entity Framework</vt:lpstr>
      <vt:lpstr>Overview of EF</vt:lpstr>
      <vt:lpstr>Entity Framework Features</vt:lpstr>
      <vt:lpstr>Entity Framework Features (2)</vt:lpstr>
      <vt:lpstr>EF Components</vt:lpstr>
      <vt:lpstr>EF Components (2)</vt:lpstr>
      <vt:lpstr>ADO.NET Architecture</vt:lpstr>
      <vt:lpstr>What Is ADO.NET?</vt:lpstr>
      <vt:lpstr>Namespaces In ADO.NET</vt:lpstr>
      <vt:lpstr>Connecting to Non-Microsoft Databases</vt:lpstr>
      <vt:lpstr>Components of ADO.NET</vt:lpstr>
      <vt:lpstr>ADO.NET: LINQ-to-SQL</vt:lpstr>
      <vt:lpstr>ADO.NET: Entity Framework</vt:lpstr>
      <vt:lpstr>Code First Main Parts</vt:lpstr>
      <vt:lpstr>Modeling Workflow</vt:lpstr>
      <vt:lpstr>Database First Modeling Workflow</vt:lpstr>
      <vt:lpstr>Model First Modeling Workflow</vt:lpstr>
      <vt:lpstr>Code First Modeling Workflow</vt:lpstr>
      <vt:lpstr>Why Use Code First?</vt:lpstr>
      <vt:lpstr>Domain Classes (Models)</vt:lpstr>
      <vt:lpstr>DbContext Example</vt:lpstr>
      <vt:lpstr>Database Connection Workflow</vt:lpstr>
      <vt:lpstr>Using Code First Migrations</vt:lpstr>
      <vt:lpstr>Database Migration Strategies</vt:lpstr>
      <vt:lpstr>Use Code First Migrations</vt:lpstr>
      <vt:lpstr>Seeding the Database</vt:lpstr>
      <vt:lpstr>Data Annotations</vt:lpstr>
      <vt:lpstr>Repository Pattern</vt:lpstr>
      <vt:lpstr>Reading Data with Entity Framework</vt:lpstr>
      <vt:lpstr>The DbContext Class</vt:lpstr>
      <vt:lpstr>Using DbContext Class</vt:lpstr>
      <vt:lpstr>Reading Data with LINQ Query</vt:lpstr>
      <vt:lpstr>Reading Data with LINQ Query</vt:lpstr>
      <vt:lpstr>Incorrect Use of ToList()</vt:lpstr>
      <vt:lpstr>Create, Update, Delete using Entity Framework</vt:lpstr>
      <vt:lpstr>Creating New Data</vt:lpstr>
      <vt:lpstr>Updating Existing Data</vt:lpstr>
      <vt:lpstr>Deleting Existing Data</vt:lpstr>
      <vt:lpstr>Deleting Entities</vt:lpstr>
      <vt:lpstr>Using Transactions in ADO.NET</vt:lpstr>
      <vt:lpstr>Using Transactions</vt:lpstr>
      <vt:lpstr>Using Transactions in Entity Framework</vt:lpstr>
      <vt:lpstr>Transactions in Entity Framework (EF)</vt:lpstr>
      <vt:lpstr>Transactions in EF – Example</vt:lpstr>
      <vt:lpstr>PowerPoint Presentation</vt:lpstr>
    </vt:vector>
  </TitlesOfParts>
  <LinksUpToDate>false</LinksUpToDate>
  <SharedDoc>false</SharedDoc>
  <HyperlinkBase>http://html5course.telerik.com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Formatting</dc:title>
  <dc:subject>Code Formatting</dc:subject>
  <dc:creator>Lionel Nguyen</dc:creator>
  <cp:lastModifiedBy>Huy Trong Nguyen</cp:lastModifiedBy>
  <cp:revision>543</cp:revision>
  <dcterms:created xsi:type="dcterms:W3CDTF">2007-12-08T16:03:35Z</dcterms:created>
  <dcterms:modified xsi:type="dcterms:W3CDTF">2015-08-15T05:10:37Z</dcterms:modified>
</cp:coreProperties>
</file>