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handoutMasterIdLst>
    <p:handoutMasterId r:id="rId34"/>
  </p:handoutMasterIdLst>
  <p:sldIdLst>
    <p:sldId id="808" r:id="rId2"/>
    <p:sldId id="815" r:id="rId3"/>
    <p:sldId id="810" r:id="rId4"/>
    <p:sldId id="811" r:id="rId5"/>
    <p:sldId id="813" r:id="rId6"/>
    <p:sldId id="814" r:id="rId7"/>
    <p:sldId id="820" r:id="rId8"/>
    <p:sldId id="817" r:id="rId9"/>
    <p:sldId id="818" r:id="rId10"/>
    <p:sldId id="821" r:id="rId11"/>
    <p:sldId id="822" r:id="rId12"/>
    <p:sldId id="825" r:id="rId13"/>
    <p:sldId id="823" r:id="rId14"/>
    <p:sldId id="824" r:id="rId15"/>
    <p:sldId id="828" r:id="rId16"/>
    <p:sldId id="829" r:id="rId17"/>
    <p:sldId id="830" r:id="rId18"/>
    <p:sldId id="831" r:id="rId19"/>
    <p:sldId id="832" r:id="rId20"/>
    <p:sldId id="833" r:id="rId21"/>
    <p:sldId id="834" r:id="rId22"/>
    <p:sldId id="835" r:id="rId23"/>
    <p:sldId id="836" r:id="rId24"/>
    <p:sldId id="837" r:id="rId25"/>
    <p:sldId id="839" r:id="rId26"/>
    <p:sldId id="840" r:id="rId27"/>
    <p:sldId id="838" r:id="rId28"/>
    <p:sldId id="841" r:id="rId29"/>
    <p:sldId id="843" r:id="rId30"/>
    <p:sldId id="844" r:id="rId31"/>
    <p:sldId id="713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NoSQL Databases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NoSQL Concepts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MongoDB instance can have many databases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database can have many collections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 collection can have many documents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496" y="2779447"/>
            <a:ext cx="8077198" cy="3550331"/>
          </a:xfrm>
          <a:prstGeom prst="roundRect">
            <a:avLst>
              <a:gd name="adj" fmla="val 216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5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MongoDB Instance</a:t>
            </a:r>
            <a:endParaRPr lang="en-US" sz="2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354" y="3454888"/>
            <a:ext cx="5032721" cy="2706214"/>
          </a:xfrm>
          <a:prstGeom prst="roundRect">
            <a:avLst>
              <a:gd name="adj" fmla="val 1577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2220" y="3454888"/>
            <a:ext cx="1959007" cy="699861"/>
          </a:xfrm>
          <a:prstGeom prst="roundRect">
            <a:avLst>
              <a:gd name="adj" fmla="val 3982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7427" y="3923185"/>
            <a:ext cx="1578016" cy="2078119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0255" y="4376289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60255" y="4784290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2218" y="4483223"/>
            <a:ext cx="1959007" cy="699861"/>
          </a:xfrm>
          <a:prstGeom prst="roundRect">
            <a:avLst>
              <a:gd name="adj" fmla="val 5251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62219" y="5461241"/>
            <a:ext cx="1959007" cy="699861"/>
          </a:xfrm>
          <a:prstGeom prst="roundRect">
            <a:avLst>
              <a:gd name="adj" fmla="val 7788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Database</a:t>
            </a:r>
            <a:endParaRPr lang="en-US" sz="23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7881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49686" y="3990127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79699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81504" y="4582518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79699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1504" y="5174909"/>
            <a:ext cx="1429315" cy="49309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Collection</a:t>
            </a:r>
            <a:endParaRPr lang="en-US" sz="2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0255" y="5188198"/>
            <a:ext cx="1380481" cy="390619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Document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Documents in MongoDB are JSON objects</a:t>
            </a:r>
            <a:endParaRPr lang="en-US" sz="2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67930" y="1601432"/>
            <a:ext cx="4013200" cy="5256567"/>
            <a:chOff x="431800" y="1523999"/>
            <a:chExt cx="4013200" cy="5256567"/>
          </a:xfrm>
        </p:grpSpPr>
        <p:pic>
          <p:nvPicPr>
            <p:cNvPr id="23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3999"/>
              <a:ext cx="4013200" cy="525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26126" y="1772483"/>
              <a:ext cx="2480166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Students: </a:t>
              </a:r>
              <a:r>
                <a:rPr lang="en-US" b="1" dirty="0">
                  <a:solidFill>
                    <a:schemeClr val="bg1"/>
                  </a:solidFill>
                </a:rPr>
                <a:t>250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Titles: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Intro to SQL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NoSQL databases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-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Entity </a:t>
              </a:r>
              <a:r>
                <a:rPr lang="en-US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Framework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Evaluation:</a:t>
              </a:r>
              <a:endParaRPr lang="en-US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Homework: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Exam: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Teamwork: 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Attendance: </a:t>
              </a:r>
              <a:r>
                <a:rPr lang="en-US" sz="1800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4520460" y="3412599"/>
            <a:ext cx="905522" cy="794802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29868" y="2183001"/>
            <a:ext cx="3281646" cy="4093428"/>
          </a:xfrm>
          <a:prstGeom prst="roundRect">
            <a:avLst>
              <a:gd name="adj" fmla="val 151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{"name": "Databases",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"students": 250,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"titles": [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"Intro to SQL",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"NoSQL databases",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"Entity Framework"  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evaluation":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"homework": 10,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"exam": 60,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"teamwork": 20,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"attendance": 10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3115" y="2999252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Host the MongoDB instance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0590"/>
            <a:ext cx="7086600" cy="838200"/>
          </a:xfrm>
        </p:spPr>
        <p:txBody>
          <a:bodyPr/>
          <a:lstStyle/>
          <a:p>
            <a:r>
              <a:rPr lang="en-US" dirty="0" smtClean="0"/>
              <a:t>Connecting to MongoDB</a:t>
            </a:r>
            <a:br>
              <a:rPr lang="en-US" dirty="0" smtClean="0"/>
            </a:br>
            <a:r>
              <a:rPr lang="en-US" dirty="0" smtClean="0"/>
              <a:t>with .NET and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004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C# driver for MongoDB provides a .NET SDK for working with MongoDB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Init a </a:t>
            </a:r>
            <a:r>
              <a:rPr lang="en-US" sz="2800" dirty="0" err="1" smtClean="0"/>
              <a:t>MongoClient</a:t>
            </a:r>
            <a:r>
              <a:rPr lang="en-US" sz="2800" dirty="0" smtClean="0"/>
              <a:t> with a connection string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8372" y="2524353"/>
            <a:ext cx="8507027" cy="400110"/>
          </a:xfrm>
        </p:spPr>
        <p:txBody>
          <a:bodyPr>
            <a:spAutoFit/>
          </a:bodyPr>
          <a:lstStyle/>
          <a:p>
            <a:r>
              <a:rPr lang="en-US" dirty="0" err="1" smtClean="0"/>
              <a:t>MongoClient</a:t>
            </a:r>
            <a:r>
              <a:rPr lang="en-US" dirty="0" smtClean="0"/>
              <a:t> client = new </a:t>
            </a:r>
            <a:r>
              <a:rPr lang="en-US" dirty="0" err="1" smtClean="0"/>
              <a:t>MongoClient</a:t>
            </a:r>
            <a:r>
              <a:rPr lang="en-US" dirty="0" smtClean="0"/>
              <a:t>("</a:t>
            </a:r>
            <a:r>
              <a:rPr lang="en-US" dirty="0" err="1" smtClean="0"/>
              <a:t>mongodb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08372" y="35942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MongoServer</a:t>
            </a:r>
            <a:r>
              <a:rPr lang="en-US" dirty="0" smtClean="0"/>
              <a:t> server = </a:t>
            </a:r>
            <a:r>
              <a:rPr lang="en-US" dirty="0" err="1" smtClean="0"/>
              <a:t>client.GetServer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115" y="4063428"/>
            <a:ext cx="8686800" cy="1169551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Connect to a database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dirty="0" err="1"/>
              <a:t>db</a:t>
            </a:r>
            <a:r>
              <a:rPr lang="en-US" dirty="0"/>
              <a:t> does not exists, it will be </a:t>
            </a:r>
            <a:r>
              <a:rPr lang="en-US" dirty="0" err="1"/>
              <a:t>createad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0059" y="51744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MongoDatabase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server.GetDatabase</a:t>
            </a:r>
            <a:r>
              <a:rPr lang="en-US" dirty="0" smtClean="0"/>
              <a:t>("logger");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8372" y="57431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Work with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520"/>
            <a:ext cx="8686800" cy="5814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single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CRUD Over MongoDB </a:t>
            </a:r>
            <a:br>
              <a:rPr lang="en-US" dirty="0" smtClean="0"/>
            </a:b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84917"/>
            <a:ext cx="8686800" cy="1248034"/>
          </a:xfrm>
        </p:spPr>
        <p:txBody>
          <a:bodyPr>
            <a:spAutoFit/>
          </a:bodyPr>
          <a:lstStyle/>
          <a:p>
            <a:r>
              <a:rPr lang="en-US" dirty="0" smtClean="0"/>
              <a:t>A collection must be created/fetched</a:t>
            </a:r>
          </a:p>
          <a:p>
            <a:pPr lvl="1"/>
            <a:r>
              <a:rPr lang="en-US" dirty="0" smtClean="0"/>
              <a:t>Before performing any operations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264435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logsCollection</a:t>
            </a:r>
            <a:r>
              <a:rPr lang="en-US" dirty="0" smtClean="0"/>
              <a:t> = </a:t>
            </a:r>
            <a:r>
              <a:rPr lang="en-US" dirty="0" err="1" smtClean="0"/>
              <a:t>db.GetCollection</a:t>
            </a:r>
            <a:r>
              <a:rPr lang="en-US" dirty="0" smtClean="0"/>
              <a:t>&lt;Log&gt;("logs");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055869"/>
            <a:ext cx="8686800" cy="119609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All operations are done over this collection:</a:t>
            </a:r>
          </a:p>
          <a:p>
            <a:pPr lvl="2"/>
            <a:r>
              <a:rPr lang="en-US" dirty="0" smtClean="0"/>
              <a:t>Fetch documents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400" y="4251966"/>
            <a:ext cx="40829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logsCollection.FindAll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logs.FindOneById</a:t>
            </a:r>
            <a:r>
              <a:rPr lang="en-US" dirty="0" smtClean="0"/>
              <a:t>(id);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55850" y="5099213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33400" y="5694559"/>
            <a:ext cx="40829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logsCollection.Insert</a:t>
            </a:r>
            <a:r>
              <a:rPr lang="en-US" dirty="0" smtClean="0"/>
              <a:t>(log);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921188" y="5689405"/>
            <a:ext cx="377818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logs.Remove</a:t>
            </a:r>
            <a:r>
              <a:rPr lang="en-US" dirty="0" smtClean="0"/>
              <a:t>(</a:t>
            </a:r>
            <a:r>
              <a:rPr lang="en-US" dirty="0" err="1" smtClean="0"/>
              <a:t>removeQuery</a:t>
            </a:r>
            <a:r>
              <a:rPr lang="en-US" dirty="0"/>
              <a:t>);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55850" y="3697609"/>
            <a:ext cx="3730841" cy="544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921188" y="4274774"/>
            <a:ext cx="3778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logsCollection.Update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query, update);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Only LINQ queries that can be translated to an equivalent MongoDB query are </a:t>
            </a:r>
            <a:r>
              <a:rPr lang="en-US" sz="2800" dirty="0" smtClean="0"/>
              <a:t>supported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Others throw runtime exception and </a:t>
            </a:r>
            <a:r>
              <a:rPr lang="en-US" sz="2600" dirty="0"/>
              <a:t>the error message will indicate which part of the query wasn’t </a:t>
            </a:r>
            <a:r>
              <a:rPr lang="en-US" sz="2600" dirty="0" smtClean="0"/>
              <a:t>supported</a:t>
            </a:r>
            <a:endParaRPr lang="en-US" sz="26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399" y="4391027"/>
            <a:ext cx="8296275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logs =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from </a:t>
            </a:r>
            <a:r>
              <a:rPr lang="en-US" sz="1800" dirty="0"/>
              <a:t>log in </a:t>
            </a:r>
            <a:r>
              <a:rPr lang="en-US" sz="1800" dirty="0" err="1"/>
              <a:t>d</a:t>
            </a:r>
            <a:r>
              <a:rPr lang="en-US" sz="1800" dirty="0" err="1" smtClean="0"/>
              <a:t>b.GetCollection</a:t>
            </a:r>
            <a:r>
              <a:rPr lang="en-US" sz="1800" dirty="0" smtClean="0"/>
              <a:t>&lt;Log</a:t>
            </a:r>
            <a:r>
              <a:rPr lang="en-US" sz="1800" dirty="0"/>
              <a:t>&gt;("Logs").</a:t>
            </a:r>
            <a:r>
              <a:rPr lang="en-US" sz="1800" dirty="0" err="1"/>
              <a:t>AsQueryable</a:t>
            </a:r>
            <a:r>
              <a:rPr lang="en-US" sz="1800" dirty="0"/>
              <a:t>&lt;Log&gt;()</a:t>
            </a:r>
          </a:p>
          <a:p>
            <a:r>
              <a:rPr lang="en-US" sz="1800" dirty="0" smtClean="0"/>
              <a:t>  where </a:t>
            </a:r>
            <a:r>
              <a:rPr lang="en-US" sz="1800" dirty="0" err="1"/>
              <a:t>log.LogType.Type</a:t>
            </a:r>
            <a:r>
              <a:rPr lang="en-US" sz="1800" dirty="0"/>
              <a:t> == "ticket" </a:t>
            </a:r>
            <a:r>
              <a:rPr lang="en-US" sz="1800" dirty="0" smtClean="0"/>
              <a:t>&amp;&amp;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log.LogType.State</a:t>
            </a:r>
            <a:r>
              <a:rPr lang="en-US" sz="1800" dirty="0" smtClean="0"/>
              <a:t> </a:t>
            </a:r>
            <a:r>
              <a:rPr lang="en-US" sz="1800" dirty="0"/>
              <a:t>== "pending"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log;</a:t>
            </a:r>
          </a:p>
        </p:txBody>
      </p:sp>
    </p:spTree>
    <p:extLst>
      <p:ext uri="{BB962C8B-B14F-4D97-AF65-F5344CB8AC3E}">
        <p14:creationId xmlns:p14="http://schemas.microsoft.com/office/powerpoint/2010/main" val="36239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382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Ultra-fast in-memory key-value data store</a:t>
            </a:r>
          </a:p>
          <a:p>
            <a:pPr lvl="1"/>
            <a:r>
              <a:rPr lang="en-US" dirty="0" smtClean="0"/>
              <a:t>Powerful data structures server</a:t>
            </a:r>
            <a:endParaRPr lang="en-US" dirty="0"/>
          </a:p>
          <a:p>
            <a:pPr lvl="1"/>
            <a:r>
              <a:rPr lang="en-US" dirty="0" smtClean="0"/>
              <a:t>Open-source software: </a:t>
            </a:r>
            <a:r>
              <a:rPr lang="en-US" dirty="0" smtClean="0">
                <a:hlinkClick r:id="rId2"/>
              </a:rPr>
              <a:t>http://redis.io</a:t>
            </a:r>
            <a:endParaRPr lang="en-US" dirty="0" smtClean="0"/>
          </a:p>
          <a:p>
            <a:r>
              <a:rPr lang="en-US" dirty="0" smtClean="0"/>
              <a:t>Redis stores data structures: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Sets / sorted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052" y="4279768"/>
            <a:ext cx="4531148" cy="1740032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2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and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25307"/>
          </a:xfrm>
        </p:spPr>
        <p:txBody>
          <a:bodyPr>
            <a:spAutoFit/>
          </a:bodyPr>
          <a:lstStyle/>
          <a:p>
            <a:r>
              <a:rPr lang="en-US" dirty="0" smtClean="0"/>
              <a:t>Install the Redis Client of </a:t>
            </a:r>
            <a:r>
              <a:rPr lang="en-US" dirty="0" err="1" smtClean="0"/>
              <a:t>ServiceStack.Net</a:t>
            </a:r>
            <a:endParaRPr lang="en-US" dirty="0" smtClean="0"/>
          </a:p>
          <a:p>
            <a:pPr lvl="1"/>
            <a:r>
              <a:rPr lang="en-US" dirty="0" smtClean="0"/>
              <a:t>Free and intuitive to use</a:t>
            </a:r>
          </a:p>
          <a:p>
            <a:pPr lvl="1"/>
            <a:r>
              <a:rPr lang="en-US" dirty="0" smtClean="0"/>
              <a:t>Run in VS console</a:t>
            </a:r>
          </a:p>
          <a:p>
            <a:pPr lvl="1"/>
            <a:r>
              <a:rPr lang="en-US" dirty="0" smtClean="0"/>
              <a:t>Then: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1081" y="2285546"/>
            <a:ext cx="472117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ServiceStack.Redis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434" y="3409889"/>
            <a:ext cx="7196570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redis.As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redisLogs.Store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newTodo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.Print();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Persistence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982897"/>
          </a:xfrm>
        </p:spPr>
        <p:txBody>
          <a:bodyPr/>
          <a:lstStyle/>
          <a:p>
            <a:r>
              <a:rPr lang="en-US" dirty="0" smtClean="0"/>
              <a:t>Redis runs in the memory</a:t>
            </a:r>
          </a:p>
          <a:p>
            <a:pPr lvl="1"/>
            <a:r>
              <a:rPr lang="en-US" dirty="0" smtClean="0"/>
              <a:t>That is the reason to be that fast</a:t>
            </a:r>
          </a:p>
          <a:p>
            <a:r>
              <a:rPr lang="en-US" dirty="0" smtClean="0"/>
              <a:t>Redis saves the data on the disk at a given period</a:t>
            </a:r>
          </a:p>
          <a:p>
            <a:pPr lvl="1"/>
            <a:r>
              <a:rPr lang="en-US" dirty="0" smtClean="0"/>
              <a:t>By default:</a:t>
            </a:r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89508" y="3990059"/>
            <a:ext cx="723356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// 1 key for 900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 //10 keys for 300 seconds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60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 // 10000 keys for 60 seconds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51408"/>
            <a:ext cx="7086600" cy="838200"/>
          </a:xfrm>
        </p:spPr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13390"/>
            <a:ext cx="8686800" cy="4992210"/>
          </a:xfrm>
        </p:spPr>
        <p:txBody>
          <a:bodyPr/>
          <a:lstStyle/>
          <a:p>
            <a:r>
              <a:rPr lang="en-US" dirty="0" smtClean="0"/>
              <a:t>JSON (JavaScript Object Notation) is a lightweight data format</a:t>
            </a:r>
          </a:p>
          <a:p>
            <a:pPr lvl="1"/>
            <a:r>
              <a:rPr lang="en-US" dirty="0" smtClean="0"/>
              <a:t>Human and machine-readable</a:t>
            </a:r>
          </a:p>
          <a:p>
            <a:pPr lvl="1"/>
            <a:r>
              <a:rPr lang="en-US" dirty="0" smtClean="0"/>
              <a:t>Based on the way to create objects in JS</a:t>
            </a:r>
            <a:endParaRPr lang="en-US" dirty="0"/>
          </a:p>
          <a:p>
            <a:pPr lvl="1"/>
            <a:r>
              <a:rPr lang="en-US" dirty="0" smtClean="0"/>
              <a:t>Platform independent – can be used with any programming language</a:t>
            </a:r>
            <a:endParaRPr lang="bg-B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The JSON data format follows the rules of object creation in JavaScript</a:t>
            </a:r>
          </a:p>
          <a:p>
            <a:pPr lvl="1"/>
            <a:r>
              <a:rPr lang="en-US" dirty="0" smtClean="0"/>
              <a:t>Strings, numbers and Booleans </a:t>
            </a:r>
            <a:r>
              <a:rPr lang="en-US" dirty="0"/>
              <a:t>are valid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640369"/>
            <a:ext cx="546790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"this is string and is valid JSON"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3135297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Arrays are valid JSON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3787575"/>
            <a:ext cx="546790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[5, 'string', true]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4282503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Objects are valid JSON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33400" y="4857691"/>
            <a:ext cx="546790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 smtClean="0"/>
              <a:t>firstname</a:t>
            </a:r>
            <a:r>
              <a:rPr lang="en-US" dirty="0" smtClean="0"/>
              <a:t>": "Doncho",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 smtClean="0"/>
              <a:t>lastname</a:t>
            </a:r>
            <a:r>
              <a:rPr lang="en-US" dirty="0" smtClean="0"/>
              <a:t>": "Minkov",</a:t>
            </a:r>
          </a:p>
          <a:p>
            <a:r>
              <a:rPr lang="en-US" dirty="0"/>
              <a:t>  "</a:t>
            </a:r>
            <a:r>
              <a:rPr lang="en-US" dirty="0" smtClean="0"/>
              <a:t>occupation": "Technical trainer"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3710" t="16324" r="13710" b="14176"/>
          <a:stretch/>
        </p:blipFill>
        <p:spPr>
          <a:xfrm>
            <a:off x="6272785" y="3135297"/>
            <a:ext cx="2389424" cy="2487168"/>
          </a:xfrm>
          <a:prstGeom prst="roundRect">
            <a:avLst>
              <a:gd name="adj" fmla="val 2507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52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JSON </a:t>
            </a:r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has built-in JSON </a:t>
            </a:r>
            <a:r>
              <a:rPr lang="en-US" dirty="0" err="1" smtClean="0"/>
              <a:t>serializer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</a:t>
            </a:r>
            <a:r>
              <a:rPr lang="en-US" dirty="0" smtClean="0"/>
              <a:t>class, contained 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 smtClean="0"/>
              <a:t> assembly</a:t>
            </a:r>
          </a:p>
          <a:p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has parsing from object to JSON string and vice versa: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607" y="3916658"/>
            <a:ext cx="734997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place = new Place(…);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serializer</a:t>
            </a:r>
            <a:r>
              <a:rPr lang="en-US" dirty="0" smtClean="0"/>
              <a:t> = new </a:t>
            </a:r>
            <a:r>
              <a:rPr lang="en-US" dirty="0" err="1" smtClean="0"/>
              <a:t>JavaScriptSerializer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jsonPlace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serializer.Serialize</a:t>
            </a:r>
            <a:r>
              <a:rPr lang="en-US" dirty="0" smtClean="0"/>
              <a:t>(place);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objPlace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serializer.Deserialize</a:t>
            </a:r>
            <a:r>
              <a:rPr lang="en-US" dirty="0" smtClean="0"/>
              <a:t>&lt;place&gt;(</a:t>
            </a:r>
            <a:r>
              <a:rPr lang="en-US" dirty="0" err="1" smtClean="0"/>
              <a:t>jsonPlace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1886670"/>
          </a:xfrm>
        </p:spPr>
        <p:txBody>
          <a:bodyPr>
            <a:sp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serializer</a:t>
            </a:r>
            <a:r>
              <a:rPr lang="en-US" dirty="0" smtClean="0"/>
              <a:t>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5380" y="3971404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digits = </a:t>
            </a:r>
            <a:br>
              <a:rPr lang="en-US" dirty="0" smtClean="0"/>
            </a:br>
            <a:r>
              <a:rPr lang="en-US" dirty="0" smtClean="0"/>
              <a:t>  new Dictionary&lt;string,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{ "one", 1},</a:t>
            </a:r>
          </a:p>
          <a:p>
            <a:r>
              <a:rPr lang="en-US" dirty="0" smtClean="0"/>
              <a:t>    { "two", 2}, 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  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4794" y="3971404"/>
            <a:ext cx="215961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one</a:t>
            </a:r>
            <a:r>
              <a:rPr lang="en-US" dirty="0" smtClean="0"/>
              <a:t>": 1,</a:t>
            </a:r>
            <a:br>
              <a:rPr lang="en-US" dirty="0" smtClean="0"/>
            </a:br>
            <a:r>
              <a:rPr lang="en-US" dirty="0" smtClean="0"/>
              <a:t>  "two": 2,</a:t>
            </a:r>
          </a:p>
          <a:p>
            <a:r>
              <a:rPr lang="en-US" dirty="0" smtClean="0"/>
              <a:t>  "</a:t>
            </a:r>
            <a:r>
              <a:rPr lang="en-US" dirty="0"/>
              <a:t>three</a:t>
            </a:r>
            <a:r>
              <a:rPr lang="en-US" dirty="0" smtClean="0"/>
              <a:t>": 3,</a:t>
            </a:r>
          </a:p>
          <a:p>
            <a:r>
              <a:rPr lang="en-US" dirty="0" smtClean="0"/>
              <a:t>  "</a:t>
            </a:r>
            <a:r>
              <a:rPr lang="en-US" dirty="0"/>
              <a:t>four</a:t>
            </a:r>
            <a:r>
              <a:rPr lang="en-US" dirty="0" smtClean="0"/>
              <a:t>": 4,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2806700" y="3048000"/>
            <a:ext cx="43942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884104" y="3315056"/>
            <a:ext cx="256540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Is parsed to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022600" y="4495800"/>
            <a:ext cx="3291840" cy="5842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0" name="Straight Arrow Connector 9"/>
          <p:cNvCxnSpPr/>
          <p:nvPr/>
        </p:nvCxnSpPr>
        <p:spPr>
          <a:xfrm flipV="1">
            <a:off x="3157664" y="4835158"/>
            <a:ext cx="3291840" cy="5842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3425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11300"/>
            <a:ext cx="8686800" cy="5194300"/>
          </a:xfrm>
        </p:spPr>
        <p:txBody>
          <a:bodyPr/>
          <a:lstStyle/>
          <a:p>
            <a:r>
              <a:rPr lang="en-US" dirty="0" err="1" smtClean="0"/>
              <a:t>JavaScriptSerializer</a:t>
            </a:r>
            <a:r>
              <a:rPr lang="en-US" dirty="0" smtClean="0"/>
              <a:t> is good</a:t>
            </a:r>
          </a:p>
          <a:p>
            <a:pPr lvl="1"/>
            <a:r>
              <a:rPr lang="en-US" dirty="0" smtClean="0"/>
              <a:t>But JSON.NET is better</a:t>
            </a:r>
          </a:p>
          <a:p>
            <a:r>
              <a:rPr lang="en-US" dirty="0" smtClean="0"/>
              <a:t>JSON.NET:</a:t>
            </a:r>
          </a:p>
          <a:p>
            <a:pPr lvl="1"/>
            <a:r>
              <a:rPr lang="en-US" dirty="0" smtClean="0"/>
              <a:t>Has better performance</a:t>
            </a:r>
          </a:p>
          <a:p>
            <a:pPr lvl="1"/>
            <a:r>
              <a:rPr lang="en-US" dirty="0" smtClean="0"/>
              <a:t>Supports LINQ-to-JSON</a:t>
            </a:r>
          </a:p>
          <a:p>
            <a:pPr lvl="1"/>
            <a:r>
              <a:rPr lang="en-US" dirty="0" smtClean="0"/>
              <a:t>Has an out-of-the-box support for parsing between JSON and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JSON.NET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To install JSON.NET run in the Package Manager Console: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50780" y="2015604"/>
            <a:ext cx="49007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Install-Package </a:t>
            </a:r>
            <a:r>
              <a:rPr lang="en-US" dirty="0" err="1" smtClean="0"/>
              <a:t>Newtonsoft.Json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568383"/>
            <a:ext cx="8686800" cy="125944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 two primary methods:</a:t>
            </a:r>
          </a:p>
          <a:p>
            <a:pPr lvl="1"/>
            <a:r>
              <a:rPr lang="en-US" dirty="0" smtClean="0"/>
              <a:t>Serialize an object: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7880" y="3864289"/>
            <a:ext cx="816462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serializedPlace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JsonConvert.SerializeObject</a:t>
            </a:r>
            <a:r>
              <a:rPr lang="en-US" dirty="0" smtClean="0"/>
              <a:t>(place);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7880" y="5443109"/>
            <a:ext cx="816462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deserializedPlace</a:t>
            </a:r>
            <a:r>
              <a:rPr lang="en-US" dirty="0"/>
              <a:t> =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JsonConvert.DeserializeObject</a:t>
            </a:r>
            <a:r>
              <a:rPr lang="en-US" dirty="0" smtClean="0"/>
              <a:t>&lt;Place</a:t>
            </a:r>
            <a:r>
              <a:rPr lang="en-US" dirty="0"/>
              <a:t>&gt;(</a:t>
            </a:r>
            <a:r>
              <a:rPr lang="en-US" dirty="0" err="1"/>
              <a:t>serializedPlace</a:t>
            </a:r>
            <a:r>
              <a:rPr lang="en-US" dirty="0"/>
              <a:t>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728912"/>
            <a:ext cx="8686800" cy="577081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Deserialize an object: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can be configured to:</a:t>
            </a:r>
          </a:p>
          <a:p>
            <a:pPr lvl="1"/>
            <a:r>
              <a:rPr lang="en-US" dirty="0" smtClean="0"/>
              <a:t>Indent the output JSON string</a:t>
            </a:r>
          </a:p>
          <a:p>
            <a:pPr lvl="1"/>
            <a:r>
              <a:rPr lang="en-US" dirty="0" smtClean="0"/>
              <a:t>To convert JSON to anonymous types</a:t>
            </a:r>
          </a:p>
          <a:p>
            <a:pPr lvl="1"/>
            <a:r>
              <a:rPr lang="en-US" dirty="0" smtClean="0"/>
              <a:t>To control the casing and properties to parse</a:t>
            </a:r>
          </a:p>
          <a:p>
            <a:pPr lvl="1"/>
            <a:r>
              <a:rPr lang="en-US" dirty="0" smtClean="0"/>
              <a:t>To skip errors</a:t>
            </a:r>
          </a:p>
          <a:p>
            <a:r>
              <a:rPr lang="en-US" dirty="0" smtClean="0"/>
              <a:t>JSON.NET also supports: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489690" y="3149398"/>
            <a:ext cx="816462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smtClean="0"/>
              <a:t>@"{ '</a:t>
            </a:r>
            <a:r>
              <a:rPr lang="en-US" dirty="0" err="1" smtClean="0"/>
              <a:t>firstName</a:t>
            </a:r>
            <a:r>
              <a:rPr lang="en-US" dirty="0"/>
              <a:t>': 'Doncho</a:t>
            </a:r>
            <a:r>
              <a:rPr lang="en-US" dirty="0" smtClean="0"/>
              <a:t>',"</a:t>
            </a:r>
            <a:endParaRPr lang="en-US" dirty="0"/>
          </a:p>
          <a:p>
            <a:r>
              <a:rPr lang="en-US" dirty="0" smtClean="0"/>
              <a:t>               </a:t>
            </a:r>
            <a:r>
              <a:rPr lang="en-US" dirty="0"/>
              <a:t>'</a:t>
            </a:r>
            <a:r>
              <a:rPr lang="en-US" dirty="0" err="1"/>
              <a:t>lastName</a:t>
            </a:r>
            <a:r>
              <a:rPr lang="en-US" dirty="0"/>
              <a:t>': 'Minkov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         'occupation</a:t>
            </a:r>
            <a:r>
              <a:rPr lang="en-US" dirty="0"/>
              <a:t>': 'Technical Trainer</a:t>
            </a:r>
            <a:r>
              <a:rPr lang="en-US" dirty="0" smtClean="0"/>
              <a:t>' }";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template = new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"",</a:t>
            </a:r>
          </a:p>
          <a:p>
            <a:r>
              <a:rPr lang="en-US" dirty="0" smtClean="0"/>
              <a:t>  Occupation </a:t>
            </a:r>
            <a:r>
              <a:rPr lang="en-US" dirty="0"/>
              <a:t>= </a:t>
            </a:r>
            <a:r>
              <a:rPr lang="en-US" dirty="0" smtClean="0"/>
              <a:t>""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JsonConvert.DeserializeAnonymousType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/>
              <a:t>, template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784600" y="4672434"/>
            <a:ext cx="3771900" cy="953453"/>
          </a:xfrm>
          <a:prstGeom prst="wedgeRoundRectCallout">
            <a:avLst>
              <a:gd name="adj1" fmla="val 45547"/>
              <a:gd name="adj2" fmla="val 108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provide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template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784600" y="4672435"/>
            <a:ext cx="3771900" cy="953453"/>
          </a:xfrm>
          <a:prstGeom prst="wedgeRoundRectCallout">
            <a:avLst>
              <a:gd name="adj1" fmla="val -69495"/>
              <a:gd name="adj2" fmla="val -362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provide </a:t>
            </a:r>
            <a:b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template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5500"/>
            <a:ext cx="8686800" cy="1104918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Formattingg.Indented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1971645"/>
            <a:ext cx="816462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JsonConvert.SerializeObject</a:t>
            </a:r>
            <a:r>
              <a:rPr lang="en-US" dirty="0" smtClean="0"/>
              <a:t>(place</a:t>
            </a:r>
            <a:r>
              <a:rPr lang="en-US" dirty="0"/>
              <a:t>, </a:t>
            </a:r>
            <a:r>
              <a:rPr lang="en-US" dirty="0" err="1"/>
              <a:t>Formatting.Indented</a:t>
            </a:r>
            <a:r>
              <a:rPr lang="en-US" dirty="0"/>
              <a:t>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2540000"/>
            <a:ext cx="8686800" cy="6093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Deserializing to anonymous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282163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Property/Field from the public interface of a class and parses it as is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3238298"/>
            <a:ext cx="8164620" cy="2362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public class User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err="1" smtClean="0"/>
              <a:t>JsonProperty</a:t>
            </a:r>
            <a:r>
              <a:rPr lang="en-US" dirty="0" smtClean="0"/>
              <a:t>("user")]</a:t>
            </a:r>
          </a:p>
          <a:p>
            <a:r>
              <a:rPr lang="en-US" dirty="0" smtClean="0"/>
              <a:t>  public string Username{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[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JsonIgnore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public string Password{</a:t>
            </a:r>
            <a:r>
              <a:rPr lang="en-US" dirty="0" err="1" smtClean="0"/>
              <a:t>get;set</a:t>
            </a:r>
            <a:r>
              <a:rPr lang="en-US" dirty="0" smtClean="0"/>
              <a:t>;}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90354" y="5459230"/>
            <a:ext cx="3991345" cy="953453"/>
          </a:xfrm>
          <a:prstGeom prst="wedgeRoundRectCallout">
            <a:avLst>
              <a:gd name="adj1" fmla="val -39192"/>
              <a:gd name="adj2" fmla="val -812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Tells the converter to skip the property "Password"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28754" y="3186815"/>
            <a:ext cx="3978645" cy="953453"/>
          </a:xfrm>
          <a:prstGeom prst="wedgeRoundRectCallout">
            <a:avLst>
              <a:gd name="adj1" fmla="val -60404"/>
              <a:gd name="adj2" fmla="val 380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Tells the converter to parse "Username" to "user"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7000"/>
            <a:ext cx="8686800" cy="588494"/>
          </a:xfrm>
        </p:spPr>
        <p:txBody>
          <a:bodyPr>
            <a:spAutoFit/>
          </a:bodyPr>
          <a:lstStyle/>
          <a:p>
            <a:r>
              <a:rPr lang="en-US" dirty="0" smtClean="0"/>
              <a:t>JSON.NET has a support for LINQ-to-JSON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9690" y="2197100"/>
            <a:ext cx="81646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jsonObj</a:t>
            </a:r>
            <a:r>
              <a:rPr lang="en-US" dirty="0"/>
              <a:t> = </a:t>
            </a:r>
            <a:r>
              <a:rPr lang="en-US" dirty="0" err="1"/>
              <a:t>JObject.Parse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err="1" smtClean="0"/>
              <a:t>Console.WriteLine</a:t>
            </a:r>
            <a:r>
              <a:rPr lang="en-US" dirty="0"/>
              <a:t>("Places in {0}:", </a:t>
            </a:r>
            <a:r>
              <a:rPr lang="en-US" dirty="0" err="1"/>
              <a:t>jsonObj</a:t>
            </a:r>
            <a:r>
              <a:rPr lang="en-US" dirty="0"/>
              <a:t>["name"]);</a:t>
            </a:r>
          </a:p>
          <a:p>
            <a:endParaRPr lang="en-US" dirty="0" smtClean="0"/>
          </a:p>
          <a:p>
            <a:r>
              <a:rPr lang="en-US" dirty="0" err="1" smtClean="0"/>
              <a:t>jsonObj</a:t>
            </a:r>
            <a:r>
              <a:rPr lang="en-US" dirty="0"/>
              <a:t>["places"].Select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pl</a:t>
            </a:r>
            <a:r>
              <a:rPr lang="en-US" dirty="0" smtClean="0"/>
              <a:t> </a:t>
            </a:r>
            <a:r>
              <a:rPr lang="en-US" dirty="0"/>
              <a:t>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string.Format</a:t>
            </a:r>
            <a:r>
              <a:rPr lang="en-US" dirty="0"/>
              <a:t>("{0}) {1} ({2</a:t>
            </a:r>
            <a:r>
              <a:rPr lang="en-US" dirty="0" smtClean="0"/>
              <a:t>})",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/>
              <a:t>index++,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/>
              <a:t>pl</a:t>
            </a:r>
            <a:r>
              <a:rPr lang="en-US" dirty="0"/>
              <a:t>["name"],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/>
              <a:t>string.Join</a:t>
            </a:r>
            <a:r>
              <a:rPr lang="en-US" dirty="0"/>
              <a:t>(", </a:t>
            </a:r>
            <a:r>
              <a:rPr lang="en-US" dirty="0" smtClean="0"/>
              <a:t>",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pl</a:t>
            </a:r>
            <a:r>
              <a:rPr lang="en-US" dirty="0"/>
              <a:t>["categories</a:t>
            </a:r>
            <a:r>
              <a:rPr lang="en-US" dirty="0" smtClean="0"/>
              <a:t>"].</a:t>
            </a:r>
            <a:r>
              <a:rPr lang="en-US" dirty="0"/>
              <a:t>Select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cat </a:t>
            </a:r>
            <a:r>
              <a:rPr lang="en-US" dirty="0"/>
              <a:t>=&gt; cat["name"]))))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.</a:t>
            </a:r>
            <a:r>
              <a:rPr lang="en-US" dirty="0"/>
              <a:t>Print();</a:t>
            </a:r>
          </a:p>
        </p:txBody>
      </p:sp>
    </p:spTree>
    <p:extLst>
      <p:ext uri="{BB962C8B-B14F-4D97-AF65-F5344CB8AC3E}">
        <p14:creationId xmlns:p14="http://schemas.microsoft.com/office/powerpoint/2010/main" val="35313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341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4222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the data structured in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4811697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for .NET, another for Node.JS, etc…</a:t>
            </a:r>
          </a:p>
          <a:p>
            <a:r>
              <a:rPr lang="en-US" dirty="0" smtClean="0"/>
              <a:t>To install the MongoDB driver for .NET run in Visual Studio's Package Manager Console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2379" y="563214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Install-Package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mongocsharpdriver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2774</TotalTime>
  <Words>1348</Words>
  <Application>Microsoft Office PowerPoint</Application>
  <PresentationFormat>On-screen Show (4:3)</PresentationFormat>
  <Paragraphs>335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 theme</vt:lpstr>
      <vt:lpstr>NoSQL Databases</vt:lpstr>
      <vt:lpstr>Relational vs. NoSQL Databases</vt:lpstr>
      <vt:lpstr>Non-Relational Data Models</vt:lpstr>
      <vt:lpstr>What is NoSQL Database?</vt:lpstr>
      <vt:lpstr>Relational vs. NoSQL Models</vt:lpstr>
      <vt:lpstr>NoSQL Database Systems</vt:lpstr>
      <vt:lpstr>MongoDB Structure</vt:lpstr>
      <vt:lpstr>MongoDB</vt:lpstr>
      <vt:lpstr>Using MongoDB</vt:lpstr>
      <vt:lpstr>MongoDB Structure</vt:lpstr>
      <vt:lpstr>MongoDB Documents</vt:lpstr>
      <vt:lpstr>Connecting to MongoDB with .NET and C#</vt:lpstr>
      <vt:lpstr>The .NET MongoDB SDK</vt:lpstr>
      <vt:lpstr>CRUD Over MongoDB  with .NET</vt:lpstr>
      <vt:lpstr>LINQ-to-MongoDB</vt:lpstr>
      <vt:lpstr>Redis</vt:lpstr>
      <vt:lpstr>What is Redis?</vt:lpstr>
      <vt:lpstr>Working with Redis and .NET</vt:lpstr>
      <vt:lpstr>Redis Persistence</vt:lpstr>
      <vt:lpstr>The JSON Data Format</vt:lpstr>
      <vt:lpstr>The JSON Data Format</vt:lpstr>
      <vt:lpstr>JSON Rules</vt:lpstr>
      <vt:lpstr>Built-in JSON Serializers</vt:lpstr>
      <vt:lpstr>JavaScriptSerializer Features</vt:lpstr>
      <vt:lpstr>JSON.NET</vt:lpstr>
      <vt:lpstr>Installing JSON.NET</vt:lpstr>
      <vt:lpstr>JSON.NET Features</vt:lpstr>
      <vt:lpstr>Configuring JSON.NET</vt:lpstr>
      <vt:lpstr>JSON.NET Parsing of Objects</vt:lpstr>
      <vt:lpstr>LINQ-to-JSON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547</cp:revision>
  <dcterms:created xsi:type="dcterms:W3CDTF">2007-12-08T16:03:35Z</dcterms:created>
  <dcterms:modified xsi:type="dcterms:W3CDTF">2015-08-15T05:29:20Z</dcterms:modified>
</cp:coreProperties>
</file>