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6"/>
  </p:notesMasterIdLst>
  <p:handoutMasterIdLst>
    <p:handoutMasterId r:id="rId37"/>
  </p:handoutMasterIdLst>
  <p:sldIdLst>
    <p:sldId id="845" r:id="rId2"/>
    <p:sldId id="846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65" r:id="rId13"/>
    <p:sldId id="857" r:id="rId14"/>
    <p:sldId id="856" r:id="rId15"/>
    <p:sldId id="858" r:id="rId16"/>
    <p:sldId id="859" r:id="rId17"/>
    <p:sldId id="860" r:id="rId18"/>
    <p:sldId id="861" r:id="rId19"/>
    <p:sldId id="862" r:id="rId20"/>
    <p:sldId id="863" r:id="rId21"/>
    <p:sldId id="864" r:id="rId22"/>
    <p:sldId id="866" r:id="rId23"/>
    <p:sldId id="867" r:id="rId24"/>
    <p:sldId id="868" r:id="rId25"/>
    <p:sldId id="869" r:id="rId26"/>
    <p:sldId id="870" r:id="rId27"/>
    <p:sldId id="871" r:id="rId28"/>
    <p:sldId id="872" r:id="rId29"/>
    <p:sldId id="873" r:id="rId30"/>
    <p:sldId id="874" r:id="rId31"/>
    <p:sldId id="875" r:id="rId32"/>
    <p:sldId id="876" r:id="rId33"/>
    <p:sldId id="877" r:id="rId34"/>
    <p:sldId id="713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3" autoAdjust="0"/>
    <p:restoredTop sz="97633" autoAdjust="0"/>
  </p:normalViewPr>
  <p:slideViewPr>
    <p:cSldViewPr>
      <p:cViewPr varScale="1">
        <p:scale>
          <a:sx n="74" d="100"/>
          <a:sy n="74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noFill/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noFill/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noFill/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noFill/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1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69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blog/posts/2013/01/28/</a:t>
            </a:r>
            <a:r>
              <a:rPr lang="en-US" dirty="0" err="1" smtClean="0"/>
              <a:t>mvc</a:t>
            </a:r>
            <a:r>
              <a:rPr lang="en-US" dirty="0" smtClean="0"/>
              <a:t>-is-cool</a:t>
            </a:r>
            <a:endParaRPr lang="en-US" dirty="0"/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 smtClean="0"/>
              <a:t>or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</a:t>
            </a:r>
            <a:r>
              <a:rPr lang="en-US" dirty="0" smtClean="0">
                <a:solidFill>
                  <a:srgbClr val="EBFFD2"/>
                </a:solidFill>
              </a:rPr>
              <a:t>/products/chocolate/</a:t>
            </a:r>
          </a:p>
          <a:p>
            <a:r>
              <a:rPr lang="en-US" dirty="0"/>
              <a:t>Friendlier to web </a:t>
            </a:r>
            <a:r>
              <a:rPr lang="en-US" dirty="0" smtClean="0"/>
              <a:t>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Pattern in ASP.NET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93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68592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dirty="0" err="1"/>
              <a:t>System.Web.Routing.RouteTable.Routes</a:t>
            </a:r>
            <a:endParaRPr lang="en-US" dirty="0"/>
          </a:p>
          <a:p>
            <a:r>
              <a:rPr lang="en-US" dirty="0" smtClean="0"/>
              <a:t>Something similar to Apache </a:t>
            </a:r>
            <a:r>
              <a:rPr lang="en-US" dirty="0" err="1" smtClean="0"/>
              <a:t>mod_rewrite</a:t>
            </a:r>
            <a:endParaRPr lang="en-US" dirty="0" smtClean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91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6" y="4630228"/>
            <a:ext cx="8686800" cy="2057400"/>
          </a:xfrm>
        </p:spPr>
        <p:txBody>
          <a:bodyPr/>
          <a:lstStyle/>
          <a:p>
            <a:r>
              <a:rPr lang="en-US" dirty="0" smtClean="0"/>
              <a:t>Controller: Products</a:t>
            </a:r>
          </a:p>
          <a:p>
            <a:r>
              <a:rPr lang="en-US" dirty="0" smtClean="0"/>
              <a:t>Action: </a:t>
            </a:r>
            <a:r>
              <a:rPr lang="en-US" dirty="0" err="1" smtClean="0"/>
              <a:t>ById</a:t>
            </a:r>
            <a:endParaRPr lang="en-US" dirty="0" smtClean="0"/>
          </a:p>
          <a:p>
            <a:r>
              <a:rPr lang="en-US" dirty="0" smtClean="0"/>
              <a:t>Id: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2772116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3550847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4067222" y="34947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1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27216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nameController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(convention)</a:t>
            </a:r>
          </a:p>
          <a:p>
            <a:r>
              <a:rPr lang="en-US" dirty="0" smtClean="0"/>
              <a:t>Routers instantiate controllers in every request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All requests are mapped to a specific action</a:t>
            </a:r>
          </a:p>
          <a:p>
            <a:r>
              <a:rPr lang="en-US" dirty="0" smtClean="0"/>
              <a:t>Every controller should inherit Controller class</a:t>
            </a:r>
          </a:p>
          <a:p>
            <a:pPr lvl="1"/>
            <a:r>
              <a:rPr lang="en-US" dirty="0" smtClean="0"/>
              <a:t>Access to Request (context) and </a:t>
            </a:r>
            <a:r>
              <a:rPr lang="en-US" dirty="0" err="1" smtClean="0"/>
              <a:t>HttpContext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4343400"/>
            <a:ext cx="4629150" cy="1295400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14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6800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</a:t>
            </a:r>
            <a:r>
              <a:rPr lang="en-US" dirty="0" err="1"/>
              <a:t>ActionResult</a:t>
            </a:r>
            <a:r>
              <a:rPr lang="en-US" dirty="0"/>
              <a:t>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9600" y="3716655"/>
          <a:ext cx="7924800" cy="2181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322"/>
                <a:gridCol w="3155894"/>
                <a:gridCol w="2454584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8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0100" y="1445895"/>
          <a:ext cx="7543800" cy="4345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/>
                <a:gridCol w="2819400"/>
                <a:gridCol w="2209800"/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6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http://localhost/Users/NikolayIT</a:t>
            </a:r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/Users/</a:t>
            </a:r>
            <a:r>
              <a:rPr lang="en-US" dirty="0" err="1" smtClean="0"/>
              <a:t>ByUsername?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username</a:t>
            </a:r>
            <a:r>
              <a:rPr lang="en-US" dirty="0" smtClean="0"/>
              <a:t>=</a:t>
            </a:r>
            <a:r>
              <a:rPr lang="en-US" dirty="0" err="1" smtClean="0"/>
              <a:t>NikolayIT</a:t>
            </a:r>
            <a:endParaRPr lang="en-US" dirty="0" smtClean="0"/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572125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8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AcceptVerbs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HttpPost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HttpGet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HttpDelete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HttpOptions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RequireHttps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ChildActionOnly</a:t>
            </a:r>
            <a:r>
              <a:rPr lang="en-US" dirty="0" smtClean="0"/>
              <a:t> – Only for </a:t>
            </a:r>
            <a:r>
              <a:rPr lang="en-US" dirty="0" err="1" smtClean="0"/>
              <a:t>Html.Action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27" y="1828800"/>
            <a:ext cx="5328745" cy="29718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4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7" y="22098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of the application</a:t>
            </a:r>
          </a:p>
          <a:p>
            <a:r>
              <a:rPr lang="en-US" dirty="0" smtClean="0"/>
              <a:t>A lot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Razor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We can pass data to views through </a:t>
            </a:r>
            <a:r>
              <a:rPr lang="en-US" dirty="0" err="1" smtClean="0"/>
              <a:t>ViewBag</a:t>
            </a:r>
            <a:r>
              <a:rPr lang="en-US" dirty="0" smtClean="0"/>
              <a:t>, </a:t>
            </a:r>
            <a:r>
              <a:rPr lang="en-US" dirty="0" err="1" smtClean="0"/>
              <a:t>ViewData</a:t>
            </a:r>
            <a:r>
              <a:rPr lang="en-US" dirty="0"/>
              <a:t> </a:t>
            </a:r>
            <a:r>
              <a:rPr lang="en-US" dirty="0" smtClean="0"/>
              <a:t>and Model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Pass Data to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en-US" dirty="0"/>
              <a:t>View: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Strongly-typed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return View(model);</a:t>
            </a:r>
          </a:p>
          <a:p>
            <a:pPr lvl="1"/>
            <a:r>
              <a:rPr lang="en-US" dirty="0"/>
              <a:t>View: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r>
              <a:rPr lang="en-US" dirty="0"/>
              <a:t>With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err="1"/>
              <a:t>ViewData</a:t>
            </a:r>
            <a:r>
              <a:rPr lang="en-US" dirty="0"/>
              <a:t>["message"] = "Hello World</a:t>
            </a:r>
            <a:r>
              <a:rPr lang="en-US" dirty="0" smtClean="0"/>
              <a:t>!";</a:t>
            </a:r>
          </a:p>
          <a:p>
            <a:pPr lvl="1"/>
            <a:r>
              <a:rPr lang="en-US" dirty="0" smtClean="0"/>
              <a:t>View: @</a:t>
            </a:r>
            <a:r>
              <a:rPr lang="en-US" dirty="0" err="1" smtClean="0"/>
              <a:t>ViewData</a:t>
            </a:r>
            <a:r>
              <a:rPr lang="en-US" dirty="0" smtClean="0"/>
              <a:t>["message"]</a:t>
            </a:r>
            <a:endParaRPr lang="en-US" dirty="0"/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0883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7916" y="2617191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56387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Output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14689" y="259162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722" y="2617191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55" y="3868901"/>
            <a:ext cx="3986541" cy="2175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" y="1295400"/>
            <a:ext cx="3657600" cy="1111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42" y="4942106"/>
            <a:ext cx="2880233" cy="1005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308" y="1395744"/>
            <a:ext cx="2311492" cy="91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Left Arrow 15"/>
          <p:cNvSpPr/>
          <p:nvPr/>
        </p:nvSpPr>
        <p:spPr>
          <a:xfrm rot="1302713">
            <a:off x="5030318" y="4594017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4450474">
            <a:off x="2892711" y="4951596"/>
            <a:ext cx="1370409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4084614">
            <a:off x="1938419" y="3886682"/>
            <a:ext cx="343524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956846"/>
            <a:ext cx="20425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ByUsername.cshtml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2259" y="3532505"/>
            <a:ext cx="1781716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UsersController.cs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7345" y="4597107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UserModel.cs</a:t>
            </a:r>
            <a:endParaRPr 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3831493">
            <a:off x="3067386" y="3099664"/>
            <a:ext cx="4487213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74771" y="1050745"/>
            <a:ext cx="141202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HTML Output</a:t>
            </a:r>
          </a:p>
        </p:txBody>
      </p:sp>
    </p:spTree>
    <p:extLst>
      <p:ext uri="{BB962C8B-B14F-4D97-AF65-F5344CB8AC3E}">
        <p14:creationId xmlns:p14="http://schemas.microsoft.com/office/powerpoint/2010/main" val="427503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</a:t>
            </a:r>
            <a:r>
              <a:rPr lang="en-US" dirty="0" err="1" smtClean="0"/>
              <a:t>redered</a:t>
            </a:r>
            <a:r>
              <a:rPr lang="en-US" dirty="0" smtClean="0"/>
              <a:t>, then layout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RenderBody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</a:t>
            </a:r>
            <a:br>
              <a:rPr lang="en-US" dirty="0" smtClean="0"/>
            </a:br>
            <a:r>
              <a:rPr lang="en-US" dirty="0" smtClean="0"/>
              <a:t>the views based </a:t>
            </a:r>
            <a:r>
              <a:rPr lang="en-US" dirty="0"/>
              <a:t>on </a:t>
            </a:r>
            <a:r>
              <a:rPr lang="en-US" dirty="0" smtClean="0"/>
              <a:t>this</a:t>
            </a:r>
            <a:br>
              <a:rPr lang="en-US" dirty="0" smtClean="0"/>
            </a:br>
            <a:r>
              <a:rPr lang="en-US" dirty="0" smtClean="0"/>
              <a:t>layout to “fill </a:t>
            </a:r>
            <a:r>
              <a:rPr lang="en-US" dirty="0"/>
              <a:t>in” </a:t>
            </a:r>
            <a:r>
              <a:rPr lang="en-US" dirty="0" smtClean="0"/>
              <a:t>their</a:t>
            </a:r>
            <a:br>
              <a:rPr lang="en-US" dirty="0" smtClean="0"/>
            </a:br>
            <a:r>
              <a:rPr lang="en-US" dirty="0" smtClean="0"/>
              <a:t>core content at that</a:t>
            </a:r>
            <a:br>
              <a:rPr lang="en-US" dirty="0" smtClean="0"/>
            </a:br>
            <a:r>
              <a:rPr lang="en-US" dirty="0" smtClean="0"/>
              <a:t>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429000"/>
            <a:ext cx="3780621" cy="3017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0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</a:t>
            </a:r>
            <a:r>
              <a:rPr lang="en-US" dirty="0" err="1" smtClean="0"/>
              <a:t>ViewStart</a:t>
            </a:r>
            <a:r>
              <a:rPr lang="en-US" dirty="0" smtClean="0"/>
              <a:t>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~/Views/_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ViewStart.cshtml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29155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"~/Views/Shared/_</a:t>
            </a:r>
            <a:r>
              <a:rPr lang="en-US" sz="1600" dirty="0" err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UncommonLayout.cshtml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" y="50292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dirty="0" err="1" smtClean="0"/>
              <a:t>WebViewPage</a:t>
            </a:r>
            <a:endParaRPr lang="en-US" dirty="0" smtClean="0"/>
          </a:p>
          <a:p>
            <a:pPr lvl="1"/>
            <a:r>
              <a:rPr lang="en-US" dirty="0" err="1" smtClean="0"/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dirty="0" smtClean="0"/>
              <a:t>Ajax, </a:t>
            </a:r>
            <a:r>
              <a:rPr lang="en-US" dirty="0" err="1" smtClean="0"/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429000"/>
            <a:ext cx="4371975" cy="1762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9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33401" y="904240"/>
          <a:ext cx="8077199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9166"/>
                <a:gridCol w="1068318"/>
                <a:gridCol w="460971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Originally </a:t>
            </a:r>
            <a:r>
              <a:rPr lang="en-US" dirty="0"/>
              <a:t>formulated in the late </a:t>
            </a:r>
            <a:r>
              <a:rPr lang="en-US" dirty="0" smtClean="0"/>
              <a:t>1970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</a:t>
            </a:r>
            <a:r>
              <a:rPr lang="en-US" dirty="0" smtClean="0"/>
              <a:t>as </a:t>
            </a:r>
            <a:r>
              <a:rPr lang="en-US" dirty="0"/>
              <a:t>part of the </a:t>
            </a:r>
            <a:r>
              <a:rPr lang="en-US" dirty="0" smtClean="0"/>
              <a:t>Smalltalk</a:t>
            </a:r>
          </a:p>
          <a:p>
            <a:r>
              <a:rPr lang="en-US" dirty="0" smtClean="0"/>
              <a:t>Code </a:t>
            </a:r>
            <a:r>
              <a:rPr lang="en-US" dirty="0"/>
              <a:t>reusability and separation 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Originally </a:t>
            </a:r>
            <a:r>
              <a:rPr lang="en-US" dirty="0"/>
              <a:t>developed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desktop, then adapted</a:t>
            </a:r>
            <a:br>
              <a:rPr lang="en-US" dirty="0" smtClean="0"/>
            </a:br>
            <a:r>
              <a:rPr lang="en-US" dirty="0" smtClean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0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00101" y="1021080"/>
          <a:ext cx="7543799" cy="5227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0731"/>
                <a:gridCol w="1344440"/>
                <a:gridCol w="395862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5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>
                <a:solidFill>
                  <a:srgbClr val="EBFFD2"/>
                </a:solidFill>
              </a:rPr>
              <a:t>Return string or override </a:t>
            </a:r>
            <a:r>
              <a:rPr lang="en-US" dirty="0" err="1">
                <a:solidFill>
                  <a:srgbClr val="EBFFD2"/>
                </a:solidFill>
              </a:rPr>
              <a:t>ToString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dirty="0" smtClean="0">
                <a:solidFill>
                  <a:srgbClr val="EBFFD2"/>
                </a:solidFill>
              </a:rPr>
              <a:t>method</a:t>
            </a:r>
          </a:p>
          <a:p>
            <a:pPr lvl="1"/>
            <a:r>
              <a:rPr lang="en-US" dirty="0" err="1">
                <a:solidFill>
                  <a:srgbClr val="EBFFD2"/>
                </a:solidFill>
              </a:rPr>
              <a:t>TagBuilder</a:t>
            </a:r>
            <a:r>
              <a:rPr lang="en-US" dirty="0">
                <a:solidFill>
                  <a:srgbClr val="EBFFD2"/>
                </a:solidFill>
              </a:rPr>
              <a:t> manages closing tags and </a:t>
            </a:r>
            <a:r>
              <a:rPr lang="en-US" dirty="0" smtClean="0">
                <a:solidFill>
                  <a:srgbClr val="EBFFD2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Add namespace in </a:t>
            </a:r>
            <a:r>
              <a:rPr lang="en-US" dirty="0" err="1" smtClean="0">
                <a:solidFill>
                  <a:srgbClr val="EBFFD2"/>
                </a:solidFill>
              </a:rPr>
              <a:t>web.config</a:t>
            </a:r>
            <a:r>
              <a:rPr lang="en-US" dirty="0" smtClean="0">
                <a:solidFill>
                  <a:srgbClr val="EBFFD2"/>
                </a:solidFill>
              </a:rPr>
              <a:t>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5671419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1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</a:t>
            </a:r>
            <a:r>
              <a:rPr lang="en-US" dirty="0" err="1" smtClean="0"/>
              <a:t>RenderPartial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</a:t>
            </a:r>
            <a:r>
              <a:rPr lang="en-US" dirty="0" err="1"/>
              <a:t>cshtml</a:t>
            </a:r>
            <a:r>
              <a:rPr lang="en-US" dirty="0"/>
              <a:t>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923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105400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3106393" y="5044731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0755" y="502057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10581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506" y="361653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6247676" y="4620995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6684678" y="4403756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5921544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9936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8160751" y="2038436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953000"/>
            <a:ext cx="1905000" cy="13877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1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0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 smtClean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For </a:t>
            </a:r>
            <a:r>
              <a:rPr lang="en-US" sz="3000" dirty="0">
                <a:solidFill>
                  <a:srgbClr val="EBFFD2"/>
                </a:solidFill>
              </a:rPr>
              <a:t>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 smtClean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 smtClean="0">
                <a:solidFill>
                  <a:srgbClr val="EBFFD2"/>
                </a:solidFill>
              </a:rPr>
              <a:t>Controller </a:t>
            </a:r>
            <a:r>
              <a:rPr lang="en-US" sz="3000" dirty="0">
                <a:solidFill>
                  <a:srgbClr val="EBFFD2"/>
                </a:solidFill>
              </a:rPr>
              <a:t>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</a:t>
            </a:r>
            <a:r>
              <a:rPr lang="en-US" dirty="0" smtClean="0"/>
              <a:t>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</a:t>
            </a:r>
            <a:r>
              <a:rPr lang="en-US" dirty="0" smtClean="0"/>
              <a:t>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MVC Pattern for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17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CakePHP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3"/>
              </a:rPr>
              <a:t>CodeIgniter</a:t>
            </a:r>
            <a:r>
              <a:rPr lang="en-US" dirty="0" smtClean="0"/>
              <a:t> (PHP)</a:t>
            </a:r>
          </a:p>
          <a:p>
            <a:r>
              <a:rPr lang="en-US" dirty="0" smtClean="0">
                <a:hlinkClick r:id="rId4"/>
              </a:rPr>
              <a:t>Spring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Perl: Catalyst</a:t>
            </a:r>
            <a:r>
              <a:rPr lang="en-US" dirty="0"/>
              <a:t>, </a:t>
            </a:r>
            <a:r>
              <a:rPr lang="en-US" dirty="0" smtClean="0"/>
              <a:t>Dancer</a:t>
            </a:r>
          </a:p>
          <a:p>
            <a:r>
              <a:rPr lang="en-US" dirty="0"/>
              <a:t>Python: </a:t>
            </a:r>
            <a:r>
              <a:rPr lang="en-US" dirty="0" smtClean="0">
                <a:hlinkClick r:id="rId5"/>
              </a:rPr>
              <a:t>Django</a:t>
            </a:r>
            <a:r>
              <a:rPr lang="en-US" dirty="0"/>
              <a:t>, </a:t>
            </a:r>
            <a:r>
              <a:rPr lang="en-US" dirty="0" smtClean="0"/>
              <a:t>Flask</a:t>
            </a:r>
            <a:r>
              <a:rPr lang="en-US" dirty="0"/>
              <a:t>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</a:t>
            </a:r>
            <a:r>
              <a:rPr lang="en-US" dirty="0" smtClean="0"/>
              <a:t>Nitro, Sinatra</a:t>
            </a:r>
            <a:endParaRPr lang="en-US" dirty="0"/>
          </a:p>
          <a:p>
            <a:r>
              <a:rPr lang="en-US" dirty="0" smtClean="0"/>
              <a:t>JavaScript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 smtClean="0">
                <a:hlinkClick r:id="rId8"/>
              </a:rPr>
              <a:t>JavaScriptMVC</a:t>
            </a:r>
            <a:r>
              <a:rPr lang="en-US" dirty="0" smtClean="0"/>
              <a:t>, </a:t>
            </a:r>
            <a:r>
              <a:rPr lang="en-US" dirty="0" smtClean="0">
                <a:hlinkClick r:id="rId9"/>
              </a:rPr>
              <a:t>Spine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ASP.NET </a:t>
            </a:r>
            <a:r>
              <a:rPr lang="en-US" dirty="0">
                <a:hlinkClick r:id="rId10"/>
              </a:rPr>
              <a:t>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10668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9718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076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 smtClean="0"/>
              <a:t>ASP.NET 1.0 – 2002 (Web Forms)</a:t>
            </a:r>
          </a:p>
          <a:p>
            <a:r>
              <a:rPr lang="en-US" dirty="0" smtClean="0"/>
              <a:t> ASP.NET 3.5 – 2008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 smtClean="0"/>
              <a:t>ASP.NET 4 – 2010 (VS 2010, MVC 2.0, Razor)</a:t>
            </a:r>
          </a:p>
          <a:p>
            <a:r>
              <a:rPr lang="en-US" dirty="0" smtClean="0"/>
              <a:t>ASP.NET 4.5 (First version of Web API, VS 2012)</a:t>
            </a:r>
          </a:p>
          <a:p>
            <a:r>
              <a:rPr lang="en-US" dirty="0" smtClean="0"/>
              <a:t>February 2013 –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Autumn 2013 – VS 2013, One ASP.NET, MVC 5</a:t>
            </a:r>
          </a:p>
          <a:p>
            <a:r>
              <a:rPr lang="en-US" dirty="0" smtClean="0"/>
              <a:t>ASP.NET </a:t>
            </a:r>
            <a:r>
              <a:rPr lang="en-US" dirty="0" err="1" smtClean="0"/>
              <a:t>vNext</a:t>
            </a:r>
            <a:r>
              <a:rPr lang="en-US" dirty="0" smtClean="0"/>
              <a:t> – 2014, Roslyn, Platform </a:t>
            </a:r>
            <a:r>
              <a:rPr lang="en-US" dirty="0" err="1" smtClean="0"/>
              <a:t>ind.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4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SRP </a:t>
            </a:r>
            <a:r>
              <a:rPr lang="en-US" dirty="0"/>
              <a:t>– Single Responsibility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DRY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TDD </a:t>
            </a:r>
            <a:r>
              <a:rPr lang="en-US" dirty="0" smtClean="0"/>
              <a:t>– Test-driven development</a:t>
            </a:r>
          </a:p>
          <a:p>
            <a:r>
              <a:rPr lang="en-US" dirty="0"/>
              <a:t>Helps with concurrent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/>
              <a:t>tasks </a:t>
            </a:r>
            <a:r>
              <a:rPr lang="en-US" dirty="0" smtClean="0"/>
              <a:t>concurrently</a:t>
            </a:r>
          </a:p>
          <a:p>
            <a:pPr lvl="2"/>
            <a:r>
              <a:rPr lang="en-US" dirty="0" smtClean="0"/>
              <a:t>One developer works on views</a:t>
            </a:r>
          </a:p>
          <a:p>
            <a:pPr lvl="2"/>
            <a:r>
              <a:rPr lang="en-US" dirty="0" smtClean="0"/>
              <a:t>Another works on controllers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0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2895</TotalTime>
  <Words>1361</Words>
  <Application>Microsoft Office PowerPoint</Application>
  <PresentationFormat>On-screen Show (4:3)</PresentationFormat>
  <Paragraphs>342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Wingdings 2</vt:lpstr>
      <vt:lpstr>Telerik Academy theme</vt:lpstr>
      <vt:lpstr>Introduction to ASP.NET MVC</vt:lpstr>
      <vt:lpstr>The MVC Pattern</vt:lpstr>
      <vt:lpstr>The MVC Pattern</vt:lpstr>
      <vt:lpstr>MVC Steps</vt:lpstr>
      <vt:lpstr>The MVC Pattern for Web</vt:lpstr>
      <vt:lpstr>MVC Frameworks</vt:lpstr>
      <vt:lpstr>ASP.NET MVC</vt:lpstr>
      <vt:lpstr>ASP.NET History</vt:lpstr>
      <vt:lpstr>Separation of Concerns</vt:lpstr>
      <vt:lpstr>Clean URLs</vt:lpstr>
      <vt:lpstr>MVC Pattern in ASP.NET MVC</vt:lpstr>
      <vt:lpstr>Controllers and Actions</vt:lpstr>
      <vt:lpstr>ASP.NET MVC Routing</vt:lpstr>
      <vt:lpstr>Routing Examples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Razor Views</vt:lpstr>
      <vt:lpstr>Views</vt:lpstr>
      <vt:lpstr>Pass Data to a View</vt:lpstr>
      <vt:lpstr>How it works?</vt:lpstr>
      <vt:lpstr>Layout</vt:lpstr>
      <vt:lpstr>Views and Layouts</vt:lpstr>
      <vt:lpstr>View Helpers</vt:lpstr>
      <vt:lpstr>HTML Helpers</vt:lpstr>
      <vt:lpstr>HTML Helpers (2)</vt:lpstr>
      <vt:lpstr>Custom Helpers</vt:lpstr>
      <vt:lpstr>Partial Views</vt:lpstr>
      <vt:lpstr>Areas</vt:lpstr>
      <vt:lpstr>PowerPoint Presentation</vt:lpstr>
    </vt:vector>
  </TitlesOfParts>
  <LinksUpToDate>false</LinksUpToDate>
  <SharedDoc>false</SharedDoc>
  <HyperlinkBase>http://html5course.telerik.com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Code Formatting</dc:subject>
  <dc:creator>Lionel Nguyen</dc:creator>
  <cp:lastModifiedBy>Huy Trong Nguyen</cp:lastModifiedBy>
  <cp:revision>549</cp:revision>
  <dcterms:created xsi:type="dcterms:W3CDTF">2007-12-08T16:03:35Z</dcterms:created>
  <dcterms:modified xsi:type="dcterms:W3CDTF">2015-08-15T11:56:00Z</dcterms:modified>
</cp:coreProperties>
</file>