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56"/>
  </p:notesMasterIdLst>
  <p:handoutMasterIdLst>
    <p:handoutMasterId r:id="rId57"/>
  </p:handoutMasterIdLst>
  <p:sldIdLst>
    <p:sldId id="335" r:id="rId2"/>
    <p:sldId id="405" r:id="rId3"/>
    <p:sldId id="420" r:id="rId4"/>
    <p:sldId id="421" r:id="rId5"/>
    <p:sldId id="422" r:id="rId6"/>
    <p:sldId id="423" r:id="rId7"/>
    <p:sldId id="424" r:id="rId8"/>
    <p:sldId id="425" r:id="rId9"/>
    <p:sldId id="416" r:id="rId10"/>
    <p:sldId id="417" r:id="rId11"/>
    <p:sldId id="418" r:id="rId12"/>
    <p:sldId id="419" r:id="rId13"/>
    <p:sldId id="431" r:id="rId14"/>
    <p:sldId id="426" r:id="rId15"/>
    <p:sldId id="427" r:id="rId16"/>
    <p:sldId id="428" r:id="rId17"/>
    <p:sldId id="429" r:id="rId18"/>
    <p:sldId id="430" r:id="rId19"/>
    <p:sldId id="432" r:id="rId20"/>
    <p:sldId id="433" r:id="rId21"/>
    <p:sldId id="434" r:id="rId22"/>
    <p:sldId id="440" r:id="rId23"/>
    <p:sldId id="435" r:id="rId24"/>
    <p:sldId id="436" r:id="rId25"/>
    <p:sldId id="448" r:id="rId26"/>
    <p:sldId id="449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37" r:id="rId35"/>
    <p:sldId id="438" r:id="rId36"/>
    <p:sldId id="439" r:id="rId37"/>
    <p:sldId id="447" r:id="rId38"/>
    <p:sldId id="441" r:id="rId39"/>
    <p:sldId id="443" r:id="rId40"/>
    <p:sldId id="444" r:id="rId41"/>
    <p:sldId id="445" r:id="rId42"/>
    <p:sldId id="442" r:id="rId43"/>
    <p:sldId id="446" r:id="rId44"/>
    <p:sldId id="468" r:id="rId45"/>
    <p:sldId id="465" r:id="rId46"/>
    <p:sldId id="466" r:id="rId47"/>
    <p:sldId id="467" r:id="rId48"/>
    <p:sldId id="462" r:id="rId49"/>
    <p:sldId id="463" r:id="rId50"/>
    <p:sldId id="464" r:id="rId51"/>
    <p:sldId id="459" r:id="rId52"/>
    <p:sldId id="460" r:id="rId53"/>
    <p:sldId id="461" r:id="rId54"/>
    <p:sldId id="336" r:id="rId5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7633" autoAdjust="0"/>
  </p:normalViewPr>
  <p:slideViewPr>
    <p:cSldViewPr>
      <p:cViewPr varScale="1">
        <p:scale>
          <a:sx n="110" d="100"/>
          <a:sy n="110" d="100"/>
        </p:scale>
        <p:origin x="15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03/30/2018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03/30/2018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C6318-2AB4-4351-BEBA-C5A31B85B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6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</a:rPr>
                <a:t>Дончо Минков - сайт за програмиране</a:t>
              </a: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</a:rPr>
                <a:t>C# курс, програмиране, безплатно</a:t>
              </a: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ML5#Plan_201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/>
              <a:t>Web Front-end Track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Track Overview</a:t>
            </a:r>
          </a:p>
        </p:txBody>
      </p:sp>
      <p:pic>
        <p:nvPicPr>
          <p:cNvPr id="13" name="Picture 2" descr="http://degreedirectory.org/cimages/multimages/2/technology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99" y="228600"/>
            <a:ext cx="1300501" cy="141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 descr="http://www.waynewelch.com/images/tn05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1718734" cy="1574722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2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3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 Front-end Track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5400" y="285322"/>
            <a:ext cx="2115754" cy="1238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sample layout structure of a Web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250" y="1828800"/>
            <a:ext cx="7175500" cy="4432300"/>
          </a:xfrm>
          <a:prstGeom prst="roundRect">
            <a:avLst>
              <a:gd name="adj" fmla="val 64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5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"HTML 4 and Before"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divs</a:t>
            </a:r>
            <a:r>
              <a:rPr lang="en-US" dirty="0"/>
              <a:t> with IDs</a:t>
            </a:r>
          </a:p>
          <a:p>
            <a:pPr lvl="1"/>
            <a:r>
              <a:rPr lang="en-US" dirty="0"/>
              <a:t>The IDs are needed for styling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6725" y="2431971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id="header"&gt;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id="navigation"&gt;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id="sidebar"&gt;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id="content"&gt;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id="footer"&gt; …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5303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5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 5 there are semantic tags for layout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nav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&lt;footer&gt;</a:t>
            </a:r>
            <a:r>
              <a:rPr lang="en-US" dirty="0">
                <a:solidFill>
                  <a:srgbClr val="EBFFD2"/>
                </a:solidFill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&lt;section&gt;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/>
              <a:t>Work only on newer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18" y="2327703"/>
            <a:ext cx="8208963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 … 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&lt;header&gt; … &lt;/header&gt;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&lt;nav&gt; … &lt;/nav&gt;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&lt;aside&gt; … &lt;/aside&gt;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&lt;section&gt; …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&lt;footer&gt; … &lt;/footer&gt;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6714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 box-sizing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whether you want an element to render it's borders and padding within its specified width, or outside of it.</a:t>
            </a:r>
          </a:p>
          <a:p>
            <a:r>
              <a:rPr lang="en-US" dirty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288px</a:t>
            </a:r>
            <a:r>
              <a:rPr lang="en-US" dirty="0"/>
              <a:t>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dirty="0"/>
              <a:t> padding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1px</a:t>
            </a:r>
            <a:r>
              <a:rPr lang="en-US" dirty="0"/>
              <a:t> border on each side = 300px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300px</a:t>
            </a:r>
            <a:r>
              <a:rPr lang="en-US" dirty="0"/>
              <a:t>, including padding and 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Display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sz="3000" dirty="0"/>
              <a:t> controls the display of the element and the way it is rendered and if breaks should be placed before and after the element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sz="3000" dirty="0"/>
              <a:t> values: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sz="2800" dirty="0"/>
              <a:t>: no breaks are placed before or after 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sz="2800" dirty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 depend on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sz="2800" dirty="0"/>
              <a:t>:  breaks are placed before AND after the element </a:t>
            </a:r>
            <a:r>
              <a:rPr lang="en-US" sz="2800" dirty="0">
                <a:solidFill>
                  <a:srgbClr val="EBFFD2"/>
                </a:solidFill>
              </a:rPr>
              <a:t>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sz="2800" dirty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18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Values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 values: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sz="2800" dirty="0"/>
              <a:t>: element is hidden and its dimensions are not used to calculate the surrounding elements rendering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differs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sz="2800" dirty="0"/>
              <a:t>: no breaks are placed before and after (like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sz="28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/>
              <a:t> can be applied (like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sz="2800" dirty="0"/>
              <a:t>: the elements are arranged in a table-like layout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Values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 values: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flex</a:t>
            </a:r>
            <a:r>
              <a:rPr lang="en-US" sz="2800" dirty="0"/>
              <a:t>: used for new fangled layout methods like Flexbox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</a:t>
            </a:r>
            <a:r>
              <a:rPr lang="en-US" sz="2800" dirty="0"/>
              <a:t>: two-dimensional grid-based layout system that aims to do nothing less than completely change the way we design grid-based user interfaces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15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Margins and Paddings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8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Margin and Padding: Short Rules</a:t>
            </a:r>
            <a:endParaRPr lang="bg-BG" sz="3800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all four sides to have margin of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and bottom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/>
              <a:t>, left and right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Same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7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/>
              <a:t> – relative to the first parent element that has a position other than static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/>
              <a:t> – relative to the browser window,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46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Web Front-end Track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924800" cy="5691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3048000"/>
            <a:ext cx="5239481" cy="306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260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Preprocessors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19224"/>
            <a:ext cx="8686800" cy="4924425"/>
          </a:xfrm>
        </p:spPr>
        <p:txBody>
          <a:bodyPr/>
          <a:lstStyle/>
          <a:p>
            <a:r>
              <a:rPr lang="en-US" dirty="0"/>
              <a:t>A preprocessor is a program that processes its input data to produce output that is used as input to another program</a:t>
            </a:r>
          </a:p>
          <a:p>
            <a:pPr lvl="1"/>
            <a:r>
              <a:rPr lang="en-US" dirty="0"/>
              <a:t>Sass, Less, Stylus are preprocessors for CSS</a:t>
            </a:r>
          </a:p>
          <a:p>
            <a:pPr lvl="1"/>
            <a:r>
              <a:rPr lang="en-US" dirty="0" err="1"/>
              <a:t>CoffeeScript</a:t>
            </a:r>
            <a:r>
              <a:rPr lang="en-US" dirty="0"/>
              <a:t>, </a:t>
            </a:r>
            <a:r>
              <a:rPr lang="en-US" dirty="0" err="1"/>
              <a:t>TypeScript</a:t>
            </a:r>
            <a:r>
              <a:rPr lang="en-US" dirty="0"/>
              <a:t> are preprocessors for JavaScript</a:t>
            </a:r>
          </a:p>
          <a:p>
            <a:pPr lvl="1"/>
            <a:r>
              <a:rPr lang="en-US" dirty="0"/>
              <a:t>Jade, </a:t>
            </a:r>
            <a:r>
              <a:rPr lang="en-US" dirty="0" err="1"/>
              <a:t>Ejs</a:t>
            </a:r>
            <a:r>
              <a:rPr lang="en-US" dirty="0"/>
              <a:t> are preprocessors for HTML</a:t>
            </a:r>
          </a:p>
        </p:txBody>
      </p:sp>
    </p:spTree>
    <p:extLst>
      <p:ext uri="{BB962C8B-B14F-4D97-AF65-F5344CB8AC3E}">
        <p14:creationId xmlns:p14="http://schemas.microsoft.com/office/powerpoint/2010/main" val="280107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 Nesting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introduces selector nesting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456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#011b63;</a:t>
            </a:r>
          </a:p>
          <a:p>
            <a:pPr fontAlgn="base">
              <a:spcBef>
                <a:spcPts val="9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font-size: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font-weight: bold;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26864" y="2185416"/>
            <a:ext cx="4279392" cy="2894156"/>
          </a:xfrm>
          <a:prstGeom prst="roundRect">
            <a:avLst>
              <a:gd name="adj" fmla="val 3824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font: normal 16px 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arial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</a:t>
            </a:r>
            <a:r>
              <a:rPr lang="en-US" sz="19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fff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#011b63;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h1</a:t>
            </a: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2.3em;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font-weight: bold; 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9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9" name="Curved Connector 8"/>
          <p:cNvCxnSpPr>
            <a:stCxn id="6" idx="2"/>
            <a:endCxn id="7" idx="2"/>
          </p:cNvCxnSpPr>
          <p:nvPr/>
        </p:nvCxnSpPr>
        <p:spPr>
          <a:xfrm rot="16200000" flipH="1">
            <a:off x="4562856" y="2875868"/>
            <a:ext cx="12700" cy="4407408"/>
          </a:xfrm>
          <a:prstGeom prst="curvedConnector3">
            <a:avLst>
              <a:gd name="adj1" fmla="val 9648000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44450">
            <a:solidFill>
              <a:schemeClr val="accent5">
                <a:lumMod val="60000"/>
                <a:lumOff val="40000"/>
              </a:schemeClr>
            </a:solidFill>
            <a:tailEnd type="arrow" w="lg" len="lg"/>
          </a:ln>
        </p:spPr>
      </p:cxnSp>
      <p:sp>
        <p:nvSpPr>
          <p:cNvPr id="13" name="Rounded Rectangle 12"/>
          <p:cNvSpPr/>
          <p:nvPr/>
        </p:nvSpPr>
        <p:spPr>
          <a:xfrm>
            <a:off x="3474720" y="5321808"/>
            <a:ext cx="2075688" cy="63093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Parses to</a:t>
            </a:r>
          </a:p>
        </p:txBody>
      </p:sp>
    </p:spTree>
    <p:extLst>
      <p:ext uri="{BB962C8B-B14F-4D97-AF65-F5344CB8AC3E}">
        <p14:creationId xmlns:p14="http://schemas.microsoft.com/office/powerpoint/2010/main" val="1250660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Types in JavaScript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4627756"/>
          </a:xfrm>
        </p:spPr>
        <p:txBody>
          <a:bodyPr/>
          <a:lstStyle/>
          <a:p>
            <a:r>
              <a:rPr lang="en-US" dirty="0"/>
              <a:t>Only six value types in JavaScript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undefined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null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number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</a:t>
            </a:r>
          </a:p>
          <a:p>
            <a:r>
              <a:rPr lang="en-US" dirty="0"/>
              <a:t>Four object types</a:t>
            </a:r>
          </a:p>
          <a:p>
            <a:pPr lvl="1"/>
            <a:r>
              <a:rPr lang="en-US" dirty="0"/>
              <a:t>Object, number, string and boolean</a:t>
            </a:r>
          </a:p>
          <a:p>
            <a:pPr lvl="1"/>
            <a:r>
              <a:rPr lang="en-US" dirty="0"/>
              <a:t>String, boolean and number are primitive types</a:t>
            </a:r>
          </a:p>
          <a:p>
            <a:pPr lvl="1"/>
            <a:r>
              <a:rPr lang="en-US" dirty="0"/>
              <a:t>Object is the only reference type</a:t>
            </a:r>
          </a:p>
          <a:p>
            <a:pPr lvl="2"/>
            <a:r>
              <a:rPr lang="en-US" dirty="0"/>
              <a:t>Arrays, dates, HTML elements are of type object</a:t>
            </a:r>
          </a:p>
        </p:txBody>
      </p:sp>
    </p:spTree>
    <p:extLst>
      <p:ext uri="{BB962C8B-B14F-4D97-AF65-F5344CB8AC3E}">
        <p14:creationId xmlns:p14="http://schemas.microsoft.com/office/powerpoint/2010/main" val="1577352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35557"/>
            <a:ext cx="8686800" cy="603452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Functions are small named snippets of code 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Can be invoked using their identifier (name)</a:t>
            </a:r>
          </a:p>
          <a:p>
            <a:pPr>
              <a:lnSpc>
                <a:spcPct val="95000"/>
              </a:lnSpc>
            </a:pPr>
            <a:r>
              <a:rPr lang="en-US" dirty="0"/>
              <a:t>Functions can take parameters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Parameters can be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>
              <a:lnSpc>
                <a:spcPct val="95000"/>
              </a:lnSpc>
            </a:pPr>
            <a:r>
              <a:rPr lang="en-US" dirty="0"/>
              <a:t>Each function gets two special objects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/>
              <a:t> contains all passed arguments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 contains information about the context</a:t>
            </a:r>
          </a:p>
          <a:p>
            <a:pPr marL="747713" lvl="2" indent="-228600">
              <a:lnSpc>
                <a:spcPct val="95000"/>
              </a:lnSpc>
            </a:pPr>
            <a:r>
              <a:rPr lang="en-US" dirty="0"/>
              <a:t>Different</a:t>
            </a:r>
            <a:r>
              <a:rPr lang="en-US" sz="2000" dirty="0"/>
              <a:t> </a:t>
            </a:r>
            <a:r>
              <a:rPr lang="en-US" dirty="0"/>
              <a:t>depending</a:t>
            </a:r>
            <a:r>
              <a:rPr lang="en-US" sz="2000" dirty="0"/>
              <a:t> </a:t>
            </a:r>
            <a:r>
              <a:rPr lang="en-US" dirty="0"/>
              <a:t>of</a:t>
            </a:r>
            <a:r>
              <a:rPr lang="en-US" sz="2000" dirty="0"/>
              <a:t> </a:t>
            </a:r>
            <a:r>
              <a:rPr lang="en-US" dirty="0"/>
              <a:t>the</a:t>
            </a:r>
            <a:r>
              <a:rPr lang="en-US" sz="2000" dirty="0"/>
              <a:t> </a:t>
            </a:r>
            <a:r>
              <a:rPr lang="en-US" dirty="0"/>
              <a:t>way</a:t>
            </a:r>
            <a:r>
              <a:rPr lang="en-US" sz="2000" dirty="0"/>
              <a:t> </a:t>
            </a:r>
            <a:r>
              <a:rPr lang="en-US" dirty="0"/>
              <a:t>the</a:t>
            </a:r>
            <a:r>
              <a:rPr lang="en-US" sz="2000" dirty="0"/>
              <a:t> </a:t>
            </a:r>
            <a:r>
              <a:rPr lang="en-US" dirty="0"/>
              <a:t>function</a:t>
            </a:r>
            <a:r>
              <a:rPr lang="en-US" sz="2000" dirty="0"/>
              <a:t> </a:t>
            </a:r>
            <a:r>
              <a:rPr lang="en-US" dirty="0"/>
              <a:t>is</a:t>
            </a:r>
            <a:r>
              <a:rPr lang="en-US" sz="2000" dirty="0"/>
              <a:t> </a:t>
            </a:r>
            <a:r>
              <a:rPr lang="en-US" dirty="0"/>
              <a:t>used</a:t>
            </a:r>
          </a:p>
          <a:p>
            <a:pPr>
              <a:lnSpc>
                <a:spcPct val="95000"/>
              </a:lnSpc>
            </a:pPr>
            <a:r>
              <a:rPr lang="en-US" dirty="0"/>
              <a:t>Function can return a result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any type</a:t>
            </a:r>
          </a:p>
          <a:p>
            <a:pPr lvl="1">
              <a:lnSpc>
                <a:spcPct val="95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/>
              <a:t> is returned if no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276332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49568"/>
            <a:ext cx="8686800" cy="298059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Functions are objects</a:t>
            </a:r>
            <a:r>
              <a:rPr lang="en-US" dirty="0"/>
              <a:t> and they can be used as objects</a:t>
            </a:r>
          </a:p>
          <a:p>
            <a:pPr lvl="1"/>
            <a:r>
              <a:rPr lang="en-US" dirty="0"/>
              <a:t>Can be passed as arguments to functions</a:t>
            </a:r>
          </a:p>
          <a:p>
            <a:pPr lvl="1"/>
            <a:r>
              <a:rPr lang="en-US" dirty="0"/>
              <a:t>Can be stored in an array</a:t>
            </a:r>
          </a:p>
          <a:p>
            <a:pPr lvl="1"/>
            <a:r>
              <a:rPr lang="en-US" dirty="0"/>
              <a:t>Can be assigned to variable</a:t>
            </a:r>
          </a:p>
          <a:p>
            <a:pPr lvl="1"/>
            <a:r>
              <a:rPr lang="en-US" dirty="0"/>
              <a:t>Can be returned by another function</a:t>
            </a:r>
          </a:p>
          <a:p>
            <a:pPr lvl="1"/>
            <a:endParaRPr lang="en-US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489724" y="4559730"/>
            <a:ext cx="8164551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</a:t>
            </a:r>
            <a:r>
              <a:rPr lang="en-US" dirty="0" err="1"/>
              <a:t>arr</a:t>
            </a:r>
            <a:r>
              <a:rPr lang="en-US" dirty="0"/>
              <a:t> = [3, 2, 1, 3, 4, 5, 1, 2, 3, 4, 5, 7, 9];</a:t>
            </a:r>
          </a:p>
          <a:p>
            <a:r>
              <a:rPr lang="en-US" dirty="0"/>
              <a:t>function </a:t>
            </a:r>
            <a:r>
              <a:rPr lang="en-US" dirty="0" err="1"/>
              <a:t>orderBy</a:t>
            </a:r>
            <a:r>
              <a:rPr lang="en-US" dirty="0"/>
              <a:t>(x, y) { return x - y; }</a:t>
            </a:r>
          </a:p>
          <a:p>
            <a:pPr>
              <a:spcBef>
                <a:spcPts val="1200"/>
              </a:spcBef>
            </a:pPr>
            <a:r>
              <a:rPr lang="en-US" dirty="0"/>
              <a:t>arr.sort(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orderBy</a:t>
            </a:r>
            <a:r>
              <a:rPr lang="en-US" dirty="0"/>
              <a:t>);</a:t>
            </a:r>
          </a:p>
          <a:p>
            <a:r>
              <a:rPr lang="en-US" dirty="0"/>
              <a:t>//better to be done using anonymous function</a:t>
            </a:r>
          </a:p>
          <a:p>
            <a:r>
              <a:rPr lang="en-US" dirty="0"/>
              <a:t>//</a:t>
            </a:r>
            <a:r>
              <a:rPr lang="en-US" dirty="0" err="1"/>
              <a:t>arr.sort</a:t>
            </a:r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function(x, y){return x - y;}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58091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2276"/>
            <a:ext cx="8686800" cy="298938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declarations</a:t>
            </a:r>
            <a:r>
              <a:rPr lang="en-US" dirty="0"/>
              <a:t> use the function operator to create a function object</a:t>
            </a:r>
          </a:p>
          <a:p>
            <a:r>
              <a:rPr lang="en-US" dirty="0"/>
              <a:t>Function declarations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</a:p>
          <a:p>
            <a:pPr lvl="1"/>
            <a:r>
              <a:rPr lang="en-US" dirty="0"/>
              <a:t>No matter where they appear</a:t>
            </a:r>
          </a:p>
          <a:p>
            <a:pPr lvl="1"/>
            <a:r>
              <a:rPr lang="en-US" dirty="0"/>
              <a:t>This allows using a function before it is defined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4624398"/>
            <a:ext cx="8164552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printMsg("Hello");</a:t>
            </a:r>
          </a:p>
          <a:p>
            <a:pPr>
              <a:spcBef>
                <a:spcPts val="900"/>
              </a:spcBef>
            </a:pPr>
            <a:r>
              <a:rPr lang="en-US" dirty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5841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 expressions</a:t>
            </a:r>
            <a:r>
              <a:rPr lang="en-US" dirty="0"/>
              <a:t> are just function objects assigned to variables</a:t>
            </a:r>
          </a:p>
          <a:p>
            <a:pPr lvl="1"/>
            <a:r>
              <a:rPr lang="en-US" dirty="0"/>
              <a:t>Loaded where they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defined</a:t>
            </a:r>
          </a:p>
          <a:p>
            <a:pPr lvl="1"/>
            <a:r>
              <a:rPr lang="en-US" dirty="0"/>
              <a:t>They cannot be used before hand</a:t>
            </a:r>
          </a:p>
          <a:p>
            <a:r>
              <a:rPr lang="en-US" dirty="0"/>
              <a:t>The name of function expressions is optional</a:t>
            </a:r>
          </a:p>
          <a:p>
            <a:pPr lvl="1"/>
            <a:r>
              <a:rPr lang="en-US" dirty="0"/>
              <a:t>If</a:t>
            </a:r>
            <a:r>
              <a:rPr lang="en-US" sz="2400" dirty="0"/>
              <a:t> </a:t>
            </a:r>
            <a:r>
              <a:rPr lang="en-US" dirty="0"/>
              <a:t>the</a:t>
            </a:r>
            <a:r>
              <a:rPr lang="en-US" sz="2400" dirty="0"/>
              <a:t> </a:t>
            </a:r>
            <a:r>
              <a:rPr lang="en-US" dirty="0"/>
              <a:t>name</a:t>
            </a:r>
            <a:r>
              <a:rPr lang="en-US" sz="2400" dirty="0"/>
              <a:t> </a:t>
            </a:r>
            <a:r>
              <a:rPr lang="en-US" dirty="0"/>
              <a:t>is</a:t>
            </a:r>
            <a:r>
              <a:rPr lang="en-US" sz="2400" dirty="0"/>
              <a:t> </a:t>
            </a:r>
            <a:r>
              <a:rPr lang="en-US" dirty="0"/>
              <a:t>missing</a:t>
            </a:r>
            <a:r>
              <a:rPr lang="en-US" sz="2400" dirty="0"/>
              <a:t> </a:t>
            </a:r>
            <a:r>
              <a:rPr lang="en-US" dirty="0"/>
              <a:t>the</a:t>
            </a:r>
            <a:r>
              <a:rPr lang="en-US" sz="2400" dirty="0"/>
              <a:t> </a:t>
            </a:r>
            <a:r>
              <a:rPr lang="en-US" dirty="0"/>
              <a:t>function</a:t>
            </a:r>
            <a:r>
              <a:rPr lang="en-US" sz="2400" dirty="0"/>
              <a:t> </a:t>
            </a:r>
            <a:r>
              <a:rPr lang="en-US" dirty="0"/>
              <a:t>is</a:t>
            </a:r>
            <a:r>
              <a:rPr lang="en-US" sz="2400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89724" y="4615600"/>
            <a:ext cx="8164552" cy="1438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spcBef>
                <a:spcPts val="900"/>
              </a:spcBef>
            </a:pPr>
            <a:r>
              <a:rPr lang="en-US" dirty="0"/>
              <a:t>var printMsg = function 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  console.log("Message: " +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</a:p>
          <a:p>
            <a:pPr>
              <a:spcBef>
                <a:spcPts val="900"/>
              </a:spcBef>
            </a:pPr>
            <a:r>
              <a:rPr lang="en-US" dirty="0"/>
              <a:t>printMsg("Hello");</a:t>
            </a:r>
          </a:p>
        </p:txBody>
      </p:sp>
    </p:spTree>
    <p:extLst>
      <p:ext uri="{BB962C8B-B14F-4D97-AF65-F5344CB8AC3E}">
        <p14:creationId xmlns:p14="http://schemas.microsoft.com/office/powerpoint/2010/main" val="75751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r>
              <a:rPr lang="en-US" dirty="0"/>
              <a:t>Function Expression vs. Function Declaration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48740"/>
            <a:ext cx="8686800" cy="5356860"/>
          </a:xfrm>
        </p:spPr>
        <p:txBody>
          <a:bodyPr/>
          <a:lstStyle/>
          <a:p>
            <a:r>
              <a:rPr lang="en-US" dirty="0"/>
              <a:t>Function declarations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first</a:t>
            </a:r>
            <a:r>
              <a:rPr lang="en-US" dirty="0"/>
              <a:t>, while function expressions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loaded when reached</a:t>
            </a:r>
          </a:p>
          <a:p>
            <a:pPr lvl="1"/>
            <a:r>
              <a:rPr lang="en-US" dirty="0"/>
              <a:t>i.e. function declarations can be used before they are declared, while expressions cannot</a:t>
            </a:r>
          </a:p>
          <a:p>
            <a:r>
              <a:rPr lang="en-US" dirty="0"/>
              <a:t>Function declarations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overridden</a:t>
            </a:r>
          </a:p>
          <a:p>
            <a:pPr lvl="1"/>
            <a:r>
              <a:rPr lang="en-US" dirty="0"/>
              <a:t>Imagine two function declarations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 the same scope have the same name</a:t>
            </a:r>
          </a:p>
          <a:p>
            <a:pPr lvl="1"/>
            <a:r>
              <a:rPr lang="en-US" dirty="0"/>
              <a:t>Which will be the one to execute?</a:t>
            </a:r>
          </a:p>
        </p:txBody>
      </p:sp>
    </p:spTree>
    <p:extLst>
      <p:ext uri="{BB962C8B-B14F-4D97-AF65-F5344CB8AC3E}">
        <p14:creationId xmlns:p14="http://schemas.microsoft.com/office/powerpoint/2010/main" val="2241166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63039"/>
            <a:ext cx="8686800" cy="12115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declarations can be overridden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Result in unexpected behavior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89724" y="2808047"/>
            <a:ext cx="8164552" cy="30854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  console.log("Message (from if): " + </a:t>
            </a:r>
            <a:r>
              <a:rPr lang="en-US" sz="1800" dirty="0" err="1"/>
              <a:t>msg</a:t>
            </a:r>
            <a:r>
              <a:rPr lang="en-US" sz="1800" dirty="0"/>
              <a:t>);</a:t>
            </a:r>
          </a:p>
          <a:p>
            <a:r>
              <a:rPr lang="en-US" sz="1800" dirty="0"/>
              <a:t>  }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  console.log("Message (from else): " + </a:t>
            </a:r>
            <a:r>
              <a:rPr lang="en-US" sz="1800" dirty="0" err="1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}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("message");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529363" y="5246200"/>
            <a:ext cx="3262087" cy="953453"/>
          </a:xfrm>
          <a:prstGeom prst="wedgeRoundRectCallout">
            <a:avLst>
              <a:gd name="adj1" fmla="val -69698"/>
              <a:gd name="adj2" fmla="val -4892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else) in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Opera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Chrome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529363" y="3771428"/>
            <a:ext cx="3262087" cy="953453"/>
          </a:xfrm>
          <a:prstGeom prst="wedgeRoundRectCallout">
            <a:avLst>
              <a:gd name="adj1" fmla="val -69843"/>
              <a:gd name="adj2" fmla="val -474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logs (from if) </a:t>
            </a:r>
            <a:b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only in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Firefox</a:t>
            </a:r>
          </a:p>
        </p:txBody>
      </p:sp>
    </p:spTree>
    <p:extLst>
      <p:ext uri="{BB962C8B-B14F-4D97-AF65-F5344CB8AC3E}">
        <p14:creationId xmlns:p14="http://schemas.microsoft.com/office/powerpoint/2010/main" val="261765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7744"/>
            <a:ext cx="7086600" cy="838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Function Expression vs. Function Declaration (3)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228600" y="1107832"/>
            <a:ext cx="8686800" cy="55626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Easy to fix using function expression: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well on all browsers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89724" y="2329603"/>
            <a:ext cx="8164552" cy="39241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if(true){</a:t>
            </a:r>
          </a:p>
          <a:p>
            <a:r>
              <a:rPr lang="en-US" sz="1800" dirty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 </a:t>
            </a:r>
          </a:p>
          <a:p>
            <a:r>
              <a:rPr lang="en-US" sz="1800" dirty="0"/>
              <a:t>    console.log("--from if");</a:t>
            </a:r>
          </a:p>
          <a:p>
            <a:r>
              <a:rPr lang="en-US" sz="1800" dirty="0"/>
              <a:t>    console.log(</a:t>
            </a:r>
            <a:r>
              <a:rPr lang="en-US" sz="1800" dirty="0" err="1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}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else{    </a:t>
            </a:r>
          </a:p>
          <a:p>
            <a:r>
              <a:rPr lang="en-US" sz="1800" dirty="0"/>
              <a:t>  var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 = function (</a:t>
            </a:r>
            <a:r>
              <a:rPr lang="en-US" sz="1800" dirty="0" err="1"/>
              <a:t>msg</a:t>
            </a:r>
            <a:r>
              <a:rPr lang="en-US" sz="1800" dirty="0"/>
              <a:t>) {</a:t>
            </a:r>
          </a:p>
          <a:p>
            <a:r>
              <a:rPr lang="en-US" sz="1800" dirty="0"/>
              <a:t>    console.log("--from else");</a:t>
            </a:r>
          </a:p>
          <a:p>
            <a:r>
              <a:rPr lang="en-US" sz="1800" dirty="0"/>
              <a:t>    console.log(</a:t>
            </a:r>
            <a:r>
              <a:rPr lang="en-US" sz="1800" dirty="0" err="1"/>
              <a:t>msg</a:t>
            </a:r>
            <a:r>
              <a:rPr lang="en-US" sz="1800" dirty="0"/>
              <a:t>);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  }</a:t>
            </a:r>
          </a:p>
          <a:p>
            <a:pPr>
              <a:lnSpc>
                <a:spcPct val="75000"/>
              </a:lnSpc>
            </a:pPr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printMsg</a:t>
            </a:r>
            <a:r>
              <a:rPr lang="en-US" sz="1800" dirty="0"/>
              <a:t>("message");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Everywhere </a:t>
            </a:r>
            <a:r>
              <a:rPr lang="en-US" sz="1800" dirty="0"/>
              <a:t>output ("--from if");</a:t>
            </a:r>
          </a:p>
        </p:txBody>
      </p:sp>
    </p:spTree>
    <p:extLst>
      <p:ext uri="{BB962C8B-B14F-4D97-AF65-F5344CB8AC3E}">
        <p14:creationId xmlns:p14="http://schemas.microsoft.com/office/powerpoint/2010/main" val="293165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Elements of a Web Page</a:t>
            </a:r>
          </a:p>
          <a:p>
            <a:r>
              <a:rPr lang="en-US" dirty="0"/>
              <a:t>HTML Basics</a:t>
            </a:r>
          </a:p>
          <a:p>
            <a:r>
              <a:rPr lang="en-US" dirty="0"/>
              <a:t>CSS Basics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839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7449" y="807768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Each function is an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declaration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</a:t>
            </a:r>
          </a:p>
          <a:p>
            <a:pPr>
              <a:lnSpc>
                <a:spcPct val="100000"/>
              </a:lnSpc>
            </a:pPr>
            <a:r>
              <a:rPr lang="en-US" dirty="0"/>
              <a:t>Functions have properties: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function.length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 of parameters</a:t>
            </a:r>
            <a:r>
              <a:rPr lang="en-US" dirty="0"/>
              <a:t> the function expects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arguments object is not counted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function.name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Identifier </a:t>
            </a:r>
            <a:r>
              <a:rPr lang="en-US" dirty="0"/>
              <a:t>of the function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an empty string if anonymous </a:t>
            </a:r>
          </a:p>
        </p:txBody>
      </p:sp>
    </p:spTree>
    <p:extLst>
      <p:ext uri="{BB962C8B-B14F-4D97-AF65-F5344CB8AC3E}">
        <p14:creationId xmlns:p14="http://schemas.microsoft.com/office/powerpoint/2010/main" val="1968099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69796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have methods as well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Returns the code of the functions as a string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.call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Calls</a:t>
            </a:r>
            <a:r>
              <a:rPr lang="en-US" dirty="0"/>
              <a:t> the function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/>
              <a:t>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.apply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arrayOfArgs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Applies</a:t>
            </a:r>
            <a:r>
              <a:rPr lang="en-US" dirty="0"/>
              <a:t> the function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/>
              <a:t> using the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/>
              <a:t> as arguments</a:t>
            </a:r>
          </a:p>
          <a:p>
            <a:pPr>
              <a:lnSpc>
                <a:spcPct val="100000"/>
              </a:lnSpc>
            </a:pPr>
            <a:r>
              <a:rPr lang="en-US" dirty="0"/>
              <a:t>Basically call and apply to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gets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args</a:t>
            </a:r>
            <a:r>
              <a:rPr lang="en-US" dirty="0"/>
              <a:t>, the other gets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of args</a:t>
            </a:r>
          </a:p>
        </p:txBody>
      </p:sp>
    </p:spTree>
    <p:extLst>
      <p:ext uri="{BB962C8B-B14F-4D97-AF65-F5344CB8AC3E}">
        <p14:creationId xmlns:p14="http://schemas.microsoft.com/office/powerpoint/2010/main" val="3328056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function.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applies the function over an specified object, with specified array of arguments</a:t>
            </a:r>
          </a:p>
          <a:p>
            <a:pPr lvl="1"/>
            <a:r>
              <a:rPr lang="en-US" dirty="0"/>
              <a:t>Each function has a special object this</a:t>
            </a:r>
          </a:p>
          <a:p>
            <a:r>
              <a:rPr lang="en-US" dirty="0" err="1"/>
              <a:t>function.call</a:t>
            </a:r>
            <a:r>
              <a:rPr lang="en-US" dirty="0"/>
              <a:t>(obj,arg1,arg2…) calls the function over an specified object, with specified arguments</a:t>
            </a:r>
          </a:p>
          <a:p>
            <a:r>
              <a:rPr lang="en-US" dirty="0"/>
              <a:t>Apply and call do the same with difference in the way they receive arguments</a:t>
            </a:r>
          </a:p>
        </p:txBody>
      </p:sp>
    </p:spTree>
    <p:extLst>
      <p:ext uri="{BB962C8B-B14F-4D97-AF65-F5344CB8AC3E}">
        <p14:creationId xmlns:p14="http://schemas.microsoft.com/office/powerpoint/2010/main" val="1951880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48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apply(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arrayOfargs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/>
              <a:t> applies the function over an specified object, with specified array of arguments</a:t>
            </a:r>
          </a:p>
          <a:p>
            <a:pPr>
              <a:lnSpc>
                <a:spcPct val="100000"/>
              </a:lnSpc>
            </a:pPr>
            <a:r>
              <a:rPr lang="en-US" dirty="0"/>
              <a:t>Each function has a special object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By invoking apply,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/>
              <a:t> is assigned to this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03738" y="3785085"/>
            <a:ext cx="8077200" cy="29392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var numbers = […];</a:t>
            </a:r>
          </a:p>
          <a:p>
            <a:r>
              <a:rPr lang="en-US" dirty="0"/>
              <a:t>var max = </a:t>
            </a:r>
            <a:r>
              <a:rPr lang="en-US" dirty="0" err="1"/>
              <a:t>Math.max.apply</a:t>
            </a:r>
            <a:r>
              <a:rPr lang="en-US" dirty="0"/>
              <a:t> (null, numbers);</a:t>
            </a:r>
          </a:p>
          <a:p>
            <a:pPr>
              <a:spcBef>
                <a:spcPts val="600"/>
              </a:spcBef>
            </a:pPr>
            <a:r>
              <a:rPr lang="en-US" dirty="0"/>
              <a:t>function </a:t>
            </a:r>
            <a:r>
              <a:rPr lang="en-US" dirty="0" err="1"/>
              <a:t>printMsg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){</a:t>
            </a:r>
          </a:p>
          <a:p>
            <a:r>
              <a:rPr lang="en-US" dirty="0"/>
              <a:t>  console.log("Message: " + </a:t>
            </a:r>
            <a:r>
              <a:rPr lang="en-US" dirty="0" err="1"/>
              <a:t>msg</a:t>
            </a:r>
            <a:r>
              <a:rPr lang="en-US" dirty="0"/>
              <a:t>);  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printMsg.apply</a:t>
            </a:r>
            <a:r>
              <a:rPr lang="en-US" dirty="0"/>
              <a:t>(null, ["Important message"]);</a:t>
            </a:r>
          </a:p>
          <a:p>
            <a:r>
              <a:rPr lang="en-US" dirty="0"/>
              <a:t>//here this is null, since it is not used anywhere in //the function</a:t>
            </a:r>
          </a:p>
          <a:p>
            <a:r>
              <a:rPr lang="en-US" dirty="0"/>
              <a:t>//more about this in OOP</a:t>
            </a:r>
          </a:p>
        </p:txBody>
      </p:sp>
    </p:spTree>
    <p:extLst>
      <p:ext uri="{BB962C8B-B14F-4D97-AF65-F5344CB8AC3E}">
        <p14:creationId xmlns:p14="http://schemas.microsoft.com/office/powerpoint/2010/main" val="3379318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47625"/>
            <a:ext cx="7086600" cy="83820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1525"/>
            <a:ext cx="8686800" cy="4391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Scope is a place where variables are defined and can be accessed</a:t>
            </a:r>
          </a:p>
          <a:p>
            <a:pPr>
              <a:lnSpc>
                <a:spcPct val="100000"/>
              </a:lnSpc>
            </a:pPr>
            <a:r>
              <a:rPr lang="en-US" dirty="0"/>
              <a:t>JavaScript has only two types of scopes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Global</a:t>
            </a:r>
            <a:r>
              <a:rPr lang="en-US" dirty="0"/>
              <a:t> scope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</a:t>
            </a:r>
            <a:r>
              <a:rPr lang="en-US" dirty="0"/>
              <a:t> scope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global scope is the same for a web page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Function scope is different for every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Everything outside of a function scope is inside of the global scope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47700" y="5242722"/>
            <a:ext cx="80772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if(true){</a:t>
            </a:r>
          </a:p>
          <a:p>
            <a:r>
              <a:rPr lang="en-US" dirty="0"/>
              <a:t>    var sum = 1+2;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021017" y="5279881"/>
            <a:ext cx="4173414" cy="715089"/>
          </a:xfrm>
          <a:prstGeom prst="wedgeRoundRectCallout">
            <a:avLst>
              <a:gd name="adj1" fmla="val -68144"/>
              <a:gd name="adj2" fmla="val 19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scope. sum is accessible from everywhere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1017" y="5271086"/>
            <a:ext cx="4173414" cy="715089"/>
          </a:xfrm>
          <a:prstGeom prst="wedgeRoundRectCallout">
            <a:avLst>
              <a:gd name="adj1" fmla="val -78257"/>
              <a:gd name="adj2" fmla="val 499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scope of the if is the global scope. sum is accessible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6273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23825"/>
            <a:ext cx="7086600" cy="838200"/>
          </a:xfrm>
        </p:spPr>
        <p:txBody>
          <a:bodyPr/>
          <a:lstStyle/>
          <a:p>
            <a:r>
              <a:rPr lang="en-US" dirty="0"/>
              <a:t>Immediately Invoked </a:t>
            </a:r>
            <a:br>
              <a:rPr lang="en-US" dirty="0"/>
            </a:br>
            <a:r>
              <a:rPr lang="en-US" dirty="0"/>
              <a:t>Function 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3474"/>
            <a:ext cx="8686800" cy="5572125"/>
          </a:xfrm>
        </p:spPr>
        <p:txBody>
          <a:bodyPr/>
          <a:lstStyle/>
          <a:p>
            <a:r>
              <a:rPr lang="en-US" dirty="0"/>
              <a:t>Functions in JavaScript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invoked immediately</a:t>
            </a:r>
            <a:r>
              <a:rPr lang="en-US" dirty="0"/>
              <a:t> after they are defined</a:t>
            </a:r>
          </a:p>
          <a:p>
            <a:pPr lvl="1"/>
            <a:r>
              <a:rPr lang="en-US" dirty="0"/>
              <a:t>Can be anonymous</a:t>
            </a:r>
          </a:p>
          <a:p>
            <a:pPr lvl="1"/>
            <a:r>
              <a:rPr lang="en-US" dirty="0"/>
              <a:t>Don't pollute the global scope</a:t>
            </a:r>
          </a:p>
          <a:p>
            <a:pPr lvl="1"/>
            <a:r>
              <a:rPr lang="en-US" dirty="0"/>
              <a:t>Handle objects with the same identifier</a:t>
            </a:r>
          </a:p>
          <a:p>
            <a:pPr lvl="1"/>
            <a:r>
              <a:rPr lang="en-US" dirty="0"/>
              <a:t>Used with Closures</a:t>
            </a:r>
          </a:p>
          <a:p>
            <a:r>
              <a:rPr lang="en-US" dirty="0"/>
              <a:t>IIFE must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always an expression</a:t>
            </a:r>
          </a:p>
          <a:p>
            <a:pPr lvl="1"/>
            <a:r>
              <a:rPr lang="en-US" dirty="0"/>
              <a:t>Otherwise the browsers don't know what to do with the declaration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31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Closures are a special kind of objects</a:t>
            </a:r>
          </a:p>
          <a:p>
            <a:pPr lvl="1"/>
            <a:r>
              <a:rPr lang="en-US" dirty="0"/>
              <a:t>They combine a function and the context of this function</a:t>
            </a:r>
          </a:p>
          <a:p>
            <a:pPr lvl="1"/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27540" y="2725143"/>
            <a:ext cx="835269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outer(x){</a:t>
            </a:r>
          </a:p>
          <a:p>
            <a:r>
              <a:rPr lang="en-US" sz="1800" dirty="0"/>
              <a:t>  function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(y){</a:t>
            </a:r>
          </a:p>
          <a:p>
            <a:r>
              <a:rPr lang="en-US" sz="1800" dirty="0"/>
              <a:t>    return x + " " + y;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  return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inner</a:t>
            </a:r>
            <a:r>
              <a:rPr lang="en-US" sz="1800" dirty="0"/>
              <a:t>;</a:t>
            </a:r>
          </a:p>
          <a:p>
            <a:r>
              <a:rPr lang="en-US" sz="1800" dirty="0"/>
              <a:t>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var f1 = outer(5);</a:t>
            </a:r>
          </a:p>
          <a:p>
            <a:r>
              <a:rPr lang="en-US" sz="1800" dirty="0"/>
              <a:t>console.log(f1(7)); 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5 7</a:t>
            </a:r>
          </a:p>
          <a:p>
            <a:r>
              <a:rPr lang="en-US" sz="1800" dirty="0"/>
              <a:t>//in the context of f1, x has value 5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var f2 = outer("Peter");</a:t>
            </a:r>
          </a:p>
          <a:p>
            <a:r>
              <a:rPr lang="en-US" sz="1800" dirty="0"/>
              <a:t>console.log(f2("</a:t>
            </a:r>
            <a:r>
              <a:rPr lang="en-US" sz="1800" dirty="0" err="1"/>
              <a:t>Petrov</a:t>
            </a:r>
            <a:r>
              <a:rPr lang="en-US" sz="1800" dirty="0"/>
              <a:t>"));  //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outputs Peter 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r>
              <a:rPr lang="en-US" sz="1800" dirty="0"/>
              <a:t>//in the context of f2, x has value "Peter"</a:t>
            </a:r>
            <a:endParaRPr lang="en-US" sz="18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39293" y="3706129"/>
            <a:ext cx="3209193" cy="715089"/>
          </a:xfrm>
          <a:prstGeom prst="wedgeRoundRectCallout">
            <a:avLst>
              <a:gd name="adj1" fmla="val -65405"/>
              <a:gd name="adj2" fmla="val -805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inner()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forms a closure. </a:t>
            </a:r>
            <a:b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It holds a reference to </a:t>
            </a: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081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OOP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396216"/>
            <a:ext cx="8686800" cy="2980592"/>
          </a:xfrm>
        </p:spPr>
        <p:txBody>
          <a:bodyPr/>
          <a:lstStyle/>
          <a:p>
            <a:r>
              <a:rPr lang="en-US" dirty="0"/>
              <a:t>JavaScript uses functions to create objects</a:t>
            </a:r>
          </a:p>
          <a:p>
            <a:pPr lvl="1"/>
            <a:r>
              <a:rPr lang="en-US" dirty="0"/>
              <a:t>It 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 definition for class or constructor</a:t>
            </a:r>
          </a:p>
          <a:p>
            <a:r>
              <a:rPr lang="en-US" dirty="0"/>
              <a:t>Functions play the role of object constructors</a:t>
            </a:r>
          </a:p>
          <a:p>
            <a:pPr lvl="1"/>
            <a:r>
              <a:rPr lang="en-US" dirty="0"/>
              <a:t>Create/initiate object by calling the function with new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0" y="4529216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Person(){}</a:t>
            </a:r>
          </a:p>
          <a:p>
            <a:r>
              <a:rPr lang="en-US" dirty="0"/>
              <a:t>var </a:t>
            </a:r>
            <a:r>
              <a:rPr lang="en-US" dirty="0" err="1"/>
              <a:t>gosho</a:t>
            </a:r>
            <a:r>
              <a:rPr lang="en-US" dirty="0"/>
              <a:t> = new Person(); //instance of Person</a:t>
            </a:r>
          </a:p>
          <a:p>
            <a:r>
              <a:rPr lang="en-US" dirty="0"/>
              <a:t>var </a:t>
            </a:r>
            <a:r>
              <a:rPr lang="en-US" dirty="0" err="1"/>
              <a:t>maria</a:t>
            </a:r>
            <a:r>
              <a:rPr lang="en-US" dirty="0"/>
              <a:t> = new Person(); //instance of Person</a:t>
            </a:r>
          </a:p>
        </p:txBody>
      </p:sp>
    </p:spTree>
    <p:extLst>
      <p:ext uri="{BB962C8B-B14F-4D97-AF65-F5344CB8AC3E}">
        <p14:creationId xmlns:p14="http://schemas.microsoft.com/office/powerpoint/2010/main" val="1678856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prototype Object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prototype-oriented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Every object 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property prototype</a:t>
            </a:r>
          </a:p>
          <a:p>
            <a:pPr lvl="1"/>
            <a:r>
              <a:rPr lang="en-US" dirty="0"/>
              <a:t>Its kind of its parent object</a:t>
            </a:r>
          </a:p>
          <a:p>
            <a:r>
              <a:rPr lang="en-US" dirty="0"/>
              <a:t>Prototypes have properties available to all their children</a:t>
            </a:r>
          </a:p>
          <a:p>
            <a:pPr lvl="1"/>
            <a:r>
              <a:rPr lang="en-US" dirty="0"/>
              <a:t>The object type is the parent of all objects</a:t>
            </a:r>
          </a:p>
          <a:p>
            <a:pPr lvl="2"/>
            <a:r>
              <a:rPr lang="en-US" dirty="0"/>
              <a:t>Every object inherits object</a:t>
            </a:r>
          </a:p>
          <a:p>
            <a:pPr lvl="2"/>
            <a:r>
              <a:rPr lang="en-US" dirty="0"/>
              <a:t>All objects has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81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77008"/>
            <a:ext cx="8686800" cy="33967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Yet there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performance differences </a:t>
            </a:r>
            <a:r>
              <a:rPr lang="en-US" dirty="0"/>
              <a:t>when attaching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Creating a method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slow operation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Attaching methods inside the function constructor is very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Better attach them to the prototype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4073778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</a:t>
            </a:r>
            <a:r>
              <a:rPr lang="en-US" dirty="0" err="1"/>
              <a:t>name,age</a:t>
            </a:r>
            <a:r>
              <a:rPr lang="en-US" dirty="0"/>
              <a:t>){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this.name</a:t>
            </a:r>
            <a:r>
              <a:rPr lang="en-US" dirty="0"/>
              <a:t> = 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Person.prototype.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sayHello</a:t>
            </a:r>
            <a:r>
              <a:rPr lang="en-US" dirty="0"/>
              <a:t> = function(){</a:t>
            </a:r>
          </a:p>
          <a:p>
            <a:r>
              <a:rPr lang="en-US" dirty="0"/>
              <a:t>  console.log("My name is " + this.name + " and I am " + 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+ "-years old");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47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Elements of a Web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 Web page consists of:</a:t>
            </a:r>
          </a:p>
          <a:p>
            <a:pPr lvl="1"/>
            <a:r>
              <a:rPr lang="en-US" dirty="0"/>
              <a:t>HTML markup</a:t>
            </a:r>
          </a:p>
          <a:p>
            <a:pPr lvl="1"/>
            <a:r>
              <a:rPr lang="en-US" dirty="0"/>
              <a:t>CSS rules</a:t>
            </a:r>
          </a:p>
          <a:p>
            <a:pPr lvl="1"/>
            <a:r>
              <a:rPr lang="en-US" dirty="0"/>
              <a:t>JavaScript code</a:t>
            </a:r>
          </a:p>
          <a:p>
            <a:pPr lvl="2"/>
            <a:r>
              <a:rPr lang="en-US" dirty="0"/>
              <a:t>JS libraries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Other resources</a:t>
            </a:r>
          </a:p>
          <a:p>
            <a:pPr lvl="2"/>
            <a:r>
              <a:rPr lang="en-US" dirty="0"/>
              <a:t>Fonts, audio, video, Flash, Silverlight, etc…</a:t>
            </a:r>
          </a:p>
        </p:txBody>
      </p:sp>
      <p:pic>
        <p:nvPicPr>
          <p:cNvPr id="4098" name="Picture 2" descr="http://www.bugtreat.com/blog/wp-content/uploads/2012/06/add-java-script-into-htm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t="22784" r="6823" b="22784"/>
          <a:stretch/>
        </p:blipFill>
        <p:spPr bwMode="auto">
          <a:xfrm rot="1065161">
            <a:off x="4657175" y="2841616"/>
            <a:ext cx="3343644" cy="1580698"/>
          </a:xfrm>
          <a:prstGeom prst="roundRect">
            <a:avLst>
              <a:gd name="adj" fmla="val 70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5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in Function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9375"/>
            <a:ext cx="8686800" cy="1222131"/>
          </a:xfrm>
        </p:spPr>
        <p:txBody>
          <a:bodyPr/>
          <a:lstStyle/>
          <a:p>
            <a:r>
              <a:rPr lang="en-US" dirty="0"/>
              <a:t>When executed over a function, without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operator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parent scope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86155" y="2939571"/>
            <a:ext cx="80772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/>
              <a:t>  this.name = name;</a:t>
            </a:r>
          </a:p>
          <a:p>
            <a:r>
              <a:rPr lang="en-US" dirty="0"/>
              <a:t>  </a:t>
            </a:r>
            <a:r>
              <a:rPr lang="en-US" dirty="0" err="1"/>
              <a:t>this.getName</a:t>
            </a:r>
            <a:r>
              <a:rPr lang="en-US" dirty="0"/>
              <a:t> = function </a:t>
            </a:r>
            <a:r>
              <a:rPr lang="en-US" dirty="0" err="1"/>
              <a:t>getPersonName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this</a:t>
            </a:r>
            <a:r>
              <a:rPr lang="en-US" dirty="0"/>
              <a:t>.name;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var p = new Person("</a:t>
            </a:r>
            <a:r>
              <a:rPr lang="en-US" dirty="0" err="1"/>
              <a:t>Gosho</a:t>
            </a:r>
            <a:r>
              <a:rPr lang="en-US" dirty="0"/>
              <a:t>");</a:t>
            </a:r>
          </a:p>
          <a:p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var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p.getName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;</a:t>
            </a:r>
          </a:p>
          <a:p>
            <a:r>
              <a:rPr lang="en-US" dirty="0"/>
              <a:t>console.log(</a:t>
            </a:r>
            <a:r>
              <a:rPr lang="en-US" dirty="0" err="1"/>
              <a:t>p.getName</a:t>
            </a:r>
            <a:r>
              <a:rPr lang="en-US" dirty="0"/>
              <a:t>()); //</a:t>
            </a:r>
            <a:r>
              <a:rPr lang="en-US" dirty="0" err="1"/>
              <a:t>Gosho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getName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); //undefined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454497" y="3992346"/>
            <a:ext cx="2678996" cy="783193"/>
          </a:xfrm>
          <a:prstGeom prst="wedgeRoundRectCallout">
            <a:avLst>
              <a:gd name="adj1" fmla="val -65089"/>
              <a:gd name="adj2" fmla="val -555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the Person object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12505" y="4927920"/>
            <a:ext cx="2857772" cy="783193"/>
          </a:xfrm>
          <a:prstGeom prst="wedgeRoundRectCallout">
            <a:avLst>
              <a:gd name="adj1" fmla="val -83140"/>
              <a:gd name="adj2" fmla="val -2071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means its parent scope (window)</a:t>
            </a:r>
          </a:p>
        </p:txBody>
      </p:sp>
    </p:spTree>
    <p:extLst>
      <p:ext uri="{BB962C8B-B14F-4D97-AF65-F5344CB8AC3E}">
        <p14:creationId xmlns:p14="http://schemas.microsoft.com/office/powerpoint/2010/main" val="13704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Constructors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cannot limit function to be used only as constructors</a:t>
            </a:r>
          </a:p>
          <a:p>
            <a:pPr lvl="1"/>
            <a:r>
              <a:rPr lang="en-US" dirty="0"/>
              <a:t>That is because JavaScript was not mean this way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3475900"/>
            <a:ext cx="80772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Person(name)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var self = this;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/>
              <a:t>.name = name;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self</a:t>
            </a:r>
            <a:r>
              <a:rPr lang="en-US" dirty="0" err="1"/>
              <a:t>.getName</a:t>
            </a:r>
            <a:r>
              <a:rPr lang="en-US" dirty="0"/>
              <a:t> = function </a:t>
            </a:r>
            <a:r>
              <a:rPr lang="en-US" dirty="0" err="1"/>
              <a:t>getPersonName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self.name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var p = Person("Peter");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92951" y="4959500"/>
            <a:ext cx="2678996" cy="783193"/>
          </a:xfrm>
          <a:prstGeom prst="wedgeRoundRectCallout">
            <a:avLst>
              <a:gd name="adj1" fmla="val -59969"/>
              <a:gd name="adj2" fmla="val 495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be the value of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172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70439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Since JavaScript is prototype-oriented programing language,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 is done through prototypes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implement inheritance set the prototype of an object to its parent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set the correct constructor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6155" y="4214456"/>
            <a:ext cx="8077200" cy="2400657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function Person(name, age){ </a:t>
            </a:r>
          </a:p>
          <a:p>
            <a:r>
              <a:rPr lang="en-US" dirty="0"/>
              <a:t>  this.name = name; </a:t>
            </a:r>
            <a:r>
              <a:rPr lang="en-US" dirty="0" err="1"/>
              <a:t>this.age</a:t>
            </a:r>
            <a:r>
              <a:rPr lang="en-US" dirty="0"/>
              <a:t> = age; }</a:t>
            </a:r>
          </a:p>
          <a:p>
            <a:pPr>
              <a:spcBef>
                <a:spcPts val="600"/>
              </a:spcBef>
            </a:pPr>
            <a:r>
              <a:rPr lang="en-US" dirty="0"/>
              <a:t>function Student(name, age, grade){</a:t>
            </a:r>
          </a:p>
          <a:p>
            <a:r>
              <a:rPr lang="en-US" dirty="0"/>
              <a:t>  this.name = name; </a:t>
            </a:r>
            <a:r>
              <a:rPr lang="en-US" dirty="0" err="1"/>
              <a:t>this.age</a:t>
            </a:r>
            <a:r>
              <a:rPr lang="en-US" dirty="0"/>
              <a:t> = age; </a:t>
            </a:r>
            <a:r>
              <a:rPr lang="en-US" dirty="0" err="1"/>
              <a:t>this.grade</a:t>
            </a:r>
            <a:r>
              <a:rPr lang="en-US" dirty="0"/>
              <a:t> = grade;}</a:t>
            </a:r>
          </a:p>
          <a:p>
            <a:pPr>
              <a:spcBef>
                <a:spcPts val="600"/>
              </a:spcBef>
            </a:pPr>
            <a:r>
              <a:rPr lang="en-US" dirty="0"/>
              <a:t>Student.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prototype</a:t>
            </a:r>
            <a:r>
              <a:rPr lang="en-US" dirty="0"/>
              <a:t> = new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Person</a:t>
            </a:r>
            <a:r>
              <a:rPr lang="en-US" dirty="0"/>
              <a:t>();</a:t>
            </a:r>
          </a:p>
          <a:p>
            <a:r>
              <a:rPr lang="en-US" dirty="0" err="1"/>
              <a:t>Student.prototype.</a:t>
            </a:r>
            <a:r>
              <a:rPr lang="en-US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constructor</a:t>
            </a:r>
            <a:r>
              <a:rPr lang="en-US" dirty="0"/>
              <a:t> =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dirty="0"/>
              <a:t>;</a:t>
            </a:r>
          </a:p>
          <a:p>
            <a:r>
              <a:rPr lang="en-US" dirty="0"/>
              <a:t>var </a:t>
            </a:r>
            <a:r>
              <a:rPr lang="en-US" dirty="0" err="1"/>
              <a:t>isStudentPerson</a:t>
            </a:r>
            <a:r>
              <a:rPr lang="en-US" dirty="0"/>
              <a:t> = new Student() instanceof Person;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1" y="4544157"/>
            <a:ext cx="4677508" cy="351692"/>
          </a:xfrm>
          <a:prstGeom prst="round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5240376"/>
            <a:ext cx="4677508" cy="351692"/>
          </a:xfrm>
          <a:prstGeom prst="round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endParaRPr lang="en-US" sz="2000" b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08159" y="4363920"/>
            <a:ext cx="2678996" cy="783193"/>
          </a:xfrm>
          <a:prstGeom prst="wedgeRoundRectCallout">
            <a:avLst>
              <a:gd name="adj1" fmla="val -63442"/>
              <a:gd name="adj2" fmla="val 113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b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Not quite good right?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08159" y="4363919"/>
            <a:ext cx="2678996" cy="783193"/>
          </a:xfrm>
          <a:prstGeom prst="wedgeRoundRectCallout">
            <a:avLst>
              <a:gd name="adj1" fmla="val -61807"/>
              <a:gd name="adj2" fmla="val 589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b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20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Not quite good right?</a:t>
            </a:r>
          </a:p>
        </p:txBody>
      </p:sp>
    </p:spTree>
    <p:extLst>
      <p:ext uri="{BB962C8B-B14F-4D97-AF65-F5344CB8AC3E}">
        <p14:creationId xmlns:p14="http://schemas.microsoft.com/office/powerpoint/2010/main" val="13704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4775"/>
            <a:ext cx="7086600" cy="838200"/>
          </a:xfrm>
        </p:spPr>
        <p:txBody>
          <a:bodyPr/>
          <a:lstStyle/>
          <a:p>
            <a:r>
              <a:rPr lang="en-US" dirty="0"/>
              <a:t>Inheritance Using parent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9649"/>
            <a:ext cx="8686800" cy="5629275"/>
          </a:xfrm>
        </p:spPr>
        <p:txBody>
          <a:bodyPr/>
          <a:lstStyle/>
          <a:p>
            <a:r>
              <a:rPr lang="en-US" dirty="0"/>
              <a:t>Yet this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not fully-usable </a:t>
            </a:r>
            <a:r>
              <a:rPr lang="en-US" dirty="0"/>
              <a:t>inheritance</a:t>
            </a:r>
          </a:p>
          <a:p>
            <a:pPr lvl="1"/>
            <a:r>
              <a:rPr lang="en-US" dirty="0"/>
              <a:t>The parent constructor is not reused</a:t>
            </a:r>
          </a:p>
          <a:p>
            <a:pPr lvl="1"/>
            <a:r>
              <a:rPr lang="en-US" dirty="0"/>
              <a:t>Yes, but how?</a:t>
            </a:r>
          </a:p>
          <a:p>
            <a:r>
              <a:rPr lang="en-US" dirty="0"/>
              <a:t>Remember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Person is just a function, so it has them</a:t>
            </a:r>
          </a:p>
          <a:p>
            <a:pPr lvl="1"/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04825" y="4195406"/>
            <a:ext cx="8239860" cy="2185214"/>
          </a:xfrm>
          <a:prstGeom prst="rect">
            <a:avLst/>
          </a:prstGeom>
          <a:solidFill>
            <a:schemeClr val="tx1">
              <a:lumMod val="20000"/>
              <a:lumOff val="8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/>
              <a:t>function Person(name, age){ </a:t>
            </a:r>
          </a:p>
          <a:p>
            <a:r>
              <a:rPr lang="en-US" sz="1800" dirty="0"/>
              <a:t>  this.name = name; </a:t>
            </a:r>
            <a:r>
              <a:rPr lang="en-US" sz="1800" dirty="0" err="1"/>
              <a:t>this.age</a:t>
            </a:r>
            <a:r>
              <a:rPr lang="en-US" sz="1800" dirty="0"/>
              <a:t> = age; 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function Student(name, age, grade){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Person.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apply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(this, arguments)</a:t>
            </a:r>
            <a:r>
              <a:rPr lang="en-US" sz="1800" dirty="0"/>
              <a:t>; //</a:t>
            </a:r>
            <a:r>
              <a:rPr lang="en-US" sz="1800" dirty="0" err="1"/>
              <a:t>Person.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call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(this, name, age)</a:t>
            </a:r>
            <a:r>
              <a:rPr lang="en-US" sz="1800" dirty="0"/>
              <a:t>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this.grade</a:t>
            </a:r>
            <a:r>
              <a:rPr lang="en-US" sz="1800" dirty="0"/>
              <a:t> = grade;}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Student.prototype = new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Person</a:t>
            </a:r>
            <a:r>
              <a:rPr lang="en-US" sz="1800" dirty="0"/>
              <a:t>();</a:t>
            </a:r>
          </a:p>
          <a:p>
            <a:r>
              <a:rPr lang="en-US" sz="1800" dirty="0" err="1"/>
              <a:t>Student.prototype.</a:t>
            </a:r>
            <a:r>
              <a:rPr lang="en-US" sz="1800" dirty="0" err="1">
                <a:solidFill>
                  <a:schemeClr val="tx1">
                    <a:lumMod val="20000"/>
                    <a:lumOff val="80000"/>
                  </a:schemeClr>
                </a:solidFill>
              </a:rPr>
              <a:t>constructor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18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196098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XMLHttpRequest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XMLHttpRequest is a JavaScript object, that provides a way to retrieve a resource by URL</a:t>
            </a:r>
          </a:p>
          <a:p>
            <a:pPr lvl="1"/>
            <a:r>
              <a:rPr lang="en-US" dirty="0"/>
              <a:t>Designed by Microsoft, adopted by Mozilla, Apple and Google</a:t>
            </a:r>
          </a:p>
          <a:p>
            <a:pPr lvl="1"/>
            <a:r>
              <a:rPr lang="en-US" dirty="0"/>
              <a:t>Nowadays standardized in the W3C</a:t>
            </a:r>
          </a:p>
          <a:p>
            <a:r>
              <a:rPr lang="en-US" dirty="0"/>
              <a:t>XHR can retrieve resources both synchronously and asynchronously</a:t>
            </a:r>
          </a:p>
          <a:p>
            <a:r>
              <a:rPr lang="en-US" dirty="0"/>
              <a:t>The data can be of any format,</a:t>
            </a:r>
            <a:r>
              <a:rPr lang="en-US" sz="2800" dirty="0"/>
              <a:t> </a:t>
            </a:r>
            <a:r>
              <a:rPr lang="en-US" dirty="0"/>
              <a:t>not</a:t>
            </a:r>
            <a:r>
              <a:rPr lang="en-US" sz="2800" dirty="0"/>
              <a:t> </a:t>
            </a:r>
            <a:r>
              <a:rPr lang="en-US" dirty="0"/>
              <a:t>strictly</a:t>
            </a:r>
            <a:r>
              <a:rPr lang="en-US" sz="2800" dirty="0"/>
              <a:t> </a:t>
            </a:r>
            <a:r>
              <a:rPr lang="en-US" dirty="0"/>
              <a:t>XML</a:t>
            </a:r>
          </a:p>
          <a:p>
            <a:pPr lvl="1"/>
            <a:r>
              <a:rPr lang="en-US" dirty="0"/>
              <a:t>JSON, HTML or just plain text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7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r>
              <a:rPr lang="en-US" dirty="0"/>
              <a:t>AJAX is acronym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/>
              <a:t>Technique for background loading of dynamic content and data from the server side</a:t>
            </a:r>
          </a:p>
          <a:p>
            <a:pPr lvl="1"/>
            <a:r>
              <a:rPr lang="en-US" dirty="0"/>
              <a:t>Allows dynamic client-side changes</a:t>
            </a:r>
          </a:p>
          <a:p>
            <a:r>
              <a:rPr lang="en-US" dirty="0"/>
              <a:t>Two styles of AJAX</a:t>
            </a:r>
          </a:p>
          <a:p>
            <a:pPr lvl="1"/>
            <a:r>
              <a:rPr lang="en-US" dirty="0"/>
              <a:t>Partial page rendering – loading of HTML fragment and showing it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 </a:t>
            </a:r>
            <a:r>
              <a:rPr lang="en-US" dirty="0"/>
              <a:t>(AHAH)</a:t>
            </a:r>
          </a:p>
          <a:p>
            <a:pPr lvl="1"/>
            <a:r>
              <a:rPr lang="en-US" dirty="0"/>
              <a:t>JSON service – loading JSON object and client-side processing it with JavaScript / jQuery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04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Technically, AJAX is a group of technologies working together</a:t>
            </a:r>
          </a:p>
          <a:p>
            <a:pPr lvl="1"/>
            <a:r>
              <a:rPr lang="en-US" dirty="0"/>
              <a:t>HTML &amp; CSS for presentation</a:t>
            </a:r>
          </a:p>
          <a:p>
            <a:pPr lvl="1"/>
            <a:r>
              <a:rPr lang="en-US" dirty="0"/>
              <a:t>The DOM for data display &amp; interaction</a:t>
            </a:r>
          </a:p>
          <a:p>
            <a:pPr lvl="1"/>
            <a:r>
              <a:rPr lang="en-US" dirty="0"/>
              <a:t>XML (or JSON) for data interchange</a:t>
            </a:r>
          </a:p>
          <a:p>
            <a:pPr lvl="1"/>
            <a:r>
              <a:rPr lang="en-US" dirty="0" err="1"/>
              <a:t>XMLHttpRequest</a:t>
            </a:r>
            <a:r>
              <a:rPr lang="en-US" dirty="0"/>
              <a:t> for </a:t>
            </a:r>
            <a:r>
              <a:rPr lang="en-US" dirty="0" err="1"/>
              <a:t>async</a:t>
            </a:r>
            <a:r>
              <a:rPr lang="en-US" dirty="0"/>
              <a:t> communication</a:t>
            </a:r>
          </a:p>
          <a:p>
            <a:pPr lvl="1"/>
            <a:r>
              <a:rPr lang="en-US" dirty="0"/>
              <a:t>JavaScript to use the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00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 uses HTTP</a:t>
            </a:r>
          </a:p>
          <a:p>
            <a:pPr lvl="1"/>
            <a:r>
              <a:rPr lang="en-US" dirty="0"/>
              <a:t>Requests have headers – GET, POST, HEAD, etc.</a:t>
            </a:r>
          </a:p>
          <a:p>
            <a:pPr lvl="1"/>
            <a:r>
              <a:rPr lang="en-US" dirty="0"/>
              <a:t>Requests have bodies – XML, JSON or plain text</a:t>
            </a:r>
          </a:p>
          <a:p>
            <a:pPr lvl="1"/>
            <a:r>
              <a:rPr lang="en-US" dirty="0"/>
              <a:t>The request must target a resource with a URI</a:t>
            </a:r>
          </a:p>
          <a:p>
            <a:pPr lvl="1"/>
            <a:r>
              <a:rPr lang="en-US" dirty="0"/>
              <a:t>The resource must understand the request</a:t>
            </a:r>
          </a:p>
          <a:p>
            <a:pPr lvl="2"/>
            <a:r>
              <a:rPr lang="en-US" dirty="0"/>
              <a:t>Server-side logic</a:t>
            </a:r>
          </a:p>
          <a:p>
            <a:pPr lvl="1"/>
            <a:r>
              <a:rPr lang="en-US" dirty="0"/>
              <a:t>Requests get a HTTP Response</a:t>
            </a:r>
          </a:p>
          <a:p>
            <a:pPr lvl="2"/>
            <a:r>
              <a:rPr lang="en-US" dirty="0"/>
              <a:t>Header with a body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63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Callback-oriented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Callback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function pointer passed to another function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other function can call the passed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other function can give arguments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 of callbacks: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 handlers are sort-of callbacks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setTimeout</a:t>
            </a:r>
            <a:r>
              <a:rPr lang="en-US" dirty="0"/>
              <a:t> and </a:t>
            </a:r>
            <a:r>
              <a:rPr lang="en-US" dirty="0" err="1"/>
              <a:t>setInterval</a:t>
            </a:r>
            <a:r>
              <a:rPr lang="en-US" dirty="0"/>
              <a:t> take a callback argument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OOP patterns use callbacks for _super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79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Callback-oriented Programming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Callback-oriented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Functions get passed to each other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functions calls the passed ones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continue the work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process values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Inversion of control principle ("don't call us, we'll call you")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Problems: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"Return" values by passing to other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Heavily nested functions are hard to understand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Errors and exceptions are a nightmare to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6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HTML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/>
              <a:t>The HTML is used to define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content</a:t>
            </a:r>
            <a:r>
              <a:rPr lang="en-US" dirty="0"/>
              <a:t> of a Web page</a:t>
            </a:r>
          </a:p>
          <a:p>
            <a:pPr lvl="1"/>
            <a:r>
              <a:rPr lang="en-US" dirty="0"/>
              <a:t>Not the layout</a:t>
            </a:r>
          </a:p>
          <a:p>
            <a:pPr lvl="1"/>
            <a:r>
              <a:rPr lang="en-US" dirty="0"/>
              <a:t>Not the decorations</a:t>
            </a:r>
          </a:p>
          <a:p>
            <a:r>
              <a:rPr lang="en-US" dirty="0"/>
              <a:t>HTML's role is to present the</a:t>
            </a:r>
            <a:br>
              <a:rPr lang="en-US" dirty="0"/>
            </a:br>
            <a:r>
              <a:rPr lang="en-US" dirty="0"/>
              <a:t>information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</a:t>
            </a:r>
            <a:r>
              <a:rPr lang="en-US" dirty="0"/>
              <a:t> manner</a:t>
            </a:r>
          </a:p>
          <a:p>
            <a:pPr lvl="1"/>
            <a:r>
              <a:rPr lang="en-US" dirty="0"/>
              <a:t>Like a paper document</a:t>
            </a:r>
          </a:p>
          <a:p>
            <a:pPr lvl="1"/>
            <a:r>
              <a:rPr lang="en-US" dirty="0"/>
              <a:t>Define headers, paragraphs, textboxes, etc…</a:t>
            </a:r>
          </a:p>
          <a:p>
            <a:pPr lvl="1"/>
            <a:r>
              <a:rPr lang="en-US" dirty="0"/>
              <a:t>Not define size, color and/or positioning</a:t>
            </a:r>
          </a:p>
        </p:txBody>
      </p:sp>
      <p:pic>
        <p:nvPicPr>
          <p:cNvPr id="1026" name="Picture 2" descr="http://www.stonetemple.com/images/ht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0"/>
            <a:ext cx="2181416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86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239000" cy="838200"/>
          </a:xfrm>
        </p:spPr>
        <p:txBody>
          <a:bodyPr/>
          <a:lstStyle/>
          <a:p>
            <a:pPr marL="304785" indent="-304785" eaLnBrk="1" hangingPunct="1">
              <a:lnSpc>
                <a:spcPct val="95000"/>
              </a:lnSpc>
            </a:pPr>
            <a:r>
              <a:rPr lang="en-US" dirty="0"/>
              <a:t>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promise is an object which represents an eventual (future) value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Methods "promise" they will return a value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Correct or representing an error</a:t>
            </a:r>
          </a:p>
          <a:p>
            <a:pPr>
              <a:lnSpc>
                <a:spcPct val="100000"/>
              </a:lnSpc>
            </a:pPr>
            <a:r>
              <a:rPr lang="en-US" dirty="0"/>
              <a:t>A Promises can be in one of three states: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Fulfilled (resolved, </a:t>
            </a:r>
            <a:r>
              <a:rPr lang="en-US" dirty="0" err="1"/>
              <a:t>succeded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Rejected (an error happened)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Pending (unfulfilled yet, still being computed)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37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JavaScript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39714"/>
            <a:ext cx="8686800" cy="54658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 library</a:t>
            </a:r>
            <a:r>
              <a:rPr lang="en-US" dirty="0"/>
              <a:t> is pre-written code that aims to facilitate and /or jump start development, especially AJAX based tasks</a:t>
            </a:r>
          </a:p>
          <a:p>
            <a:pPr>
              <a:lnSpc>
                <a:spcPct val="100000"/>
              </a:lnSpc>
            </a:pPr>
            <a:r>
              <a:rPr lang="en-US" dirty="0"/>
              <a:t>A JS library: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Works around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browser differences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Abstracts</a:t>
            </a:r>
            <a:r>
              <a:rPr lang="en-US" dirty="0"/>
              <a:t> common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Introduces means to simplify JS development</a:t>
            </a:r>
          </a:p>
        </p:txBody>
      </p:sp>
    </p:spTree>
    <p:extLst>
      <p:ext uri="{BB962C8B-B14F-4D97-AF65-F5344CB8AC3E}">
        <p14:creationId xmlns:p14="http://schemas.microsoft.com/office/powerpoint/2010/main" val="3840842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Created 2006 by John </a:t>
            </a:r>
            <a:r>
              <a:rPr lang="en-US" dirty="0" err="1"/>
              <a:t>Resig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Initially just selectors</a:t>
            </a:r>
          </a:p>
          <a:p>
            <a:pPr>
              <a:lnSpc>
                <a:spcPct val="100000"/>
              </a:lnSpc>
            </a:pPr>
            <a:r>
              <a:rPr lang="en-US" dirty="0"/>
              <a:t>Have become one of the most powerful and used </a:t>
            </a:r>
            <a:r>
              <a:rPr lang="en-US" dirty="0" err="1"/>
              <a:t>js</a:t>
            </a:r>
            <a:r>
              <a:rPr lang="en-US" dirty="0"/>
              <a:t> libraries in the web</a:t>
            </a:r>
          </a:p>
          <a:p>
            <a:pPr>
              <a:lnSpc>
                <a:spcPct val="100000"/>
              </a:lnSpc>
            </a:pPr>
            <a:r>
              <a:rPr lang="en-US" dirty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 query, traversal, </a:t>
            </a:r>
            <a:r>
              <a:rPr lang="en-US" dirty="0" err="1"/>
              <a:t>manip</a:t>
            </a:r>
            <a:r>
              <a:rPr lang="en-US" dirty="0"/>
              <a:t>, animations, Ajax, utility, plugins…</a:t>
            </a:r>
          </a:p>
        </p:txBody>
      </p:sp>
    </p:spTree>
    <p:extLst>
      <p:ext uri="{BB962C8B-B14F-4D97-AF65-F5344CB8AC3E}">
        <p14:creationId xmlns:p14="http://schemas.microsoft.com/office/powerpoint/2010/main" val="114251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Knockout.js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Knockout is a framework that offers a MVVM design of an JavaScript application:</a:t>
            </a:r>
          </a:p>
          <a:p>
            <a:pPr lvl="1"/>
            <a:r>
              <a:rPr lang="en-US" dirty="0"/>
              <a:t>Model holding the app data</a:t>
            </a:r>
          </a:p>
          <a:p>
            <a:pPr lvl="1"/>
            <a:r>
              <a:rPr lang="en-US" dirty="0"/>
              <a:t>ViewModel with the behavior of the app</a:t>
            </a:r>
          </a:p>
          <a:p>
            <a:pPr lvl="1"/>
            <a:r>
              <a:rPr lang="en-US" dirty="0"/>
              <a:t>View that binds to the ViewModel</a:t>
            </a:r>
          </a:p>
          <a:p>
            <a:r>
              <a:rPr lang="en-US" dirty="0"/>
              <a:t>Primary features:</a:t>
            </a:r>
          </a:p>
          <a:p>
            <a:pPr lvl="1"/>
            <a:r>
              <a:rPr lang="en-US" dirty="0"/>
              <a:t>Data binding</a:t>
            </a:r>
          </a:p>
          <a:p>
            <a:pPr lvl="1"/>
            <a:r>
              <a:rPr lang="en-US" dirty="0"/>
              <a:t>Templating</a:t>
            </a:r>
          </a:p>
          <a:p>
            <a:pPr lvl="1"/>
            <a:r>
              <a:rPr lang="en-US" dirty="0"/>
              <a:t>Observable objects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65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Front-end Track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CSS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/>
          <a:lstStyle/>
          <a:p>
            <a:r>
              <a:rPr lang="en-US" dirty="0"/>
              <a:t>Cascading Style Sheets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CSS</a:t>
            </a:r>
            <a:r>
              <a:rPr lang="en-US" dirty="0"/>
              <a:t>) is the way to make a Web page look pretty</a:t>
            </a:r>
          </a:p>
          <a:p>
            <a:pPr lvl="1"/>
            <a:r>
              <a:rPr lang="en-US" dirty="0"/>
              <a:t>Define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styling rules</a:t>
            </a:r>
          </a:p>
          <a:p>
            <a:pPr lvl="2"/>
            <a:r>
              <a:rPr lang="en-US" dirty="0"/>
              <a:t>Fonts, colors, positioning, etc.</a:t>
            </a:r>
          </a:p>
          <a:p>
            <a:pPr lvl="1"/>
            <a:r>
              <a:rPr lang="en-US" dirty="0"/>
              <a:t>Define the layout of the elements</a:t>
            </a:r>
          </a:p>
          <a:p>
            <a:pPr lvl="1"/>
            <a:r>
              <a:rPr lang="en-US" dirty="0"/>
              <a:t>Define the presentation</a:t>
            </a:r>
          </a:p>
          <a:p>
            <a:r>
              <a:rPr lang="en-US" dirty="0"/>
              <a:t>The CSS files are attached to a web page and the browser applies these styles to elements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2.bp.blogspot.com/-c9SIE6xFaPw/UDtnj2XZJYI/AAAAAAAAAqg/V0ddHsGeJfM/s320/C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399"/>
            <a:ext cx="8686800" cy="533400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JavaScript</a:t>
            </a:r>
            <a:r>
              <a:rPr lang="en-US" dirty="0"/>
              <a:t> is the programming</a:t>
            </a:r>
            <a:br>
              <a:rPr lang="en-US" dirty="0"/>
            </a:br>
            <a:r>
              <a:rPr lang="en-US" dirty="0"/>
              <a:t>language for the Web</a:t>
            </a:r>
          </a:p>
          <a:p>
            <a:pPr lvl="1"/>
            <a:r>
              <a:rPr lang="en-US" dirty="0"/>
              <a:t>Makes the Web pages dynamic</a:t>
            </a:r>
          </a:p>
          <a:p>
            <a:pPr lvl="1"/>
            <a:r>
              <a:rPr lang="en-US" dirty="0"/>
              <a:t>Dynamically adding / removing</a:t>
            </a:r>
            <a:br>
              <a:rPr lang="en-US" dirty="0"/>
            </a:br>
            <a:r>
              <a:rPr lang="en-US" dirty="0"/>
              <a:t>HTML elements, applying styles, etc.</a:t>
            </a:r>
          </a:p>
          <a:p>
            <a:pPr lvl="1"/>
            <a:r>
              <a:rPr lang="en-US" dirty="0"/>
              <a:t>Modern JavaScript UI libraries provide UI components like dialog boxes, grids, tabs, etc.</a:t>
            </a:r>
          </a:p>
          <a:p>
            <a:r>
              <a:rPr lang="en-US" dirty="0"/>
              <a:t>Like CSS the JavaScript files are attached to a web page</a:t>
            </a:r>
          </a:p>
        </p:txBody>
      </p:sp>
      <p:pic>
        <p:nvPicPr>
          <p:cNvPr id="3074" name="Picture 2" descr="http://www.iconhot.com/icon/png/coded/512/page-javascript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95399"/>
            <a:ext cx="24384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Elements of a Web Page:</a:t>
            </a:r>
            <a:br>
              <a:rPr lang="en-US" dirty="0"/>
            </a:br>
            <a:r>
              <a:rPr lang="en-US" dirty="0"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Other resources are needed for a Web page to run properly</a:t>
            </a:r>
          </a:p>
          <a:p>
            <a:pPr lvl="1"/>
            <a:r>
              <a:rPr lang="en-US" dirty="0"/>
              <a:t>Images, fonts (glyph icons), audio, video files</a:t>
            </a:r>
          </a:p>
          <a:p>
            <a:pPr lvl="1"/>
            <a:r>
              <a:rPr lang="en-US" dirty="0"/>
              <a:t>Flash / Silverlight / ActiveX objects</a:t>
            </a:r>
          </a:p>
        </p:txBody>
      </p:sp>
      <p:pic>
        <p:nvPicPr>
          <p:cNvPr id="5122" name="Picture 2" descr="http://upload.wikimedia.org/wikipedia/en/9/99/Microsoft_Silverlight_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44" t="-4418" r="-4444" b="-4418"/>
          <a:stretch/>
        </p:blipFill>
        <p:spPr bwMode="auto">
          <a:xfrm>
            <a:off x="3698350" y="4198858"/>
            <a:ext cx="1788050" cy="197780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5123" name="Picture 3" descr="C:\Users\dminkov\Downloads\1351073790_sty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30"/>
          <a:stretch/>
        </p:blipFill>
        <p:spPr bwMode="auto">
          <a:xfrm>
            <a:off x="6172200" y="5456170"/>
            <a:ext cx="921828" cy="895120"/>
          </a:xfrm>
          <a:prstGeom prst="roundRect">
            <a:avLst>
              <a:gd name="adj" fmla="val 3928"/>
            </a:avLst>
          </a:prstGeom>
          <a:solidFill>
            <a:srgbClr val="F8F8F8"/>
          </a:solidFill>
          <a:ln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4" name="Picture 4" descr="C:\Users\dminkov\Downloads\1351073793_lsong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72" y="4107372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5" name="Picture 5" descr="C:\Users\dminkov\Downloads\1351073795_vide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2" y="5425154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pic>
        <p:nvPicPr>
          <p:cNvPr id="5126" name="Picture 6" descr="C:\Users\dminkov\Downloads\1351073796_flas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72" y="4114800"/>
            <a:ext cx="921828" cy="921828"/>
          </a:xfrm>
          <a:prstGeom prst="roundRect">
            <a:avLst>
              <a:gd name="adj" fmla="val 5670"/>
            </a:avLst>
          </a:prstGeom>
          <a:solidFill>
            <a:srgbClr val="F8F8F8"/>
          </a:solidFill>
          <a:ln w="28575">
            <a:solidFill>
              <a:schemeClr val="accent5">
                <a:lumMod val="75000"/>
              </a:schemeClr>
            </a:solidFill>
          </a:ln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Past, Present,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1991 – HTML first mentioned – Tim Berners-Lee – HTML tags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1993 – HTML (first public version, published at IETF)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1993 – HTML 2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1995 – HTML 2 – W3C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1995 – HTML 3 draft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1997 – HTML 3.2 – “Wilbur”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1997 – HTML 4 – ”Cougar” – CSS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1999 – HTML 4.01 (final)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2000 – XHTML draft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2001 – XHTML  (final)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2008 – HTML5 / XHTML5 draft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2011 – feature complete HTML5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hlinkClick r:id="rId3"/>
              </a:rPr>
              <a:t>http://en.wikipedia.org/wiki/HTML5#Plan_2014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170" name="Picture 2" descr="http://www.karmapsychicboutique.com/page/_files/past_life_regression_hypnosis_health_info%5B1%5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2667000" cy="399383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6318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2206</TotalTime>
  <Words>3255</Words>
  <Application>Microsoft Office PowerPoint</Application>
  <PresentationFormat>On-screen Show (4:3)</PresentationFormat>
  <Paragraphs>513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Calibri</vt:lpstr>
      <vt:lpstr>Cambria</vt:lpstr>
      <vt:lpstr>Consolas</vt:lpstr>
      <vt:lpstr>Corbel</vt:lpstr>
      <vt:lpstr>Courier New</vt:lpstr>
      <vt:lpstr>Wingdings 2</vt:lpstr>
      <vt:lpstr>Telerik Academy theme</vt:lpstr>
      <vt:lpstr>Web Front-end Track</vt:lpstr>
      <vt:lpstr>Web Front-end Track</vt:lpstr>
      <vt:lpstr>Table of Contents</vt:lpstr>
      <vt:lpstr>The Elements of a Web Page</vt:lpstr>
      <vt:lpstr>The Elements of a Web Page: HTML Markup</vt:lpstr>
      <vt:lpstr>The Elements of a Web Page: CSS Rules</vt:lpstr>
      <vt:lpstr>The Elements of a Web Page: JavaScript Code</vt:lpstr>
      <vt:lpstr>The Elements of a Web Page: Other Resources</vt:lpstr>
      <vt:lpstr>HTML – Past, Present, Future</vt:lpstr>
      <vt:lpstr>The Structure of a Web Page</vt:lpstr>
      <vt:lpstr>The "HTML 4 and Before" Way</vt:lpstr>
      <vt:lpstr>The HTML 5 Way</vt:lpstr>
      <vt:lpstr>CSS3 box-sizing</vt:lpstr>
      <vt:lpstr>Display</vt:lpstr>
      <vt:lpstr>Display Values</vt:lpstr>
      <vt:lpstr>Display Values</vt:lpstr>
      <vt:lpstr>Margins and Paddings</vt:lpstr>
      <vt:lpstr>Margin and Padding: Short Rules</vt:lpstr>
      <vt:lpstr>Positioning</vt:lpstr>
      <vt:lpstr>Preprocessors Overview</vt:lpstr>
      <vt:lpstr>Selector Nesting</vt:lpstr>
      <vt:lpstr>Object Types in JavaScript</vt:lpstr>
      <vt:lpstr>Functions in JavaScript</vt:lpstr>
      <vt:lpstr>Function Object</vt:lpstr>
      <vt:lpstr>Function Declaration</vt:lpstr>
      <vt:lpstr>Function Expression</vt:lpstr>
      <vt:lpstr>Function Expression vs. Function Declaration</vt:lpstr>
      <vt:lpstr>Function Expression vs. Function Declaration (2)</vt:lpstr>
      <vt:lpstr>Function Expression vs. Function Declaration (3)</vt:lpstr>
      <vt:lpstr>Function Properties</vt:lpstr>
      <vt:lpstr>Function Methods</vt:lpstr>
      <vt:lpstr>Call and Apply</vt:lpstr>
      <vt:lpstr>Call and Apply</vt:lpstr>
      <vt:lpstr>Scope</vt:lpstr>
      <vt:lpstr>Immediately Invoked  Function Expressions</vt:lpstr>
      <vt:lpstr>Closures</vt:lpstr>
      <vt:lpstr>Classical OOP</vt:lpstr>
      <vt:lpstr>The prototype Object</vt:lpstr>
      <vt:lpstr>Attaching Methods</vt:lpstr>
      <vt:lpstr>this in Function Scope</vt:lpstr>
      <vt:lpstr>Function Constructors</vt:lpstr>
      <vt:lpstr>Inheritance</vt:lpstr>
      <vt:lpstr>Inheritance Using parent Constructors</vt:lpstr>
      <vt:lpstr>XMLHttpRequest</vt:lpstr>
      <vt:lpstr>AJAX</vt:lpstr>
      <vt:lpstr>AJAX</vt:lpstr>
      <vt:lpstr>AJAX</vt:lpstr>
      <vt:lpstr>Callback-oriented Programming</vt:lpstr>
      <vt:lpstr>Callback-oriented Programming (2)</vt:lpstr>
      <vt:lpstr>Promises</vt:lpstr>
      <vt:lpstr>What is a JavaScript Library</vt:lpstr>
      <vt:lpstr>jQuery</vt:lpstr>
      <vt:lpstr>Knockout.js</vt:lpstr>
      <vt:lpstr>Web Front-end Track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Lionel Nguyen</cp:lastModifiedBy>
  <cp:revision>491</cp:revision>
  <dcterms:created xsi:type="dcterms:W3CDTF">2007-12-08T16:03:35Z</dcterms:created>
  <dcterms:modified xsi:type="dcterms:W3CDTF">2018-03-30T13:57:29Z</dcterms:modified>
  <cp:category>Web Design, HTML, HTML5</cp:category>
</cp:coreProperties>
</file>