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39"/>
  </p:notesMasterIdLst>
  <p:handoutMasterIdLst>
    <p:handoutMasterId r:id="rId40"/>
  </p:handoutMasterIdLst>
  <p:sldIdLst>
    <p:sldId id="335" r:id="rId2"/>
    <p:sldId id="359" r:id="rId3"/>
    <p:sldId id="346" r:id="rId4"/>
    <p:sldId id="360" r:id="rId5"/>
    <p:sldId id="344" r:id="rId6"/>
    <p:sldId id="273" r:id="rId7"/>
    <p:sldId id="350" r:id="rId8"/>
    <p:sldId id="355" r:id="rId9"/>
    <p:sldId id="356" r:id="rId10"/>
    <p:sldId id="351" r:id="rId11"/>
    <p:sldId id="295" r:id="rId12"/>
    <p:sldId id="297" r:id="rId13"/>
    <p:sldId id="298" r:id="rId14"/>
    <p:sldId id="339" r:id="rId15"/>
    <p:sldId id="352" r:id="rId16"/>
    <p:sldId id="358" r:id="rId17"/>
    <p:sldId id="353" r:id="rId18"/>
    <p:sldId id="357" r:id="rId19"/>
    <p:sldId id="354" r:id="rId20"/>
    <p:sldId id="364" r:id="rId21"/>
    <p:sldId id="362" r:id="rId22"/>
    <p:sldId id="349" r:id="rId23"/>
    <p:sldId id="361" r:id="rId24"/>
    <p:sldId id="345" r:id="rId25"/>
    <p:sldId id="267" r:id="rId26"/>
    <p:sldId id="268" r:id="rId27"/>
    <p:sldId id="269" r:id="rId28"/>
    <p:sldId id="271" r:id="rId29"/>
    <p:sldId id="371" r:id="rId30"/>
    <p:sldId id="363" r:id="rId31"/>
    <p:sldId id="365" r:id="rId32"/>
    <p:sldId id="366" r:id="rId33"/>
    <p:sldId id="368" r:id="rId34"/>
    <p:sldId id="367" r:id="rId35"/>
    <p:sldId id="369" r:id="rId36"/>
    <p:sldId id="370" r:id="rId37"/>
    <p:sldId id="336" r:id="rId38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5pPr>
    <a:lvl6pPr marL="22860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6pPr>
    <a:lvl7pPr marL="27432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7pPr>
    <a:lvl8pPr marL="32004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8pPr>
    <a:lvl9pPr marL="3657600" algn="l" defTabSz="914400" rtl="0" eaLnBrk="1" latinLnBrk="0" hangingPunct="1">
      <a:defRPr sz="2500" kern="1200">
        <a:solidFill>
          <a:srgbClr val="EBFFC2"/>
        </a:solidFill>
        <a:latin typeface="Corbe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CC00"/>
    <a:srgbClr val="FFFFFF"/>
    <a:srgbClr val="9ED000"/>
    <a:srgbClr val="F4FCD8"/>
    <a:srgbClr val="E8FFC8"/>
    <a:srgbClr val="FAF7C8"/>
    <a:srgbClr val="FAF8C8"/>
    <a:srgbClr val="F5FFC2"/>
    <a:srgbClr val="EBFFD2"/>
    <a:srgbClr val="EBF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2" autoAdjust="0"/>
    <p:restoredTop sz="50000" autoAdjust="0"/>
  </p:normalViewPr>
  <p:slideViewPr>
    <p:cSldViewPr>
      <p:cViewPr varScale="1">
        <p:scale>
          <a:sx n="112" d="100"/>
          <a:sy n="112" d="100"/>
        </p:scale>
        <p:origin x="1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778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BF7C7B5-275F-4D1F-9AB4-9255447DBC73}" type="datetimeFigureOut">
              <a:rPr lang="en-US"/>
              <a:pPr/>
              <a:t>12/21/18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3DADE544-1278-4EDA-8870-0A169B9A6D6D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406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313" y="0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9B46F231-FB2B-4655-A644-E2477325E686}" type="datetimeFigureOut">
              <a:rPr lang="en-US"/>
              <a:pPr/>
              <a:t>12/21/18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7388" y="4416425"/>
            <a:ext cx="5507037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675"/>
            <a:ext cx="298291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313" y="8829675"/>
            <a:ext cx="29829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>
                <a:solidFill>
                  <a:schemeClr val="tx1"/>
                </a:solidFill>
                <a:latin typeface="Calibri" pitchFamily="34" charset="0"/>
              </a:defRPr>
            </a:lvl1pPr>
          </a:lstStyle>
          <a:p>
            <a:fld id="{6FB4F6EA-423E-42DF-9292-215E7D886C4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019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6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mvccourse.telerik.com/" TargetMode="External"/><Relationship Id="rId13" Type="http://schemas.openxmlformats.org/officeDocument/2006/relationships/hyperlink" Target="http://algoacademy.telerik.com/" TargetMode="External"/><Relationship Id="rId18" Type="http://schemas.openxmlformats.org/officeDocument/2006/relationships/hyperlink" Target="http://www.minkov.it/" TargetMode="External"/><Relationship Id="rId3" Type="http://schemas.openxmlformats.org/officeDocument/2006/relationships/hyperlink" Target="http://kursove-uroci-knigi-obuchenie-programirane-web-design-csharp.info/" TargetMode="External"/><Relationship Id="rId7" Type="http://schemas.openxmlformats.org/officeDocument/2006/relationships/hyperlink" Target="http://schoolacademy.telerik.com/" TargetMode="External"/><Relationship Id="rId12" Type="http://schemas.openxmlformats.org/officeDocument/2006/relationships/hyperlink" Target="http://codecourse.telerik.com/" TargetMode="External"/><Relationship Id="rId17" Type="http://schemas.openxmlformats.org/officeDocument/2006/relationships/hyperlink" Target="http://www.introprogramming.info/" TargetMode="External"/><Relationship Id="rId2" Type="http://schemas.openxmlformats.org/officeDocument/2006/relationships/hyperlink" Target="http://forums.academy.telerik.com/" TargetMode="External"/><Relationship Id="rId16" Type="http://schemas.openxmlformats.org/officeDocument/2006/relationships/hyperlink" Target="http://mobiledevcourse.telerik.com/" TargetMode="External"/><Relationship Id="rId20" Type="http://schemas.openxmlformats.org/officeDocument/2006/relationships/hyperlink" Target="http://csharpfundamentals.telerik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html5course.telerik.com/" TargetMode="External"/><Relationship Id="rId11" Type="http://schemas.openxmlformats.org/officeDocument/2006/relationships/hyperlink" Target="http://www.nakov.com/" TargetMode="External"/><Relationship Id="rId5" Type="http://schemas.openxmlformats.org/officeDocument/2006/relationships/hyperlink" Target="http://seocourse.telerik.com/" TargetMode="External"/><Relationship Id="rId15" Type="http://schemas.openxmlformats.org/officeDocument/2006/relationships/hyperlink" Target="http://academy.telerik.com/" TargetMode="External"/><Relationship Id="rId10" Type="http://schemas.openxmlformats.org/officeDocument/2006/relationships/hyperlink" Target="http://www.bgcoder.com/" TargetMode="External"/><Relationship Id="rId19" Type="http://schemas.openxmlformats.org/officeDocument/2006/relationships/hyperlink" Target="http://www.nikolay.it/" TargetMode="External"/><Relationship Id="rId4" Type="http://schemas.openxmlformats.org/officeDocument/2006/relationships/hyperlink" Target="http://www.telerik-kids.com/" TargetMode="External"/><Relationship Id="rId9" Type="http://schemas.openxmlformats.org/officeDocument/2006/relationships/hyperlink" Target="http://clouddevcourse.telerik.com/" TargetMode="External"/><Relationship Id="rId14" Type="http://schemas.openxmlformats.org/officeDocument/2006/relationships/hyperlink" Target="http://aspnetcourse.telerik.com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198" y="5496290"/>
            <a:ext cx="399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20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2000" dirty="0">
                <a:solidFill>
                  <a:schemeClr val="tx2">
                    <a:lumMod val="20000"/>
                    <a:lumOff val="80000"/>
                  </a:schemeClr>
                </a:solidFill>
              </a:rPr>
              <a:t>Learning &amp; Development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801090"/>
            <a:ext cx="3990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319088" indent="-319088">
              <a:buNone/>
              <a:defRPr lang="en-US" sz="1800" dirty="0">
                <a:solidFill>
                  <a:schemeClr val="tx2">
                    <a:lumMod val="20000"/>
                    <a:lumOff val="80000"/>
                  </a:schemeClr>
                </a:solidFill>
                <a:latin typeface="Corbel" pitchFamily="34" charset="0"/>
              </a:defRPr>
            </a:lvl1pPr>
          </a:lstStyle>
          <a:p>
            <a:pPr marL="0" lvl="0" indent="0" eaLnBrk="1" hangingPunct="1">
              <a:spcBef>
                <a:spcPct val="0"/>
              </a:spcBef>
            </a:pPr>
            <a:r>
              <a:rPr lang="en-US" sz="1800" dirty="0"/>
              <a:t>http://academy.telerik.com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5121647"/>
            <a:ext cx="3990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defRPr>
            </a:lvl1pPr>
          </a:lstStyle>
          <a:p>
            <a:pPr lvl="0" eaLnBrk="1" hangingPunct="1">
              <a:spcBef>
                <a:spcPct val="0"/>
              </a:spcBef>
            </a:pPr>
            <a:r>
              <a:rPr lang="en-US" sz="2400" dirty="0">
                <a:solidFill>
                  <a:schemeClr val="tx2">
                    <a:lumMod val="50000"/>
                  </a:schemeClr>
                </a:solidFill>
                <a:latin typeface="Corbel" pitchFamily="34" charset="0"/>
              </a:rPr>
              <a:t>Telerik Software Academy</a:t>
            </a:r>
          </a:p>
        </p:txBody>
      </p:sp>
    </p:spTree>
    <p:extLst>
      <p:ext uri="{BB962C8B-B14F-4D97-AF65-F5344CB8AC3E}">
        <p14:creationId xmlns:p14="http://schemas.microsoft.com/office/powerpoint/2010/main" val="66593387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14400"/>
            <a:ext cx="8686800" cy="5791200"/>
          </a:xfrm>
          <a:prstGeom prst="rect">
            <a:avLst/>
          </a:prstGeom>
        </p:spPr>
        <p:txBody>
          <a:bodyPr/>
          <a:lstStyle>
            <a:lvl1pPr marL="282575" indent="-282575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tabLst>
                <a:tab pos="282575" algn="l"/>
              </a:tabLst>
              <a:defRPr sz="3200">
                <a:solidFill>
                  <a:srgbClr val="EBFFD2"/>
                </a:solidFill>
              </a:defRPr>
            </a:lvl1pPr>
            <a:lvl2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rgbClr val="F5FFC2"/>
                </a:solidFill>
              </a:defRPr>
            </a:lvl3pPr>
            <a:lvl4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85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762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lnSpc>
                <a:spcPts val="4000"/>
              </a:lnSpc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228600" y="990600"/>
            <a:ext cx="8686800" cy="579646"/>
          </a:xfrm>
          <a:prstGeom prst="rect">
            <a:avLst/>
          </a:prstGeom>
        </p:spPr>
        <p:txBody>
          <a:bodyPr>
            <a:spAutoFit/>
          </a:bodyPr>
          <a:lstStyle>
            <a:lvl1pPr marL="319088" marR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 sz="3000" baseline="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defRPr sz="3000">
                <a:solidFill>
                  <a:schemeClr val="tx1">
                    <a:lumMod val="40000"/>
                    <a:lumOff val="60000"/>
                  </a:schemeClr>
                </a:solidFill>
              </a:defRPr>
            </a:lvl2pPr>
            <a:lvl3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defRPr sz="2800">
                <a:solidFill>
                  <a:schemeClr val="tx1">
                    <a:lumMod val="40000"/>
                    <a:lumOff val="60000"/>
                  </a:schemeClr>
                </a:solidFill>
              </a:defRPr>
            </a:lvl3pPr>
            <a:lvl4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defRPr sz="2600">
                <a:solidFill>
                  <a:schemeClr val="tx1">
                    <a:lumMod val="40000"/>
                    <a:lumOff val="60000"/>
                  </a:schemeClr>
                </a:solidFill>
              </a:defRPr>
            </a:lvl4pPr>
            <a:lvl5pPr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5pPr>
          </a:lstStyle>
          <a:p>
            <a:pPr marL="319088" marR="0" lvl="0" indent="-31908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6A6BD">
                  <a:lumMod val="40000"/>
                  <a:lumOff val="60000"/>
                </a:srgbClr>
              </a:buClr>
              <a:buSzPct val="70000"/>
              <a:buFont typeface="Wingdings 2" pitchFamily="18" charset="2"/>
              <a:buChar char="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CFF66">
                    <a:lumMod val="20000"/>
                    <a:lumOff val="8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First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3400" y="1752600"/>
            <a:ext cx="8077200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2000" smtClean="0">
                <a:solidFill>
                  <a:srgbClr val="8CF4F2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 lvl="0"/>
            <a:r>
              <a:rPr lang="en-US" noProof="1"/>
              <a:t>Enter source code here</a:t>
            </a:r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  <a:p>
            <a:pPr lvl="0"/>
            <a:endParaRPr lang="en-US" noProof="1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553200"/>
            <a:ext cx="457200" cy="228600"/>
          </a:xfrm>
          <a:prstGeom prst="rect">
            <a:avLst/>
          </a:prstGeom>
        </p:spPr>
        <p:txBody>
          <a:bodyPr anchor="ctr" anchorCtr="0"/>
          <a:lstStyle>
            <a:lvl1pPr algn="r">
              <a:defRPr sz="1100"/>
            </a:lvl1pPr>
          </a:lstStyle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 hasCustomPrompt="1"/>
          </p:nvPr>
        </p:nvSpPr>
        <p:spPr>
          <a:xfrm>
            <a:off x="609600" y="2743201"/>
            <a:ext cx="7924800" cy="685800"/>
          </a:xfrm>
          <a:prstGeom prst="rect">
            <a:avLst/>
          </a:prstGeom>
        </p:spPr>
        <p:txBody>
          <a:bodyPr tIns="0" bIns="0" anchor="ctr" anchorCtr="0"/>
          <a:lstStyle>
            <a:lvl1pPr algn="ctr">
              <a:lnSpc>
                <a:spcPts val="5600"/>
              </a:lnSpc>
              <a:defRPr sz="50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609600" y="3469480"/>
            <a:ext cx="7924800" cy="56912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800" b="1" kern="1200" baseline="0" dirty="0">
                <a:solidFill>
                  <a:srgbClr val="FAF7C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2402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30434" y="6373882"/>
            <a:ext cx="1816798" cy="331718"/>
            <a:chOff x="1236228" y="1523999"/>
            <a:chExt cx="4351212" cy="3261410"/>
          </a:xfrm>
          <a:noFill/>
        </p:grpSpPr>
        <p:sp>
          <p:nvSpPr>
            <p:cNvPr id="31" name="TextBox 3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32" name="TextBox 3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33" name="TextBox 32">
              <a:hlinkClick r:id="rId4" tooltip="Програмиране за деца - безплатно в Телерик кидс академия"/>
            </p:cNvPr>
            <p:cNvSpPr txBox="1"/>
            <p:nvPr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34" name="TextBox 33">
              <a:hlinkClick r:id="rId5" tooltip="Безплатен SEO курс - оптимизация за търсачки, уроци по SEO"/>
            </p:cNvPr>
            <p:cNvSpPr txBox="1"/>
            <p:nvPr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35" name="TextBox 3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36" name="TextBox 35">
              <a:hlinkClick r:id="rId7" tooltip="Училищна софтуерна академия - безплатни уроци по програмиране и уеб дизайн"/>
            </p:cNvPr>
            <p:cNvSpPr txBox="1"/>
            <p:nvPr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37" name="TextBox 3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38" name="TextBox 37">
              <a:hlinkClick r:id="rId9" tooltip="Безплатен курс &quot;Разработка на софтуер в Cloud среда&quot; - AppEngine, AWS, Azure"/>
            </p:cNvPr>
            <p:cNvSpPr txBox="1"/>
            <p:nvPr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39" name="TextBox 3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40" name="TextBox 3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41" name="TextBox 40">
              <a:hlinkClick r:id="rId12" tooltip="Безплатен курс &quot;Качествен програмен код&quot;"/>
            </p:cNvPr>
            <p:cNvSpPr txBox="1"/>
            <p:nvPr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42" name="TextBox 4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43" name="TextBox 42">
              <a:hlinkClick r:id="rId14" tooltip="Безплатен ASP.NET курс - уеб програмиране, бази данни, C#, .NET, ASP.NET"/>
            </p:cNvPr>
            <p:cNvSpPr txBox="1"/>
            <p:nvPr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44" name="TextBox 43">
              <a:hlinkClick r:id="rId15" tooltip="Софтуерна академия на Телерик - безплатни курсове и уроци по програмиране"/>
            </p:cNvPr>
            <p:cNvSpPr txBox="1"/>
            <p:nvPr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45" name="TextBox 4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46" name="TextBox 4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47" name="TextBox 46">
              <a:hlinkClick r:id="rId18" tooltip="Дончо Минков - сайт за програмиране"/>
            </p:cNvPr>
            <p:cNvSpPr txBox="1"/>
            <p:nvPr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Дончо Минков - сайт за програмиране</a:t>
              </a:r>
            </a:p>
          </p:txBody>
        </p:sp>
        <p:sp>
          <p:nvSpPr>
            <p:cNvPr id="48" name="TextBox 47">
              <a:hlinkClick r:id="rId19" tooltip="Николай Костов - блог за програмиране"/>
            </p:cNvPr>
            <p:cNvSpPr txBox="1"/>
            <p:nvPr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solidFill>
                    <a:schemeClr val="bg1"/>
                  </a:solidFill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49" name="TextBox 48">
              <a:hlinkClick r:id="rId20" tooltip="безплатен C# курс в софтуерната академия на Наков"/>
            </p:cNvPr>
            <p:cNvSpPr txBox="1"/>
            <p:nvPr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solidFill>
                    <a:schemeClr val="bg1"/>
                  </a:solidFill>
                </a:rPr>
                <a:t>C# курс, програмиране, безплатно</a:t>
              </a:r>
            </a:p>
          </p:txBody>
        </p:sp>
      </p:grp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52400"/>
            <a:ext cx="7086600" cy="8382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r" rtl="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defRPr lang="en-US" sz="4000" b="1" kern="1200" baseline="0" dirty="0">
                <a:ln w="500"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12700" stA="20000" endPos="50000" dist="127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Box 8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1" name="TextBox 10">
            <a:hlinkClick r:id="rId4" tooltip="Програмиране за деца - безплатно в Телерик кидс академия"/>
          </p:cNvPr>
          <p:cNvSpPr txBox="1"/>
          <p:nvPr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2" name="TextBox 11">
            <a:hlinkClick r:id="rId5" tooltip="Безплатен SEO курс - оптимизация за търсачки, уроци по SEO"/>
          </p:cNvPr>
          <p:cNvSpPr txBox="1"/>
          <p:nvPr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3" name="TextBox 1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4" name="TextBox 13">
            <a:hlinkClick r:id="rId7" tooltip="Училищна софтуерна академия - безплатни уроци по програмиране и уеб дизайн"/>
          </p:cNvPr>
          <p:cNvSpPr txBox="1"/>
          <p:nvPr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5" name="TextBox 14">
            <a:hlinkClick r:id="rId8" tooltip="Безплатен курс &quot;Програмиране с ASP.NET MVC&quot; - уеб технологии, бази данни, C#, .NET, ASP.NET MVC"/>
          </p:cNvPr>
          <p:cNvSpPr txBox="1"/>
          <p:nvPr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16" name="TextBox 15">
            <a:hlinkClick r:id="rId9" tooltip="Безплатен курс &quot;Разработка на софтуер в Cloud среда&quot; - AppEngine, AWS, Azure"/>
          </p:cNvPr>
          <p:cNvSpPr txBox="1"/>
          <p:nvPr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7" name="TextBox 1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8" name="TextBox 1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19" name="TextBox 18">
            <a:hlinkClick r:id="rId12" tooltip="Безплатен курс &quot;Качествен програмен код&quot;"/>
          </p:cNvPr>
          <p:cNvSpPr txBox="1"/>
          <p:nvPr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0" name="TextBox 1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21" name="TextBox 20">
            <a:hlinkClick r:id="rId14" tooltip="Безплатен ASP.NET курс - уеб програмиране, бази данни, C#, .NET, ASP.NET"/>
          </p:cNvPr>
          <p:cNvSpPr txBox="1"/>
          <p:nvPr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2" name="TextBox 21">
            <a:hlinkClick r:id="rId15" tooltip="Софтуерна академия на Телерик - безплатни курсове и уроци по програмиране"/>
          </p:cNvPr>
          <p:cNvSpPr txBox="1"/>
          <p:nvPr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23" name="TextBox 2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TextBox 2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5" name="TextBox 24">
            <a:hlinkClick r:id="rId18" tooltip="Дончо Минков - сайт за програмиране"/>
          </p:cNvPr>
          <p:cNvSpPr txBox="1"/>
          <p:nvPr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6" name="TextBox 25">
            <a:hlinkClick r:id="rId19" tooltip="Николай Костов - блог за програмиране"/>
          </p:cNvPr>
          <p:cNvSpPr txBox="1"/>
          <p:nvPr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27" name="TextBox 26">
            <a:hlinkClick r:id="rId20" tooltip="C# курс - програмиране, уроци, видео, лекции от Наков"/>
          </p:cNvPr>
          <p:cNvSpPr txBox="1"/>
          <p:nvPr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6807131" y="6400800"/>
            <a:ext cx="2218556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Course web site URL</a:t>
            </a:r>
          </a:p>
        </p:txBody>
      </p:sp>
      <p:sp>
        <p:nvSpPr>
          <p:cNvPr id="10" name="TextBox 9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  <p:grpSp>
        <p:nvGrpSpPr>
          <p:cNvPr id="50" name="Group 49"/>
          <p:cNvGrpSpPr/>
          <p:nvPr userDrawn="1"/>
        </p:nvGrpSpPr>
        <p:grpSpPr>
          <a:xfrm>
            <a:off x="1405321" y="6299520"/>
            <a:ext cx="1816798" cy="331718"/>
            <a:chOff x="1236228" y="1523999"/>
            <a:chExt cx="4351212" cy="3261410"/>
          </a:xfrm>
          <a:noFill/>
        </p:grpSpPr>
        <p:sp>
          <p:nvSpPr>
            <p:cNvPr id="51" name="TextBox 50">
              <a:hlinkClick r:id="rId2" tooltip="Форум за програмиране и уеб дизайн - дискусии, съвети, въпроси и отговори @ Софтуерна академия на Телерик"/>
            </p:cNvPr>
            <p:cNvSpPr txBox="1"/>
            <p:nvPr userDrawn="1"/>
          </p:nvSpPr>
          <p:spPr>
            <a:xfrm flipH="1">
              <a:off x="3394420" y="1733044"/>
              <a:ext cx="1528760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форум програмиране, форум уеб дизайн</a:t>
              </a:r>
            </a:p>
          </p:txBody>
        </p:sp>
        <p:sp>
          <p:nvSpPr>
            <p:cNvPr id="52" name="TextBox 51">
  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  </p:cNvPr>
            <p:cNvSpPr txBox="1"/>
            <p:nvPr userDrawn="1"/>
          </p:nvSpPr>
          <p:spPr>
            <a:xfrm flipH="1">
              <a:off x="1350512" y="1528531"/>
              <a:ext cx="2008656" cy="114988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курсове и уроци по програмиране, уеб дизайн – безплатно</a:t>
              </a:r>
            </a:p>
          </p:txBody>
        </p:sp>
        <p:sp>
          <p:nvSpPr>
            <p:cNvPr id="53" name="TextBox 52">
              <a:hlinkClick r:id="rId4" tooltip="Програмиране за деца - безплатно в Телерик кидс академия"/>
            </p:cNvPr>
            <p:cNvSpPr txBox="1"/>
            <p:nvPr userDrawn="1"/>
          </p:nvSpPr>
          <p:spPr>
            <a:xfrm flipH="1">
              <a:off x="1538277" y="2175145"/>
              <a:ext cx="181669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за деца – безплатни курсове и уроци</a:t>
              </a:r>
            </a:p>
          </p:txBody>
        </p:sp>
        <p:sp>
          <p:nvSpPr>
            <p:cNvPr id="54" name="TextBox 53">
              <a:hlinkClick r:id="rId5" tooltip="Безплатен SEO курс - оптимизация за търсачки, уроци по SEO"/>
            </p:cNvPr>
            <p:cNvSpPr txBox="1"/>
            <p:nvPr userDrawn="1"/>
          </p:nvSpPr>
          <p:spPr>
            <a:xfrm flipH="1">
              <a:off x="1660733" y="2421354"/>
              <a:ext cx="169768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безплатен SEO курс - оптимизация за търсачки</a:t>
              </a:r>
            </a:p>
          </p:txBody>
        </p:sp>
        <p:sp>
          <p:nvSpPr>
            <p:cNvPr id="55" name="TextBox 54">
              <a:hlinkClick r:id="rId6" tooltip="Безплатен курс &quot;Уеб дизайн с HTML, CSS и JavaScript&quot; - уроци по правене на уеб сайтове, HTML, CSS, Photoshop, JavaScript и CMS системи"/>
            </p:cNvPr>
            <p:cNvSpPr txBox="1"/>
            <p:nvPr userDrawn="1"/>
          </p:nvSpPr>
          <p:spPr>
            <a:xfrm flipH="1">
              <a:off x="1448482" y="2878556"/>
              <a:ext cx="1908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уроци по уеб дизайн, HTML, CSS, JavaScript, Photoshop</a:t>
              </a:r>
            </a:p>
          </p:txBody>
        </p:sp>
        <p:sp>
          <p:nvSpPr>
            <p:cNvPr id="56" name="TextBox 55">
              <a:hlinkClick r:id="rId7" tooltip="Училищна софтуерна академия - безплатни уроци по програмиране и уеб дизайн"/>
            </p:cNvPr>
            <p:cNvSpPr txBox="1"/>
            <p:nvPr userDrawn="1"/>
          </p:nvSpPr>
          <p:spPr>
            <a:xfrm flipH="1">
              <a:off x="1636239" y="1946534"/>
              <a:ext cx="174759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уроци по програмиране и уеб дизайн за ученици</a:t>
              </a:r>
            </a:p>
          </p:txBody>
        </p:sp>
        <p:sp>
          <p:nvSpPr>
            <p:cNvPr id="57" name="TextBox 56">
              <a:hlinkClick r:id="rId8" tooltip="Безплатен курс &quot;Програмиране с ASP.NET MVC&quot; - уеб технологии, бази данни, C#, .NET, ASP.NET MVC"/>
            </p:cNvPr>
            <p:cNvSpPr txBox="1"/>
            <p:nvPr userDrawn="1"/>
          </p:nvSpPr>
          <p:spPr>
            <a:xfrm flipH="1">
              <a:off x="3402824" y="2230065"/>
              <a:ext cx="193955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MVC курс – HTML, SQL, C#, .NET, ASP.NET MVC</a:t>
              </a:r>
            </a:p>
          </p:txBody>
        </p:sp>
        <p:sp>
          <p:nvSpPr>
            <p:cNvPr id="58" name="TextBox 57">
              <a:hlinkClick r:id="rId9" tooltip="Безплатен курс &quot;Разработка на софтуер в Cloud среда&quot; - AppEngine, AWS, Azure"/>
            </p:cNvPr>
            <p:cNvSpPr txBox="1"/>
            <p:nvPr userDrawn="1"/>
          </p:nvSpPr>
          <p:spPr>
            <a:xfrm flipH="1">
              <a:off x="1440310" y="3574997"/>
              <a:ext cx="188196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"Разработка на софтуер в cloud среда"</a:t>
              </a:r>
            </a:p>
          </p:txBody>
        </p:sp>
        <p:sp>
          <p:nvSpPr>
            <p:cNvPr id="59" name="TextBox 58">
              <a:hlinkClick r:id="rId10" tooltip="BG Coder - онлайн състезателна система - тренировки за състезания по програмиране - online judge"/>
            </p:cNvPr>
            <p:cNvSpPr txBox="1"/>
            <p:nvPr userDrawn="1"/>
          </p:nvSpPr>
          <p:spPr>
            <a:xfrm flipH="1">
              <a:off x="3389110" y="1523999"/>
              <a:ext cx="187428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BG Coder - онлайн състезателна система - online judge</a:t>
              </a:r>
            </a:p>
          </p:txBody>
        </p:sp>
        <p:sp>
          <p:nvSpPr>
            <p:cNvPr id="60" name="TextBox 59">
              <a:hlinkClick r:id="rId11" tooltip="Светлин Наков - курсове и уроци по програмиране, уеб дизайн, книги, обучения - безплатно"/>
            </p:cNvPr>
            <p:cNvSpPr txBox="1"/>
            <p:nvPr userDrawn="1"/>
          </p:nvSpPr>
          <p:spPr>
            <a:xfrm flipH="1">
              <a:off x="1236228" y="2649965"/>
              <a:ext cx="212383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програмиране, книги – безплатно от Наков</a:t>
              </a:r>
            </a:p>
          </p:txBody>
        </p:sp>
        <p:sp>
          <p:nvSpPr>
            <p:cNvPr id="61" name="TextBox 60">
              <a:hlinkClick r:id="rId12" tooltip="Безплатен курс &quot;Качествен програмен код&quot;"/>
            </p:cNvPr>
            <p:cNvSpPr txBox="1"/>
            <p:nvPr userDrawn="1"/>
          </p:nvSpPr>
          <p:spPr>
            <a:xfrm flipH="1">
              <a:off x="1766855" y="3335748"/>
              <a:ext cx="1594026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безплатен курс "Качествен програмен код"</a:t>
              </a:r>
            </a:p>
          </p:txBody>
        </p:sp>
        <p:sp>
          <p:nvSpPr>
            <p:cNvPr id="62" name="TextBox 61">
  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  </p:cNvPr>
            <p:cNvSpPr txBox="1"/>
            <p:nvPr userDrawn="1"/>
          </p:nvSpPr>
          <p:spPr>
            <a:xfrm flipH="1">
              <a:off x="3407676" y="2461282"/>
              <a:ext cx="197794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алго академия – състезателно програмиране, състезания</a:t>
              </a:r>
            </a:p>
          </p:txBody>
        </p:sp>
        <p:sp>
          <p:nvSpPr>
            <p:cNvPr id="63" name="TextBox 62">
              <a:hlinkClick r:id="rId14" tooltip="Безплатен ASP.NET курс - уеб програмиране, бази данни, C#, .NET, ASP.NET"/>
            </p:cNvPr>
            <p:cNvSpPr txBox="1"/>
            <p:nvPr userDrawn="1"/>
          </p:nvSpPr>
          <p:spPr>
            <a:xfrm flipH="1">
              <a:off x="3406019" y="1985429"/>
              <a:ext cx="2181421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ASP.NET курс - уеб програмиране, бази данни, C#, .NET, ASP.NET</a:t>
              </a:r>
            </a:p>
          </p:txBody>
        </p:sp>
        <p:sp>
          <p:nvSpPr>
            <p:cNvPr id="64" name="TextBox 63">
              <a:hlinkClick r:id="rId15" tooltip="Софтуерна академия на Телерик - безплатни курсове и уроци по програмиране"/>
            </p:cNvPr>
            <p:cNvSpPr txBox="1"/>
            <p:nvPr userDrawn="1"/>
          </p:nvSpPr>
          <p:spPr>
            <a:xfrm flipH="1">
              <a:off x="1504800" y="1717933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200"/>
              </a:lvl1pPr>
            </a:lstStyle>
            <a:p>
              <a:pPr lvl="0" algn="l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курсове и уроци по </a:t>
              </a:r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програмиране – Телерик академия</a:t>
              </a:r>
            </a:p>
          </p:txBody>
        </p:sp>
        <p:sp>
          <p:nvSpPr>
            <p:cNvPr id="65" name="TextBox 64">
              <a:hlinkClick r:id="rId16" tooltip="Безплатен курс &quot;Разработка на мобилни приложения&quot; - iPhone, Android, Windows Phone, PhoneGap, HTML5, jQuery, AJAX"/>
            </p:cNvPr>
            <p:cNvSpPr txBox="1"/>
            <p:nvPr userDrawn="1"/>
          </p:nvSpPr>
          <p:spPr>
            <a:xfrm flipH="1">
              <a:off x="3404043" y="2718405"/>
              <a:ext cx="2058568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lvl="0">
                <a:defRPr sz="1200"/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  <a:effectLst/>
                </a:rPr>
                <a:t>курс мобилни приложения с iPhone, Android, WP7, PhoneGap</a:t>
              </a:r>
            </a:p>
          </p:txBody>
        </p:sp>
        <p:sp>
          <p:nvSpPr>
            <p:cNvPr id="66" name="TextBox 65">
              <a:hlinkClick r:id="rId17" tooltip="Free C# Programming Book by Svetlin Nakov - безплатна C# книга от Светлин Наков, книга C#, книга Java, безплатна книга"/>
            </p:cNvPr>
            <p:cNvSpPr txBox="1"/>
            <p:nvPr userDrawn="1"/>
          </p:nvSpPr>
          <p:spPr>
            <a:xfrm flipH="1">
              <a:off x="1440317" y="3117785"/>
              <a:ext cx="1901159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free C# book, безплатна книга C#, книга Java, книга C#</a:t>
              </a:r>
            </a:p>
          </p:txBody>
        </p:sp>
        <p:sp>
          <p:nvSpPr>
            <p:cNvPr id="67" name="TextBox 66">
              <a:hlinkClick r:id="rId18" tooltip="Дончо Минков - сайт за програмиране"/>
            </p:cNvPr>
            <p:cNvSpPr txBox="1"/>
            <p:nvPr userDrawn="1"/>
          </p:nvSpPr>
          <p:spPr>
            <a:xfrm flipH="1">
              <a:off x="3401370" y="2963513"/>
              <a:ext cx="1475012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Дончо Минков - сайт за програмиране</a:t>
              </a:r>
            </a:p>
          </p:txBody>
        </p:sp>
        <p:sp>
          <p:nvSpPr>
            <p:cNvPr id="68" name="TextBox 67">
              <a:hlinkClick r:id="rId19" tooltip="Николай Костов - блог за програмиране"/>
            </p:cNvPr>
            <p:cNvSpPr txBox="1"/>
            <p:nvPr userDrawn="1"/>
          </p:nvSpPr>
          <p:spPr>
            <a:xfrm flipH="1">
              <a:off x="3401423" y="3217864"/>
              <a:ext cx="1513403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l"/>
              <a:r>
                <a:rPr lang="bg-BG" sz="200" kern="1200" noProof="1">
                  <a:ln w="0">
                    <a:noFill/>
                  </a:ln>
                  <a:noFill/>
                  <a:effectLst/>
                  <a:latin typeface="Corbel" pitchFamily="34" charset="0"/>
                  <a:ea typeface="+mn-ea"/>
                  <a:cs typeface="+mn-cs"/>
                </a:rPr>
                <a:t>Николай Костов - блог за програмиране</a:t>
              </a:r>
            </a:p>
          </p:txBody>
        </p:sp>
        <p:sp>
          <p:nvSpPr>
            <p:cNvPr id="69" name="TextBox 68">
              <a:hlinkClick r:id="rId20" tooltip="безплатен C# курс в софтуерната академия на Наков"/>
            </p:cNvPr>
            <p:cNvSpPr txBox="1"/>
            <p:nvPr userDrawn="1"/>
          </p:nvSpPr>
          <p:spPr>
            <a:xfrm flipH="1">
              <a:off x="3398079" y="3548402"/>
              <a:ext cx="1359837" cy="121041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n w="0">
                    <a:solidFill>
                      <a:schemeClr val="tx1"/>
                    </a:solidFill>
                  </a:ln>
                  <a:effectLst/>
                </a:defRPr>
              </a:lvl1pPr>
            </a:lstStyle>
            <a:p>
              <a:pPr lvl="0"/>
              <a:r>
                <a:rPr lang="bg-BG" sz="200" noProof="1">
                  <a:ln w="0">
                    <a:noFill/>
                  </a:ln>
                  <a:noFill/>
                </a:rPr>
                <a:t>C# курс, програмиране, безплатно</a:t>
              </a:r>
            </a:p>
          </p:txBody>
        </p:sp>
      </p:grpSp>
      <p:sp>
        <p:nvSpPr>
          <p:cNvPr id="70" name="TextBox 69">
            <a:hlinkClick r:id="rId2" tooltip="Форум за програмиране и уеб дизайн - дискусии, съвети, въпроси и отговори @ Софтуерна академия на Телерик"/>
          </p:cNvPr>
          <p:cNvSpPr txBox="1"/>
          <p:nvPr userDrawn="1"/>
        </p:nvSpPr>
        <p:spPr>
          <a:xfrm rot="12041701" flipH="1">
            <a:off x="7471619" y="3840481"/>
            <a:ext cx="890352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b="1" dirty="0">
                <a:solidFill>
                  <a:schemeClr val="tx1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1" name="TextBox 70">
            <a:hlinkClick r:id="rId4" tooltip="Програмиране за деца - безплатно в Телерик кидс академия"/>
          </p:cNvPr>
          <p:cNvSpPr txBox="1"/>
          <p:nvPr userDrawn="1"/>
        </p:nvSpPr>
        <p:spPr>
          <a:xfrm rot="9535351" flipH="1">
            <a:off x="923386" y="1861198"/>
            <a:ext cx="673363" cy="144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isometricOffAxis1Righ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8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2" name="TextBox 71">
            <a:hlinkClick r:id="rId5" tooltip="Безплатен SEO курс - оптимизация за търсачки, уроци по SEO"/>
          </p:cNvPr>
          <p:cNvSpPr txBox="1"/>
          <p:nvPr userDrawn="1"/>
        </p:nvSpPr>
        <p:spPr>
          <a:xfrm rot="16938170" flipH="1">
            <a:off x="4905823" y="966542"/>
            <a:ext cx="859648" cy="199289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11500" b="1" dirty="0">
                <a:solidFill>
                  <a:srgbClr val="FF831D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3" name="TextBox 72">
            <a:hlinkClick r:id="rId6" tooltip="Безплатен курс &quot;Уеб дизайн с HTML, CSS и JavaScript&quot; - уроци по правене на уеб сайтове, HTML, CSS, Photoshop, JavaScript и CMS системи"/>
          </p:cNvPr>
          <p:cNvSpPr txBox="1"/>
          <p:nvPr userDrawn="1"/>
        </p:nvSpPr>
        <p:spPr>
          <a:xfrm rot="19836951" flipH="1">
            <a:off x="7379010" y="1495154"/>
            <a:ext cx="949687" cy="206210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12800" b="1" dirty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innerShdw blurRad="63500" dist="50800" dir="8100000">
                    <a:prstClr val="black">
                      <a:alpha val="50000"/>
                    </a:prstClr>
                  </a:innerShdw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4" name="TextBox 73">
            <a:hlinkClick r:id="rId7" tooltip="Училищна софтуерна академия - безплатни уроци по програмиране и уеб дизайн"/>
          </p:cNvPr>
          <p:cNvSpPr txBox="1"/>
          <p:nvPr userDrawn="1"/>
        </p:nvSpPr>
        <p:spPr>
          <a:xfrm rot="2233443" flipH="1">
            <a:off x="2139218" y="940065"/>
            <a:ext cx="445351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HeroicExtremeLeftFacing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5600" dirty="0">
                <a:solidFill>
                  <a:schemeClr val="tx2">
                    <a:lumMod val="7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5" name="TextBox 74">
            <a:hlinkClick r:id="rId8" tooltip="Безплатен курс &quot;Програмиране с ASP.NET MVC&quot; - уеб технологии, бази данни, C#, .NET, ASP.NET MVC"/>
          </p:cNvPr>
          <p:cNvSpPr txBox="1"/>
          <p:nvPr userDrawn="1"/>
        </p:nvSpPr>
        <p:spPr>
          <a:xfrm rot="8530737" flipH="1">
            <a:off x="4757100" y="4722613"/>
            <a:ext cx="643173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9600" dirty="0">
                <a:solidFill>
                  <a:srgbClr val="FF4A37"/>
                </a:solidFill>
                <a:effectLst>
                  <a:reflection blurRad="6350" stA="60000" endA="900" endPos="60000" dist="29997" dir="5400000" sy="-100000" algn="bl" rotWithShape="0"/>
                </a:effectLst>
              </a:rPr>
              <a:t>?</a:t>
            </a:r>
          </a:p>
        </p:txBody>
      </p:sp>
      <p:sp>
        <p:nvSpPr>
          <p:cNvPr id="76" name="TextBox 75">
            <a:hlinkClick r:id="rId9" tooltip="Безплатен курс &quot;Разработка на софтуер в Cloud среда&quot; - AppEngine, AWS, Azure"/>
          </p:cNvPr>
          <p:cNvSpPr txBox="1"/>
          <p:nvPr userDrawn="1"/>
        </p:nvSpPr>
        <p:spPr>
          <a:xfrm rot="12627025" flipH="1">
            <a:off x="2910497" y="4405707"/>
            <a:ext cx="38648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7" name="TextBox 76">
            <a:hlinkClick r:id="rId10" tooltip="BG Coder - онлайн състезателна система - тренировки за състезания по програмиране - online judge"/>
          </p:cNvPr>
          <p:cNvSpPr txBox="1"/>
          <p:nvPr userDrawn="1"/>
        </p:nvSpPr>
        <p:spPr>
          <a:xfrm rot="1186146" flipH="1">
            <a:off x="6185957" y="4125718"/>
            <a:ext cx="499379" cy="110799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sz="6600" dirty="0">
                <a:solidFill>
                  <a:srgbClr val="9966FF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8" name="TextBox 77">
            <a:hlinkClick r:id="rId11" tooltip="Светлин Наков - курсове и уроци по програмиране, уеб дизайн, книги, обучения - безплатно"/>
          </p:cNvPr>
          <p:cNvSpPr txBox="1"/>
          <p:nvPr userDrawn="1"/>
        </p:nvSpPr>
        <p:spPr>
          <a:xfrm rot="19460650" flipH="1">
            <a:off x="3150206" y="1979501"/>
            <a:ext cx="489197" cy="769441"/>
          </a:xfrm>
          <a:prstGeom prst="rect">
            <a:avLst/>
          </a:prstGeom>
          <a:noFill/>
        </p:spPr>
        <p:txBody>
          <a:bodyPr wrap="square" rtlCol="0">
            <a:prstTxWarp prst="textInflate">
              <a:avLst/>
            </a:prstTxWarp>
            <a:spAutoFit/>
            <a:scene3d>
              <a:camera prst="perspectiveRelaxedModerately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solidFill>
                  <a:srgbClr val="FF6699"/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79" name="TextBox 78">
            <a:hlinkClick r:id="rId12" tooltip="Безплатен курс &quot;Качествен програмен код&quot;"/>
          </p:cNvPr>
          <p:cNvSpPr txBox="1"/>
          <p:nvPr userDrawn="1"/>
        </p:nvSpPr>
        <p:spPr>
          <a:xfrm rot="18277140" flipH="1">
            <a:off x="405234" y="3272336"/>
            <a:ext cx="413607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600" dirty="0"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0" name="TextBox 79">
            <a:hlinkClick r:id="rId13" tooltip="Алго академия - Академия по алгоритмично програмиране - безплатни уроци по алгоритми и структури от данни, състезателно програмиране и състезания"/>
          </p:cNvPr>
          <p:cNvSpPr txBox="1"/>
          <p:nvPr userDrawn="1"/>
        </p:nvSpPr>
        <p:spPr>
          <a:xfrm rot="18695734" flipH="1">
            <a:off x="3127407" y="5396299"/>
            <a:ext cx="5481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?</a:t>
            </a:r>
          </a:p>
        </p:txBody>
      </p:sp>
      <p:sp>
        <p:nvSpPr>
          <p:cNvPr id="81" name="TextBox 80">
            <a:hlinkClick r:id="rId14" tooltip="Безплатен ASP.NET курс - уеб програмиране, бази данни, C#, .NET, ASP.NET"/>
          </p:cNvPr>
          <p:cNvSpPr txBox="1"/>
          <p:nvPr userDrawn="1"/>
        </p:nvSpPr>
        <p:spPr>
          <a:xfrm rot="10134629" flipH="1">
            <a:off x="6730680" y="5522529"/>
            <a:ext cx="444390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2" name="TextBox 81">
            <a:hlinkClick r:id="rId15" tooltip="Софтуерна академия на Телерик - безплатни курсове и уроци по програмиране"/>
          </p:cNvPr>
          <p:cNvSpPr txBox="1"/>
          <p:nvPr userDrawn="1"/>
        </p:nvSpPr>
        <p:spPr>
          <a:xfrm rot="12126217" flipH="1">
            <a:off x="559977" y="930479"/>
            <a:ext cx="387894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r>
              <a:rPr lang="en-US" sz="4000" b="1" spc="150" dirty="0">
                <a:ln w="11430"/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?</a:t>
            </a:r>
          </a:p>
        </p:txBody>
      </p:sp>
      <p:sp>
        <p:nvSpPr>
          <p:cNvPr id="83" name="TextBox 82">
            <a:hlinkClick r:id="rId16" tooltip="Безплатен курс &quot;Разработка на мобилни приложения&quot; - iPhone, Android, Windows Phone, PhoneGap, HTML5, jQuery, AJAX"/>
          </p:cNvPr>
          <p:cNvSpPr txBox="1"/>
          <p:nvPr userDrawn="1"/>
        </p:nvSpPr>
        <p:spPr>
          <a:xfrm rot="20840689" flipH="1">
            <a:off x="8186733" y="5517701"/>
            <a:ext cx="35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 w="19050">
                  <a:solidFill>
                    <a:schemeClr val="accent4">
                      <a:lumMod val="75000"/>
                      <a:alpha val="50000"/>
                    </a:schemeClr>
                  </a:solidFill>
                  <a:prstDash val="solid"/>
                  <a:miter lim="800000"/>
                </a:ln>
                <a:solidFill>
                  <a:schemeClr val="accent4">
                    <a:lumMod val="20000"/>
                    <a:lumOff val="80000"/>
                    <a:alpha val="25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?</a:t>
            </a:r>
            <a:endParaRPr lang="en-US" sz="4000" b="1" dirty="0">
              <a:ln w="19050">
                <a:solidFill>
                  <a:schemeClr val="accent4">
                    <a:lumMod val="75000"/>
                    <a:alpha val="50000"/>
                  </a:schemeClr>
                </a:solidFill>
                <a:prstDash val="solid"/>
                <a:miter lim="800000"/>
              </a:ln>
              <a:solidFill>
                <a:schemeClr val="accent4">
                  <a:lumMod val="20000"/>
                  <a:lumOff val="80000"/>
                  <a:alpha val="25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84" name="TextBox 83">
            <a:hlinkClick r:id="rId17" tooltip="Free C# Programming Book by Svetlin Nakov - безплатна C# книга от Светлин Наков, книга C#, книга Java, безплатна книга"/>
          </p:cNvPr>
          <p:cNvSpPr txBox="1"/>
          <p:nvPr userDrawn="1"/>
        </p:nvSpPr>
        <p:spPr>
          <a:xfrm rot="15426793" flipH="1">
            <a:off x="1145826" y="4072253"/>
            <a:ext cx="369652" cy="76944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4400" dirty="0">
                <a:ln>
                  <a:solidFill>
                    <a:schemeClr val="accent2">
                      <a:lumMod val="40000"/>
                      <a:lumOff val="60000"/>
                    </a:schemeClr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5" name="TextBox 84">
            <a:hlinkClick r:id="rId18" tooltip="Дончо Минков - сайт за програмиране"/>
          </p:cNvPr>
          <p:cNvSpPr txBox="1"/>
          <p:nvPr userDrawn="1"/>
        </p:nvSpPr>
        <p:spPr>
          <a:xfrm rot="11071760" flipH="1">
            <a:off x="6518175" y="1140358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dirty="0">
                <a:ln>
                  <a:solidFill>
                    <a:schemeClr val="tx1">
                      <a:lumMod val="75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6" name="TextBox 85">
            <a:hlinkClick r:id="rId19" tooltip="Николай Костов - блог за програмиране"/>
          </p:cNvPr>
          <p:cNvSpPr txBox="1"/>
          <p:nvPr userDrawn="1"/>
        </p:nvSpPr>
        <p:spPr>
          <a:xfrm rot="300526" flipH="1">
            <a:off x="3902297" y="1278821"/>
            <a:ext cx="345408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>
                <a:ln w="31550" cmpd="sng">
                  <a:solidFill>
                    <a:schemeClr val="tx2">
                      <a:lumMod val="20000"/>
                      <a:lumOff val="80000"/>
                    </a:schemeClr>
                  </a:solidFill>
                  <a:prstDash val="solid"/>
                </a:ln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?</a:t>
            </a:r>
            <a:endParaRPr lang="en-US" sz="2800" dirty="0">
              <a:ln w="31550" cmpd="sng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</a:ln>
              <a:solidFill>
                <a:schemeClr val="tx1">
                  <a:lumMod val="20000"/>
                  <a:lumOff val="80000"/>
                </a:schemeClr>
              </a:solidFill>
              <a:effectLst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87" name="TextBox 86">
            <a:hlinkClick r:id="rId20" tooltip="C# курс - програмиране, уроци, видео, лекции от Наков"/>
          </p:cNvPr>
          <p:cNvSpPr txBox="1"/>
          <p:nvPr userDrawn="1"/>
        </p:nvSpPr>
        <p:spPr>
          <a:xfrm rot="2086872" flipH="1">
            <a:off x="8330354" y="1359227"/>
            <a:ext cx="44439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</a:rPr>
              <a:t>?</a:t>
            </a:r>
          </a:p>
        </p:txBody>
      </p:sp>
      <p:sp>
        <p:nvSpPr>
          <p:cNvPr id="88" name="Rectangle 87"/>
          <p:cNvSpPr/>
          <p:nvPr userDrawn="1"/>
        </p:nvSpPr>
        <p:spPr>
          <a:xfrm>
            <a:off x="1828800" y="2903716"/>
            <a:ext cx="5486400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7600" b="1" spc="150" noProof="0" dirty="0">
                <a:ln w="11430"/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rPr>
              <a:t>Questions?</a:t>
            </a:r>
            <a:endParaRPr lang="en-US" sz="76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89" name="TextBox 88">
            <a:hlinkClick r:id="rId3" tooltip="Курсове и уроци по програмиране, уеб дизайн, разработка на софтуер и информационни технологии - лекции, видео уроци, обучения - безплатно"/>
          </p:cNvPr>
          <p:cNvSpPr txBox="1"/>
          <p:nvPr userDrawn="1"/>
        </p:nvSpPr>
        <p:spPr>
          <a:xfrm rot="2456848" flipH="1">
            <a:off x="968763" y="4970087"/>
            <a:ext cx="859648" cy="15696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>
              <a:lnSpc>
                <a:spcPct val="80000"/>
              </a:lnSpc>
            </a:pPr>
            <a:r>
              <a:rPr lang="en-US" sz="12000" b="1" dirty="0">
                <a:solidFill>
                  <a:srgbClr val="FFBF8B"/>
                </a:solidFill>
                <a:effectLst>
                  <a:reflection blurRad="6350" stA="55000" endA="300" endPos="45500" dir="5400000" sy="-100000" algn="bl" rotWithShape="0"/>
                </a:effectLst>
                <a:latin typeface="Cambria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6178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8"/>
          <p:cNvSpPr>
            <a:spLocks noGrp="1"/>
          </p:cNvSpPr>
          <p:nvPr>
            <p:ph type="ctrTitle" hasCustomPrompt="1"/>
          </p:nvPr>
        </p:nvSpPr>
        <p:spPr>
          <a:xfrm>
            <a:off x="457200" y="1524000"/>
            <a:ext cx="8229600" cy="1524000"/>
          </a:xfrm>
          <a:prstGeom prst="rect">
            <a:avLst/>
          </a:prstGeom>
        </p:spPr>
        <p:txBody>
          <a:bodyPr tIns="0" bIns="0" anchor="b" anchorCtr="0"/>
          <a:lstStyle>
            <a:lvl1pPr algn="r">
              <a:lnSpc>
                <a:spcPts val="5600"/>
              </a:lnSpc>
              <a:defRPr sz="5400" cap="none" baseline="0">
                <a:solidFill>
                  <a:srgbClr val="D4FF5B"/>
                </a:solidFill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0000" endPos="50000" dist="12700" dir="5400000" sy="-100000" algn="bl" rotWithShape="0"/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ubtitle 16"/>
          <p:cNvSpPr>
            <a:spLocks noGrp="1"/>
          </p:cNvSpPr>
          <p:nvPr>
            <p:ph type="subTitle" idx="1" hasCustomPrompt="1"/>
          </p:nvPr>
        </p:nvSpPr>
        <p:spPr>
          <a:xfrm>
            <a:off x="457200" y="3240880"/>
            <a:ext cx="8229600" cy="569120"/>
          </a:xfrm>
          <a:prstGeom prst="rect">
            <a:avLst/>
          </a:prstGeom>
        </p:spPr>
        <p:txBody>
          <a:bodyPr lIns="90000" tIns="0" rIns="90000" bIns="0" anchor="ctr" anchorCtr="0"/>
          <a:lstStyle>
            <a:lvl1pPr marL="0" indent="0" algn="r">
              <a:buNone/>
              <a:defRPr sz="2800">
                <a:solidFill>
                  <a:srgbClr val="FAF8C8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444500" y="4572000"/>
            <a:ext cx="3352800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dirty="0" smtClean="0">
                <a:solidFill>
                  <a:srgbClr val="DEFF9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583364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>
                <a:solidFill>
                  <a:schemeClr val="tx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marL="319088" lvl="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800" b="1" dirty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Name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13844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0EFE5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algn="l"/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Company Web Site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029200"/>
            <a:ext cx="335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9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5405735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Web Site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267200" y="4572000"/>
            <a:ext cx="4419600" cy="1905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667000" y="4114800"/>
            <a:ext cx="6248400" cy="0"/>
          </a:xfrm>
          <a:prstGeom prst="line">
            <a:avLst/>
          </a:prstGeom>
          <a:ln w="38100" cap="rnd">
            <a:solidFill>
              <a:schemeClr val="accent5">
                <a:lumMod val="20000"/>
                <a:lumOff val="80000"/>
                <a:alpha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58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228600"/>
            <a:ext cx="1714500" cy="428625"/>
          </a:xfrm>
          <a:prstGeom prst="rect">
            <a:avLst/>
          </a:prstGeom>
          <a:noFill/>
          <a:effectLst>
            <a:outerShdw blurRad="127000" sx="101000" sy="101000" algn="ctr" rotWithShape="0">
              <a:schemeClr val="tx1">
                <a:lumMod val="20000"/>
                <a:lumOff val="80000"/>
                <a:alpha val="7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0"/>
            <a:ext cx="9144000" cy="590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650"/>
            <a:ext cx="9144000" cy="4833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7832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</p:sldLayoutIdLst>
  <p:hf hdr="0" ftr="0" dt="0"/>
  <p:txStyles>
    <p:titleStyle>
      <a:lvl1pPr algn="r" rtl="0" eaLnBrk="1" fontAlgn="base" hangingPunct="1">
        <a:lnSpc>
          <a:spcPts val="4400"/>
        </a:lnSpc>
        <a:spcBef>
          <a:spcPct val="0"/>
        </a:spcBef>
        <a:spcAft>
          <a:spcPct val="0"/>
        </a:spcAft>
        <a:defRPr sz="4400" b="1" kern="1200" baseline="0">
          <a:ln w="500">
            <a:noFill/>
          </a:ln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Corbel" pitchFamily="34" charset="0"/>
        </a:defRPr>
      </a:lvl9pPr>
    </p:titleStyle>
    <p:bodyStyle>
      <a:lvl1pPr marL="319088" indent="-319088" algn="l" rtl="0" eaLnBrk="1" fontAlgn="base" hangingPunct="1">
        <a:spcBef>
          <a:spcPct val="20000"/>
        </a:spcBef>
        <a:spcAft>
          <a:spcPct val="0"/>
        </a:spcAft>
        <a:buClr>
          <a:schemeClr val="accent5">
            <a:lumMod val="40000"/>
            <a:lumOff val="60000"/>
          </a:schemeClr>
        </a:buClr>
        <a:buSzPct val="70000"/>
        <a:buFont typeface="Wingdings 2" pitchFamily="18" charset="2"/>
        <a:buChar char=""/>
        <a:defRPr sz="32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30238" indent="-273050" algn="l" rtl="0" eaLnBrk="1" fontAlgn="base" hangingPunct="1">
        <a:spcBef>
          <a:spcPct val="20000"/>
        </a:spcBef>
        <a:spcAft>
          <a:spcPct val="0"/>
        </a:spcAft>
        <a:buClr>
          <a:schemeClr val="accent2">
            <a:lumMod val="60000"/>
            <a:lumOff val="40000"/>
          </a:schemeClr>
        </a:buClr>
        <a:buFont typeface="Wingdings 2" pitchFamily="18" charset="2"/>
        <a:buChar char=""/>
        <a:defRPr sz="30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922338" indent="-273050" algn="l" rtl="0" eaLnBrk="1" fontAlgn="base" hangingPunct="1">
        <a:spcBef>
          <a:spcPct val="20000"/>
        </a:spcBef>
        <a:spcAft>
          <a:spcPct val="0"/>
        </a:spcAft>
        <a:buClr>
          <a:schemeClr val="tx1">
            <a:lumMod val="50000"/>
          </a:schemeClr>
        </a:buClr>
        <a:buFont typeface="Wingdings 2" pitchFamily="18" charset="2"/>
        <a:buChar char=""/>
        <a:defRPr sz="28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187450" indent="-228600" algn="l" rtl="0" eaLnBrk="1" fontAlgn="base" hangingPunct="1">
        <a:spcBef>
          <a:spcPct val="20000"/>
        </a:spcBef>
        <a:spcAft>
          <a:spcPct val="0"/>
        </a:spcAft>
        <a:buClr>
          <a:srgbClr val="F8BD52"/>
        </a:buClr>
        <a:buFont typeface="Wingdings 2" pitchFamily="18" charset="2"/>
        <a:buChar char=""/>
        <a:defRPr sz="26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425575" indent="-228600" algn="l" rtl="0" eaLnBrk="1" fontAlgn="base" hangingPunct="1">
        <a:spcBef>
          <a:spcPct val="20000"/>
        </a:spcBef>
        <a:spcAft>
          <a:spcPct val="0"/>
        </a:spcAft>
        <a:buClr>
          <a:srgbClr val="46A6BD"/>
        </a:buClr>
        <a:buFont typeface="Wingdings 2" pitchFamily="18" charset="2"/>
        <a:buChar char=""/>
        <a:defRPr sz="2400" b="1" kern="1200">
          <a:solidFill>
            <a:schemeClr val="tx1">
              <a:lumMod val="20000"/>
              <a:lumOff val="8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229600" cy="1524000"/>
          </a:xfrm>
        </p:spPr>
        <p:txBody>
          <a:bodyPr/>
          <a:lstStyle/>
          <a:p>
            <a:r>
              <a:rPr lang="en-US" dirty="0"/>
              <a:t>Using Elasticsearch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393280"/>
            <a:ext cx="8229600" cy="569120"/>
          </a:xfrm>
        </p:spPr>
        <p:txBody>
          <a:bodyPr/>
          <a:lstStyle/>
          <a:p>
            <a:r>
              <a:rPr lang="en-US" dirty="0"/>
              <a:t>Lionel Nguyen</a:t>
            </a:r>
          </a:p>
        </p:txBody>
      </p:sp>
      <p:pic>
        <p:nvPicPr>
          <p:cNvPr id="17" name="Picture 2" descr="C:\Users\AASIF~1.BAG\AppData\Local\Temp\SNAGHTMLdfc305.PNG">
            <a:extLst>
              <a:ext uri="{FF2B5EF4-FFF2-40B4-BE49-F238E27FC236}">
                <a16:creationId xmlns:a16="http://schemas.microsoft.com/office/drawing/2014/main" id="{FE230B3D-31BB-664F-94FC-3B06211B3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675" y="4343400"/>
            <a:ext cx="252412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96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024D-F68F-E249-A85C-8F048B62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is indexed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B0D5-6214-4F4D-8CF7-550449093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  <a:p>
            <a:pPr lvl="1"/>
            <a:r>
              <a:rPr lang="en-US" dirty="0"/>
              <a:t>Separate words / terms</a:t>
            </a:r>
          </a:p>
          <a:p>
            <a:pPr lvl="1"/>
            <a:r>
              <a:rPr lang="en-US" dirty="0"/>
              <a:t>Sort unique terms</a:t>
            </a:r>
          </a:p>
          <a:p>
            <a:pPr lvl="1"/>
            <a:r>
              <a:rPr lang="en-US" dirty="0"/>
              <a:t>List docs containing terms</a:t>
            </a:r>
          </a:p>
          <a:p>
            <a:pPr lvl="1"/>
            <a:r>
              <a:rPr lang="en-US" dirty="0"/>
              <a:t>Normalize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6D5CC-2CB9-E44F-82C3-B0DA52F0A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45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4712" y="874712"/>
          <a:ext cx="7360919" cy="50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355"/>
                        </a:lnSpc>
                      </a:pPr>
                      <a:r>
                        <a:rPr sz="2000" b="1" spc="-125" dirty="0">
                          <a:latin typeface="Arial"/>
                          <a:cs typeface="Arial"/>
                        </a:rPr>
                        <a:t>Term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13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rowSpan="1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are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75" dirty="0">
                          <a:latin typeface="Arial"/>
                          <a:cs typeface="Arial"/>
                        </a:rPr>
                        <a:t>basis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05" dirty="0">
                          <a:latin typeface="Arial"/>
                          <a:cs typeface="Arial"/>
                        </a:rPr>
                        <a:t>brown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55" dirty="0">
                          <a:latin typeface="Arial"/>
                          <a:cs typeface="Arial"/>
                        </a:rPr>
                        <a:t>commonly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eats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fox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350" dirty="0">
                          <a:latin typeface="Arial"/>
                          <a:cs typeface="Arial"/>
                        </a:rPr>
                        <a:t>my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25" dirty="0"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50" dirty="0">
                          <a:latin typeface="Arial"/>
                          <a:cs typeface="Arial"/>
                        </a:rPr>
                        <a:t>quick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45" dirty="0">
                          <a:latin typeface="Arial"/>
                          <a:cs typeface="Arial"/>
                        </a:rPr>
                        <a:t>rabbits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regular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seen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latin typeface="Trebuchet MS"/>
                <a:cs typeface="Trebuchet MS"/>
              </a:rPr>
              <a:t>field:</a:t>
            </a:r>
            <a:r>
              <a:rPr sz="4500" spc="-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91835" y="2744571"/>
            <a:ext cx="3100705" cy="13131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40"/>
              </a:spcBef>
            </a:pPr>
            <a:r>
              <a:rPr sz="4200" b="1" spc="-105" dirty="0">
                <a:latin typeface="Trebuchet MS"/>
                <a:cs typeface="Trebuchet MS"/>
              </a:rPr>
              <a:t>sorted </a:t>
            </a:r>
            <a:r>
              <a:rPr sz="4200" b="1" spc="-165" dirty="0">
                <a:latin typeface="Trebuchet MS"/>
                <a:cs typeface="Trebuchet MS"/>
              </a:rPr>
              <a:t>list </a:t>
            </a:r>
            <a:r>
              <a:rPr sz="4200" b="1" spc="-195" dirty="0">
                <a:latin typeface="Trebuchet MS"/>
                <a:cs typeface="Trebuchet MS"/>
              </a:rPr>
              <a:t>of  </a:t>
            </a:r>
            <a:r>
              <a:rPr sz="4200" b="1" spc="-215" dirty="0">
                <a:latin typeface="Trebuchet MS"/>
                <a:cs typeface="Trebuchet MS"/>
              </a:rPr>
              <a:t>unique</a:t>
            </a:r>
            <a:r>
              <a:rPr sz="4200" b="1" spc="-150" dirty="0">
                <a:latin typeface="Trebuchet MS"/>
                <a:cs typeface="Trebuchet MS"/>
              </a:rPr>
              <a:t> </a:t>
            </a:r>
            <a:r>
              <a:rPr sz="4200" b="1" spc="-120" dirty="0">
                <a:latin typeface="Trebuchet MS"/>
                <a:cs typeface="Trebuchet MS"/>
              </a:rPr>
              <a:t>terms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01148" y="2789720"/>
            <a:ext cx="1529715" cy="1268730"/>
          </a:xfrm>
          <a:custGeom>
            <a:avLst/>
            <a:gdLst/>
            <a:ahLst/>
            <a:cxnLst/>
            <a:rect l="l" t="t" r="r" b="b"/>
            <a:pathLst>
              <a:path w="1529714" h="1268729">
                <a:moveTo>
                  <a:pt x="869251" y="0"/>
                </a:moveTo>
                <a:lnTo>
                  <a:pt x="0" y="634301"/>
                </a:lnTo>
                <a:lnTo>
                  <a:pt x="869251" y="1268615"/>
                </a:lnTo>
                <a:lnTo>
                  <a:pt x="869251" y="842479"/>
                </a:lnTo>
                <a:lnTo>
                  <a:pt x="1529651" y="842479"/>
                </a:lnTo>
                <a:lnTo>
                  <a:pt x="1529651" y="436079"/>
                </a:lnTo>
                <a:lnTo>
                  <a:pt x="869251" y="436079"/>
                </a:lnTo>
                <a:lnTo>
                  <a:pt x="869251" y="0"/>
                </a:lnTo>
                <a:close/>
              </a:path>
            </a:pathLst>
          </a:custGeom>
          <a:solidFill>
            <a:srgbClr val="85C05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785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4712" y="874712"/>
          <a:ext cx="7360919" cy="50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355"/>
                        </a:lnSpc>
                      </a:pPr>
                      <a:r>
                        <a:rPr sz="2000" b="1" spc="-125" dirty="0">
                          <a:latin typeface="Arial"/>
                          <a:cs typeface="Arial"/>
                        </a:rPr>
                        <a:t>Term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are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75" dirty="0">
                          <a:latin typeface="Arial"/>
                          <a:cs typeface="Arial"/>
                        </a:rPr>
                        <a:t>basis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05" dirty="0">
                          <a:latin typeface="Arial"/>
                          <a:cs typeface="Arial"/>
                        </a:rPr>
                        <a:t>brown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55" dirty="0">
                          <a:latin typeface="Arial"/>
                          <a:cs typeface="Arial"/>
                        </a:rPr>
                        <a:t>commonly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eats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fox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350" dirty="0">
                          <a:latin typeface="Arial"/>
                          <a:cs typeface="Arial"/>
                        </a:rPr>
                        <a:t>my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25" dirty="0"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50" dirty="0">
                          <a:latin typeface="Arial"/>
                          <a:cs typeface="Arial"/>
                        </a:rPr>
                        <a:t>quick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45" dirty="0">
                          <a:latin typeface="Arial"/>
                          <a:cs typeface="Arial"/>
                        </a:rPr>
                        <a:t>rabbits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30" dirty="0">
                          <a:latin typeface="Arial"/>
                          <a:cs typeface="Arial"/>
                        </a:rPr>
                        <a:t>regular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40" dirty="0">
                          <a:latin typeface="Arial"/>
                          <a:cs typeface="Arial"/>
                        </a:rPr>
                        <a:t>seen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latin typeface="Trebuchet MS"/>
                <a:cs typeface="Trebuchet MS"/>
              </a:rPr>
              <a:t>field:</a:t>
            </a:r>
            <a:r>
              <a:rPr sz="4500" spc="-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content</a:t>
            </a:r>
            <a:endParaRPr sz="4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28267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74712" y="874712"/>
          <a:ext cx="7360919" cy="5067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3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36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355"/>
                        </a:lnSpc>
                      </a:pPr>
                      <a:r>
                        <a:rPr sz="2000" b="1" spc="-125" dirty="0">
                          <a:latin typeface="Arial"/>
                          <a:cs typeface="Arial"/>
                        </a:rPr>
                        <a:t>Term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1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2355"/>
                        </a:lnSpc>
                        <a:tabLst>
                          <a:tab pos="558165" algn="l"/>
                        </a:tabLst>
                      </a:pPr>
                      <a:r>
                        <a:rPr sz="2000" b="1" spc="-160" dirty="0">
                          <a:latin typeface="Arial"/>
                          <a:cs typeface="Arial"/>
                        </a:rPr>
                        <a:t>Doc	</a:t>
                      </a:r>
                      <a:r>
                        <a:rPr sz="2000" b="1" spc="-15" dirty="0">
                          <a:latin typeface="Arial"/>
                          <a:cs typeface="Arial"/>
                        </a:rPr>
                        <a:t>2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are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7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basis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05" dirty="0">
                          <a:latin typeface="Arial"/>
                          <a:cs typeface="Arial"/>
                        </a:rPr>
                        <a:t>brown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5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commonly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eats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95" dirty="0">
                          <a:latin typeface="Arial"/>
                          <a:cs typeface="Arial"/>
                        </a:rPr>
                        <a:t>fox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5C050">
                        <a:alpha val="35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350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my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12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50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quick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45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rabbits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130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regular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79375">
                        <a:lnSpc>
                          <a:spcPts val="2295"/>
                        </a:lnSpc>
                      </a:pPr>
                      <a:r>
                        <a:rPr sz="2000" b="1" spc="-40" dirty="0">
                          <a:solidFill>
                            <a:srgbClr val="DCDEE0"/>
                          </a:solidFill>
                          <a:latin typeface="Arial"/>
                          <a:cs typeface="Arial"/>
                        </a:rPr>
                        <a:t>seen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CDEE0">
                        <a:alpha val="32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75" dirty="0">
                <a:latin typeface="Trebuchet MS"/>
                <a:cs typeface="Trebuchet MS"/>
              </a:rPr>
              <a:t>field:</a:t>
            </a:r>
            <a:r>
              <a:rPr sz="4500" spc="-90" dirty="0">
                <a:latin typeface="Trebuchet MS"/>
                <a:cs typeface="Trebuchet MS"/>
              </a:rPr>
              <a:t> </a:t>
            </a:r>
            <a:r>
              <a:rPr sz="4500" dirty="0">
                <a:latin typeface="Trebuchet MS"/>
                <a:cs typeface="Trebuchet MS"/>
              </a:rPr>
              <a:t>content</a:t>
            </a:r>
            <a:endParaRPr sz="45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552685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7AB1-3CB1-0449-86D0-A1CEB3B446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Query DSL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5B1FD-C157-7E45-BC4F-D51C266ACD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Flexible, powerful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4032227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EFA-FEE1-7642-84B6-514C81CE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Full-text 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97EF1-D747-3940-95A1-5C85FEDB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3877985"/>
          </a:xfrm>
        </p:spPr>
        <p:txBody>
          <a:bodyPr/>
          <a:lstStyle/>
          <a:p>
            <a:r>
              <a:rPr lang="en-US" dirty="0"/>
              <a:t>SELECT * FROM </a:t>
            </a:r>
            <a:r>
              <a:rPr lang="en-US" dirty="0" err="1"/>
              <a:t>jxm_farm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 WHERE message </a:t>
            </a:r>
            <a:r>
              <a:rPr lang="en-US" dirty="0">
                <a:solidFill>
                  <a:srgbClr val="9BCC00"/>
                </a:solidFill>
              </a:rPr>
              <a:t>LIKE</a:t>
            </a:r>
            <a:r>
              <a:rPr lang="en-US" dirty="0"/>
              <a:t> '%this is a test%'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CC5BE-2B80-F64A-863D-8172E4659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707886"/>
          </a:xfrm>
        </p:spPr>
        <p:txBody>
          <a:bodyPr/>
          <a:lstStyle/>
          <a:p>
            <a:r>
              <a:rPr lang="en-US" dirty="0"/>
              <a:t>POST /</a:t>
            </a:r>
            <a:r>
              <a:rPr lang="en-US" dirty="0" err="1"/>
              <a:t>jxm_farm</a:t>
            </a:r>
            <a:r>
              <a:rPr lang="en-US" dirty="0"/>
              <a:t>/_search</a:t>
            </a:r>
          </a:p>
          <a:p>
            <a:r>
              <a:rPr lang="en-US" dirty="0"/>
              <a:t>{ "query": { "</a:t>
            </a:r>
            <a:r>
              <a:rPr lang="en-US" dirty="0" err="1"/>
              <a:t>match_all</a:t>
            </a:r>
            <a:r>
              <a:rPr lang="en-US" dirty="0"/>
              <a:t>": {}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9F6C-91FF-3740-AED4-D0EDA84EB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6EDBA8-FBA6-B241-9E34-D7B5524A0C26}"/>
              </a:ext>
            </a:extLst>
          </p:cNvPr>
          <p:cNvSpPr txBox="1">
            <a:spLocks/>
          </p:cNvSpPr>
          <p:nvPr/>
        </p:nvSpPr>
        <p:spPr>
          <a:xfrm>
            <a:off x="533400" y="3352800"/>
            <a:ext cx="80772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 </a:t>
            </a:r>
          </a:p>
          <a:p>
            <a:r>
              <a:rPr lang="en-US" dirty="0"/>
              <a:t>  "query": {</a:t>
            </a:r>
          </a:p>
          <a:p>
            <a:r>
              <a:rPr lang="en-US" dirty="0"/>
              <a:t>    "match": {</a:t>
            </a:r>
          </a:p>
          <a:p>
            <a:r>
              <a:rPr lang="en-US" dirty="0"/>
              <a:t>      "message": "this is a test" 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012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EEFA-FEE1-7642-84B6-514C81CE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 Queries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F97EF1-D747-3940-95A1-5C85FEDB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4985980"/>
          </a:xfrm>
        </p:spPr>
        <p:txBody>
          <a:bodyPr/>
          <a:lstStyle/>
          <a:p>
            <a:r>
              <a:rPr lang="en-US" dirty="0"/>
              <a:t>… WHERE </a:t>
            </a:r>
            <a:r>
              <a:rPr lang="en-US" dirty="0" err="1"/>
              <a:t>role_id</a:t>
            </a:r>
            <a:r>
              <a:rPr lang="en-US" dirty="0"/>
              <a:t> </a:t>
            </a:r>
            <a:r>
              <a:rPr lang="en-US" dirty="0">
                <a:solidFill>
                  <a:srgbClr val="9BCC00"/>
                </a:solidFill>
              </a:rPr>
              <a:t>CONTAINS</a:t>
            </a:r>
            <a:r>
              <a:rPr lang="en-US" dirty="0"/>
              <a:t> '12345’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… WHERE </a:t>
            </a:r>
            <a:r>
              <a:rPr lang="en-US" dirty="0" err="1"/>
              <a:t>role_id</a:t>
            </a:r>
            <a:r>
              <a:rPr lang="en-US" dirty="0"/>
              <a:t> </a:t>
            </a:r>
            <a:r>
              <a:rPr lang="en-US" dirty="0">
                <a:solidFill>
                  <a:srgbClr val="9BCC00"/>
                </a:solidFill>
              </a:rPr>
              <a:t>IN</a:t>
            </a:r>
            <a:r>
              <a:rPr lang="en-US" dirty="0"/>
              <a:t> ['12345', '13579’]</a:t>
            </a:r>
          </a:p>
          <a:p>
            <a:endParaRPr lang="en-US" dirty="0"/>
          </a:p>
          <a:p>
            <a:r>
              <a:rPr lang="en-US" dirty="0"/>
              <a:t>… WHERE </a:t>
            </a:r>
            <a:r>
              <a:rPr lang="en-US" dirty="0" err="1"/>
              <a:t>log_date</a:t>
            </a:r>
            <a:r>
              <a:rPr lang="en-US" dirty="0"/>
              <a:t> &gt;= '2018-12-01'</a:t>
            </a:r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log_date</a:t>
            </a:r>
            <a:r>
              <a:rPr lang="en-US" dirty="0"/>
              <a:t> &lt; '2018-12-10'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52CC5BE-2B80-F64A-863D-8172E4659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" y="1563943"/>
            <a:ext cx="8077200" cy="400110"/>
          </a:xfrm>
        </p:spPr>
        <p:txBody>
          <a:bodyPr/>
          <a:lstStyle/>
          <a:p>
            <a:r>
              <a:rPr lang="en-US" dirty="0"/>
              <a:t>{ "term": { "</a:t>
            </a:r>
            <a:r>
              <a:rPr lang="en-US" dirty="0" err="1"/>
              <a:t>role_id</a:t>
            </a:r>
            <a:r>
              <a:rPr lang="en-US" dirty="0"/>
              <a:t>": "12345" }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79F6C-91FF-3740-AED4-D0EDA84EB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6EDBA8-FBA6-B241-9E34-D7B5524A0C26}"/>
              </a:ext>
            </a:extLst>
          </p:cNvPr>
          <p:cNvSpPr txBox="1">
            <a:spLocks/>
          </p:cNvSpPr>
          <p:nvPr/>
        </p:nvSpPr>
        <p:spPr>
          <a:xfrm>
            <a:off x="609600" y="2743200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 "term</a:t>
            </a:r>
            <a:r>
              <a:rPr lang="en-US" dirty="0">
                <a:solidFill>
                  <a:srgbClr val="FFFFFF"/>
                </a:solidFill>
              </a:rPr>
              <a:t>s</a:t>
            </a:r>
            <a:r>
              <a:rPr lang="en-US" dirty="0"/>
              <a:t>": { "</a:t>
            </a:r>
            <a:r>
              <a:rPr lang="en-US" dirty="0" err="1"/>
              <a:t>role_id</a:t>
            </a:r>
            <a:r>
              <a:rPr lang="en-US" dirty="0"/>
              <a:t>": </a:t>
            </a:r>
            <a:r>
              <a:rPr lang="en-US" dirty="0">
                <a:solidFill>
                  <a:srgbClr val="FFFFFF"/>
                </a:solidFill>
              </a:rPr>
              <a:t>[</a:t>
            </a:r>
            <a:r>
              <a:rPr lang="en-US" dirty="0"/>
              <a:t> "12345", "13579" </a:t>
            </a:r>
            <a:r>
              <a:rPr lang="en-US" dirty="0">
                <a:solidFill>
                  <a:srgbClr val="FFFFFF"/>
                </a:solidFill>
              </a:rPr>
              <a:t>]</a:t>
            </a:r>
            <a:r>
              <a:rPr lang="en-US" dirty="0"/>
              <a:t> } }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2CA3BDD2-37BA-5D41-B07F-67774A901291}"/>
              </a:ext>
            </a:extLst>
          </p:cNvPr>
          <p:cNvSpPr txBox="1">
            <a:spLocks/>
          </p:cNvSpPr>
          <p:nvPr/>
        </p:nvSpPr>
        <p:spPr>
          <a:xfrm>
            <a:off x="609600" y="4409474"/>
            <a:ext cx="807720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{ "range": { "</a:t>
            </a:r>
            <a:r>
              <a:rPr lang="en-US" dirty="0" err="1"/>
              <a:t>log_date</a:t>
            </a:r>
            <a:r>
              <a:rPr lang="en-US" dirty="0"/>
              <a:t>": {</a:t>
            </a:r>
          </a:p>
          <a:p>
            <a:r>
              <a:rPr lang="en-US" dirty="0"/>
              <a:t>    "</a:t>
            </a:r>
            <a:r>
              <a:rPr lang="en-US" dirty="0" err="1"/>
              <a:t>gte</a:t>
            </a:r>
            <a:r>
              <a:rPr lang="en-US" dirty="0"/>
              <a:t>": "2018-12-01", "</a:t>
            </a:r>
            <a:r>
              <a:rPr lang="en-US" dirty="0" err="1"/>
              <a:t>lt</a:t>
            </a:r>
            <a:r>
              <a:rPr lang="en-US" dirty="0"/>
              <a:t>": "2018-12-10"</a:t>
            </a:r>
          </a:p>
          <a:p>
            <a:r>
              <a:rPr lang="en-US" dirty="0"/>
              <a:t>} } }</a:t>
            </a:r>
          </a:p>
        </p:txBody>
      </p:sp>
    </p:spTree>
    <p:extLst>
      <p:ext uri="{BB962C8B-B14F-4D97-AF65-F5344CB8AC3E}">
        <p14:creationId xmlns:p14="http://schemas.microsoft.com/office/powerpoint/2010/main" val="1402201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5B89-3349-E642-A4B9-B9840F2D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787CF-470D-EA4D-B7EE-FB55C903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1015663"/>
          </a:xfrm>
        </p:spPr>
        <p:txBody>
          <a:bodyPr/>
          <a:lstStyle/>
          <a:p>
            <a:r>
              <a:rPr lang="en-US" dirty="0"/>
              <a:t>A query that matches documents matching </a:t>
            </a:r>
            <a:r>
              <a:rPr lang="en-US" dirty="0" err="1"/>
              <a:t>boolean</a:t>
            </a:r>
            <a:r>
              <a:rPr lang="en-US" dirty="0"/>
              <a:t> combinations of other queries.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BF75B-DF0F-B244-9007-0A6E78C412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2082463"/>
            <a:ext cx="8077200" cy="4524315"/>
          </a:xfrm>
        </p:spPr>
        <p:txBody>
          <a:bodyPr/>
          <a:lstStyle/>
          <a:p>
            <a:r>
              <a:rPr lang="en-US" sz="1800" dirty="0"/>
              <a:t>{</a:t>
            </a:r>
          </a:p>
          <a:p>
            <a:r>
              <a:rPr lang="en-US" sz="1800" dirty="0"/>
              <a:t>  "bool": {</a:t>
            </a:r>
          </a:p>
          <a:p>
            <a:r>
              <a:rPr lang="en-US" sz="1800" dirty="0"/>
              <a:t>    "must": { </a:t>
            </a:r>
          </a:p>
          <a:p>
            <a:r>
              <a:rPr lang="en-US" sz="1800" dirty="0"/>
              <a:t>      "term": { "user": "</a:t>
            </a:r>
            <a:r>
              <a:rPr lang="en-US" sz="1800" dirty="0" err="1"/>
              <a:t>kimchy</a:t>
            </a:r>
            <a:r>
              <a:rPr lang="en-US" sz="1800" dirty="0"/>
              <a:t>" } 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"</a:t>
            </a:r>
            <a:r>
              <a:rPr lang="en-US" sz="1800" dirty="0" err="1"/>
              <a:t>must_not</a:t>
            </a:r>
            <a:r>
              <a:rPr lang="en-US" sz="1800" dirty="0"/>
              <a:t>": { </a:t>
            </a:r>
          </a:p>
          <a:p>
            <a:r>
              <a:rPr lang="en-US" sz="1800" dirty="0"/>
              <a:t>      "range": { "age": { "</a:t>
            </a:r>
            <a:r>
              <a:rPr lang="en-US" sz="1800" dirty="0" err="1"/>
              <a:t>gte</a:t>
            </a:r>
            <a:r>
              <a:rPr lang="en-US" sz="1800" dirty="0"/>
              <a:t>": 10, "</a:t>
            </a:r>
            <a:r>
              <a:rPr lang="en-US" sz="1800" dirty="0" err="1"/>
              <a:t>lte</a:t>
            </a:r>
            <a:r>
              <a:rPr lang="en-US" sz="1800" dirty="0"/>
              <a:t>": 20 } }</a:t>
            </a:r>
          </a:p>
          <a:p>
            <a:r>
              <a:rPr lang="en-US" sz="1800" dirty="0"/>
              <a:t>    },</a:t>
            </a:r>
          </a:p>
          <a:p>
            <a:r>
              <a:rPr lang="en-US" sz="1800" dirty="0"/>
              <a:t>    "should": [</a:t>
            </a:r>
          </a:p>
          <a:p>
            <a:r>
              <a:rPr lang="en-US" sz="1800" dirty="0"/>
              <a:t>      { "term": { "tag": "wow" } }, </a:t>
            </a:r>
          </a:p>
          <a:p>
            <a:r>
              <a:rPr lang="en-US" sz="1800" dirty="0"/>
              <a:t>      { "term": { "tag": "</a:t>
            </a:r>
            <a:r>
              <a:rPr lang="en-US" sz="1800" dirty="0" err="1"/>
              <a:t>elasticsearch</a:t>
            </a:r>
            <a:r>
              <a:rPr lang="en-US" sz="1800" dirty="0"/>
              <a:t>" } } </a:t>
            </a:r>
          </a:p>
          <a:p>
            <a:r>
              <a:rPr lang="en-US" sz="1800" dirty="0"/>
              <a:t>    ],</a:t>
            </a:r>
          </a:p>
          <a:p>
            <a:r>
              <a:rPr lang="en-US" sz="1800" dirty="0"/>
              <a:t>    "</a:t>
            </a:r>
            <a:r>
              <a:rPr lang="en-US" sz="1800" dirty="0" err="1"/>
              <a:t>minimum_should_match</a:t>
            </a:r>
            <a:r>
              <a:rPr lang="en-US" sz="1800" dirty="0"/>
              <a:t>": 1,</a:t>
            </a:r>
          </a:p>
          <a:p>
            <a:r>
              <a:rPr lang="en-US" sz="1800" dirty="0"/>
              <a:t>    "boost": 1.0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15798-9A82-8448-AF3F-9E132E48B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66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395A9A-D696-6641-AC39-ED6D806C1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DSL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84CCFE8-A27C-FB4C-991B-05567FAFE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3962400" cy="5791200"/>
          </a:xfrm>
        </p:spPr>
        <p:txBody>
          <a:bodyPr/>
          <a:lstStyle/>
          <a:p>
            <a:r>
              <a:rPr lang="en-US" dirty="0"/>
              <a:t>Full-text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match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match_all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Term level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term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terms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range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exists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1AFBC1-EAC2-564A-B7B0-0463885F9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458115C-60FC-D44B-B2A4-EC33B9FB86EF}"/>
              </a:ext>
            </a:extLst>
          </p:cNvPr>
          <p:cNvSpPr txBox="1">
            <a:spLocks/>
          </p:cNvSpPr>
          <p:nvPr/>
        </p:nvSpPr>
        <p:spPr>
          <a:xfrm>
            <a:off x="4495800" y="914400"/>
            <a:ext cx="4419600" cy="57912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Compound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must</a:t>
            </a:r>
          </a:p>
          <a:p>
            <a:pPr lvl="2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must_not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should</a:t>
            </a:r>
          </a:p>
          <a:p>
            <a:r>
              <a:rPr lang="en-US" dirty="0"/>
              <a:t>Joining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nested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has_child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has_parent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7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09647-C2C7-0148-AE35-37642AB9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9FBB8B-F7BA-7442-9348-014686BA7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real time data analytics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BAD971-DA8C-CE42-8601-37B85EEB3C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524315"/>
          </a:xfrm>
        </p:spPr>
        <p:txBody>
          <a:bodyPr/>
          <a:lstStyle/>
          <a:p>
            <a:r>
              <a:rPr lang="en-US" sz="1800" dirty="0"/>
              <a:t>{</a:t>
            </a:r>
          </a:p>
          <a:p>
            <a:r>
              <a:rPr lang="en-US" sz="1800" dirty="0"/>
              <a:t>  "query": {</a:t>
            </a:r>
          </a:p>
          <a:p>
            <a:r>
              <a:rPr lang="en-US" sz="1800" dirty="0"/>
              <a:t>    "bool": {</a:t>
            </a:r>
          </a:p>
          <a:p>
            <a:r>
              <a:rPr lang="en-US" sz="1800" dirty="0"/>
              <a:t>      "must": { </a:t>
            </a:r>
          </a:p>
          <a:p>
            <a:r>
              <a:rPr lang="en-US" sz="1800" dirty="0"/>
              <a:t>        "range": { </a:t>
            </a:r>
          </a:p>
          <a:p>
            <a:r>
              <a:rPr lang="en-US" sz="1800" dirty="0"/>
              <a:t>          "age": { "</a:t>
            </a:r>
            <a:r>
              <a:rPr lang="en-US" sz="1800" dirty="0" err="1"/>
              <a:t>gte</a:t>
            </a:r>
            <a:r>
              <a:rPr lang="en-US" sz="1800" dirty="0"/>
              <a:t>": "2018-12-01", "</a:t>
            </a:r>
            <a:r>
              <a:rPr lang="en-US" sz="1800" dirty="0" err="1"/>
              <a:t>lte</a:t>
            </a:r>
            <a:r>
              <a:rPr lang="en-US" sz="1800" dirty="0"/>
              <a:t>": "2018-12-10" } </a:t>
            </a:r>
          </a:p>
          <a:p>
            <a:r>
              <a:rPr lang="en-US" sz="1800" dirty="0"/>
              <a:t>        }</a:t>
            </a:r>
          </a:p>
          <a:p>
            <a:r>
              <a:rPr lang="en-US" sz="1800" dirty="0"/>
              <a:t>      }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},</a:t>
            </a:r>
          </a:p>
          <a:p>
            <a:r>
              <a:rPr lang="en-US" sz="1800" dirty="0"/>
              <a:t>  "</a:t>
            </a:r>
            <a:r>
              <a:rPr lang="en-US" sz="1800" dirty="0" err="1"/>
              <a:t>aggs</a:t>
            </a:r>
            <a:r>
              <a:rPr lang="en-US" sz="1800" dirty="0"/>
              <a:t>": {</a:t>
            </a:r>
          </a:p>
          <a:p>
            <a:r>
              <a:rPr lang="en-US" sz="1800" dirty="0"/>
              <a:t>    "</a:t>
            </a:r>
            <a:r>
              <a:rPr lang="en-US" sz="1800" dirty="0" err="1"/>
              <a:t>farm_level_agg</a:t>
            </a:r>
            <a:r>
              <a:rPr lang="en-US" sz="1800" dirty="0"/>
              <a:t>": { </a:t>
            </a:r>
          </a:p>
          <a:p>
            <a:r>
              <a:rPr lang="en-US" sz="1800" dirty="0"/>
              <a:t>      "terms": { "field": "</a:t>
            </a:r>
            <a:r>
              <a:rPr lang="en-US" sz="1800" dirty="0" err="1"/>
              <a:t>farm_level</a:t>
            </a:r>
            <a:r>
              <a:rPr lang="en-US" sz="1800" dirty="0"/>
              <a:t>" } </a:t>
            </a:r>
          </a:p>
          <a:p>
            <a:r>
              <a:rPr lang="en-US" sz="1800" dirty="0"/>
              <a:t>    }</a:t>
            </a:r>
          </a:p>
          <a:p>
            <a:r>
              <a:rPr lang="en-US" sz="1800" dirty="0"/>
              <a:t>  }</a:t>
            </a:r>
          </a:p>
          <a:p>
            <a:r>
              <a:rPr lang="en-US" sz="18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28D63-9517-0C4F-BC3C-B4F6FE616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19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B26DF5B6-8139-4242-B48B-54C7BC24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C279F63-479C-2046-B683-9F412205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  <a:p>
            <a:r>
              <a:rPr lang="en-US" dirty="0"/>
              <a:t>Inverted Index</a:t>
            </a:r>
          </a:p>
          <a:p>
            <a:r>
              <a:rPr lang="en-US" dirty="0"/>
              <a:t>Query DSL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Ecosystem</a:t>
            </a:r>
          </a:p>
        </p:txBody>
      </p:sp>
    </p:spTree>
    <p:extLst>
      <p:ext uri="{BB962C8B-B14F-4D97-AF65-F5344CB8AC3E}">
        <p14:creationId xmlns:p14="http://schemas.microsoft.com/office/powerpoint/2010/main" val="2156870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EDD9-7F26-E849-9464-2D6766A4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Aggregations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BB1B-3537-1340-BACE-39583512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/>
              <a:t>More powerful queries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924F9-6B0A-2044-9A6A-DBFA0AED75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5016758"/>
          </a:xfrm>
        </p:spPr>
        <p:txBody>
          <a:bodyPr/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  "</a:t>
            </a:r>
            <a:r>
              <a:rPr lang="en-US" sz="1600" dirty="0" err="1"/>
              <a:t>aggs</a:t>
            </a:r>
            <a:r>
              <a:rPr lang="en-US" sz="1600" dirty="0"/>
              <a:t>": {</a:t>
            </a:r>
          </a:p>
          <a:p>
            <a:r>
              <a:rPr lang="en-US" sz="1600" dirty="0"/>
              <a:t>    "</a:t>
            </a:r>
            <a:r>
              <a:rPr lang="en-US" sz="1600" dirty="0" err="1"/>
              <a:t>daily_login_agg</a:t>
            </a:r>
            <a:r>
              <a:rPr lang="en-US" sz="1600" dirty="0"/>
              <a:t>": {</a:t>
            </a:r>
          </a:p>
          <a:p>
            <a:r>
              <a:rPr lang="en-US" sz="1600" dirty="0"/>
              <a:t>      "range": {</a:t>
            </a:r>
          </a:p>
          <a:p>
            <a:r>
              <a:rPr lang="en-US" sz="1600" dirty="0"/>
              <a:t>        "field": "</a:t>
            </a:r>
            <a:r>
              <a:rPr lang="en-US" sz="1600" dirty="0" err="1"/>
              <a:t>m_numlogindays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"ranges": [</a:t>
            </a:r>
          </a:p>
          <a:p>
            <a:r>
              <a:rPr lang="en-US" sz="1600" dirty="0"/>
              <a:t>          {"to": 3} , {"from": 3, "to": 5}, {"from": 5}</a:t>
            </a:r>
          </a:p>
          <a:p>
            <a:r>
              <a:rPr lang="en-US" sz="1600" dirty="0"/>
              <a:t>        ]</a:t>
            </a:r>
          </a:p>
          <a:p>
            <a:r>
              <a:rPr lang="en-US" sz="1600" dirty="0"/>
              <a:t>      },</a:t>
            </a:r>
          </a:p>
          <a:p>
            <a:r>
              <a:rPr lang="en-US" sz="1600" dirty="0"/>
              <a:t>      "</a:t>
            </a:r>
            <a:r>
              <a:rPr lang="en-US" sz="1600" dirty="0" err="1"/>
              <a:t>aggs</a:t>
            </a:r>
            <a:r>
              <a:rPr lang="en-US" sz="1600" dirty="0"/>
              <a:t>": {</a:t>
            </a:r>
          </a:p>
          <a:p>
            <a:r>
              <a:rPr lang="en-US" sz="1600" dirty="0"/>
              <a:t>        "</a:t>
            </a:r>
            <a:r>
              <a:rPr lang="en-US" sz="1600" dirty="0" err="1"/>
              <a:t>churn_rate_stats_agg</a:t>
            </a:r>
            <a:r>
              <a:rPr lang="en-US" sz="1600" dirty="0"/>
              <a:t>": {</a:t>
            </a:r>
          </a:p>
          <a:p>
            <a:r>
              <a:rPr lang="en-US" sz="1600" dirty="0"/>
              <a:t>          "range": {</a:t>
            </a:r>
          </a:p>
          <a:p>
            <a:r>
              <a:rPr lang="en-US" sz="1600" dirty="0"/>
              <a:t>            "field": "</a:t>
            </a:r>
            <a:r>
              <a:rPr lang="en-US" sz="1600" dirty="0" err="1"/>
              <a:t>churnlevel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"ranges": [{"to": 3}, {"from": 3}]</a:t>
            </a:r>
          </a:p>
          <a:p>
            <a:r>
              <a:rPr lang="en-US" sz="1600" dirty="0"/>
              <a:t>          }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3AABA-D47D-234B-96D1-BBB774537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37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DA6D-CFB9-7340-8AF5-F4ACFB87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286A7-A914-9B48-AE9B-3A4431625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215991"/>
          </a:xfrm>
        </p:spPr>
        <p:txBody>
          <a:bodyPr/>
          <a:lstStyle/>
          <a:p>
            <a:r>
              <a:rPr lang="en-US" dirty="0"/>
              <a:t>Update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Delete document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D2C7D-0D0C-DB4A-9DDB-F468CB42F5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707886"/>
          </a:xfrm>
        </p:spPr>
        <p:txBody>
          <a:bodyPr/>
          <a:lstStyle/>
          <a:p>
            <a:r>
              <a:rPr lang="en-US" dirty="0"/>
              <a:t>POST /</a:t>
            </a:r>
            <a:r>
              <a:rPr lang="en-US" dirty="0" err="1"/>
              <a:t>jxm_farm</a:t>
            </a:r>
            <a:r>
              <a:rPr lang="en-US" dirty="0"/>
              <a:t>/farm/12345/_update</a:t>
            </a:r>
          </a:p>
          <a:p>
            <a:r>
              <a:rPr lang="en-US" dirty="0"/>
              <a:t>{ "doc": { "</a:t>
            </a:r>
            <a:r>
              <a:rPr lang="en-US" dirty="0" err="1"/>
              <a:t>killed_date</a:t>
            </a:r>
            <a:r>
              <a:rPr lang="en-US" dirty="0"/>
              <a:t>": "2018-12-15" } 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BD08-58F0-5F4E-8F73-D787D1F1D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EFC6429E-194F-7743-A8AB-343D2C7836D3}"/>
              </a:ext>
            </a:extLst>
          </p:cNvPr>
          <p:cNvSpPr txBox="1">
            <a:spLocks/>
          </p:cNvSpPr>
          <p:nvPr/>
        </p:nvSpPr>
        <p:spPr>
          <a:xfrm>
            <a:off x="533400" y="3282791"/>
            <a:ext cx="8077200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lvl1pPr marL="0" indent="0" algn="l" rtl="0" eaLnBrk="1" fontAlgn="base" hangingPunct="1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DELETE /</a:t>
            </a:r>
            <a:r>
              <a:rPr lang="en-US" dirty="0" err="1"/>
              <a:t>jxm_farm</a:t>
            </a:r>
            <a:r>
              <a:rPr lang="en-US" dirty="0"/>
              <a:t>/farm/13579</a:t>
            </a:r>
          </a:p>
        </p:txBody>
      </p:sp>
    </p:spTree>
    <p:extLst>
      <p:ext uri="{BB962C8B-B14F-4D97-AF65-F5344CB8AC3E}">
        <p14:creationId xmlns:p14="http://schemas.microsoft.com/office/powerpoint/2010/main" val="1263525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24EB-092A-BF4F-B886-BF915AFB0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F0E6E-D288-0640-BB06-CDCB80B6C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Highly Available</a:t>
            </a:r>
          </a:p>
        </p:txBody>
      </p:sp>
    </p:spTree>
    <p:extLst>
      <p:ext uri="{BB962C8B-B14F-4D97-AF65-F5344CB8AC3E}">
        <p14:creationId xmlns:p14="http://schemas.microsoft.com/office/powerpoint/2010/main" val="1553416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68EFD-A4A7-8143-B90B-B2692D80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 Theorem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77BA71-FC56-8640-9EDE-C68FDA8A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properties of a (distributed computer) system:</a:t>
            </a:r>
          </a:p>
          <a:p>
            <a:pPr lvl="1"/>
            <a:r>
              <a:rPr lang="en-US" dirty="0">
                <a:solidFill>
                  <a:srgbClr val="9BCC00"/>
                </a:solidFill>
              </a:rPr>
              <a:t>C</a:t>
            </a:r>
            <a:r>
              <a:rPr lang="en-US" dirty="0"/>
              <a:t>onsistency (all copies have same value)</a:t>
            </a:r>
          </a:p>
          <a:p>
            <a:pPr lvl="1"/>
            <a:r>
              <a:rPr lang="en-US" dirty="0">
                <a:solidFill>
                  <a:srgbClr val="9BCC00"/>
                </a:solidFill>
              </a:rPr>
              <a:t>A</a:t>
            </a:r>
            <a:r>
              <a:rPr lang="en-US" dirty="0"/>
              <a:t>vailability (system can run even if parts have failed) Via replication.</a:t>
            </a:r>
          </a:p>
          <a:p>
            <a:pPr lvl="1"/>
            <a:r>
              <a:rPr lang="en-US" dirty="0">
                <a:solidFill>
                  <a:srgbClr val="9BCC00"/>
                </a:solidFill>
              </a:rPr>
              <a:t>P</a:t>
            </a:r>
            <a:r>
              <a:rPr lang="en-US" dirty="0"/>
              <a:t>artitions (network can break into two or more parts, each with active systems that can’t talk to other parts)</a:t>
            </a:r>
          </a:p>
        </p:txBody>
      </p:sp>
    </p:spTree>
    <p:extLst>
      <p:ext uri="{BB962C8B-B14F-4D97-AF65-F5344CB8AC3E}">
        <p14:creationId xmlns:p14="http://schemas.microsoft.com/office/powerpoint/2010/main" val="1507771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8351-AFA4-CA44-80F2-E8F4FE1D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B9163-635F-434D-8434-3E548A8EC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Node: an instance of Elasticsearch</a:t>
            </a:r>
          </a:p>
          <a:p>
            <a:r>
              <a:rPr lang="en-US" dirty="0"/>
              <a:t>Shard: single Lucene instance</a:t>
            </a:r>
          </a:p>
          <a:p>
            <a:r>
              <a:rPr lang="en-US" dirty="0"/>
              <a:t>Replica: copy of shard</a:t>
            </a:r>
          </a:p>
          <a:p>
            <a:pPr lvl="1"/>
            <a:r>
              <a:rPr lang="en-US" dirty="0"/>
              <a:t>Increase fail over</a:t>
            </a:r>
          </a:p>
          <a:p>
            <a:pPr lvl="1"/>
            <a:r>
              <a:rPr lang="en-US" dirty="0"/>
              <a:t>Increase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2757-2833-3042-8140-7088B1AF5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33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305800" cy="838200"/>
          </a:xfrm>
        </p:spPr>
        <p:txBody>
          <a:bodyPr/>
          <a:lstStyle/>
          <a:p>
            <a:r>
              <a:rPr lang="en-US" dirty="0"/>
              <a:t>A Single Node Cluster with An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3 Primary Shards allocated to Node1</a:t>
            </a:r>
          </a:p>
          <a:p>
            <a:r>
              <a:rPr lang="en-US" dirty="0"/>
              <a:t>No replication Nodes</a:t>
            </a:r>
          </a:p>
          <a:p>
            <a:r>
              <a:rPr lang="en-US" dirty="0"/>
              <a:t>A single node means single point of failure</a:t>
            </a:r>
          </a:p>
          <a:p>
            <a:r>
              <a:rPr lang="en-US" dirty="0"/>
              <a:t>Health of the Cluster: Yellow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914775"/>
            <a:ext cx="4278572" cy="1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73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Failover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one Node to cluster by configuring the cluster name.</a:t>
            </a:r>
          </a:p>
          <a:p>
            <a:r>
              <a:rPr lang="en-US" dirty="0"/>
              <a:t>3 replica shards have been allocated.</a:t>
            </a:r>
          </a:p>
          <a:p>
            <a:r>
              <a:rPr lang="en-US" dirty="0"/>
              <a:t> Cluster Health : Green.</a:t>
            </a:r>
          </a:p>
          <a:p>
            <a:r>
              <a:rPr lang="en-US" dirty="0"/>
              <a:t>Now 6 Shards. There is redundancy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003455"/>
            <a:ext cx="2864286" cy="10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612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 horizontally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 node cluster</a:t>
            </a:r>
          </a:p>
          <a:p>
            <a:r>
              <a:rPr lang="en-US" dirty="0"/>
              <a:t>One shard each from Node 1 and Node 2 have moved to Node 3</a:t>
            </a:r>
          </a:p>
          <a:p>
            <a:r>
              <a:rPr lang="en-US" dirty="0"/>
              <a:t>Better performance as hardware resources (CPU,RAM, I/O) are shared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914775"/>
            <a:ext cx="4057143" cy="10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126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Node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Master Node</a:t>
            </a:r>
          </a:p>
          <a:p>
            <a:r>
              <a:rPr lang="en-US" dirty="0"/>
              <a:t>Elect a New Master (Node 2)</a:t>
            </a:r>
          </a:p>
          <a:p>
            <a:r>
              <a:rPr lang="en-US" dirty="0"/>
              <a:t>Primary Shard 1 and 2 were lost</a:t>
            </a:r>
          </a:p>
          <a:p>
            <a:r>
              <a:rPr lang="en-US" dirty="0"/>
              <a:t>Cluster Health : Red</a:t>
            </a:r>
          </a:p>
          <a:p>
            <a:r>
              <a:rPr lang="en-US" dirty="0"/>
              <a:t>Node 2 &amp; 3 have Replicas of these shards, which are now promoted as primaries</a:t>
            </a:r>
          </a:p>
          <a:p>
            <a:r>
              <a:rPr lang="en-US" dirty="0"/>
              <a:t>Cluster Health: Yellow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5400800"/>
            <a:ext cx="4064286" cy="1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8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0C7AF-1101-B246-B4BE-6C747FD08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171434E7-32E0-9947-B0CD-37696F7F5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66BBC-98EE-CB41-88FC-B1DD5A4E32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86800" y="6553200"/>
            <a:ext cx="457200" cy="2286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E082D-4234-B64E-AF6E-15D81E48B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5B04-B7E4-9D46-AADA-C40B761E3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&amp; Analytics Engine</a:t>
            </a:r>
          </a:p>
          <a:p>
            <a:r>
              <a:rPr lang="en-US" dirty="0"/>
              <a:t>Open source, Lucene based</a:t>
            </a:r>
          </a:p>
          <a:p>
            <a:r>
              <a:rPr lang="en-US" dirty="0"/>
              <a:t>Schema free</a:t>
            </a:r>
          </a:p>
          <a:p>
            <a:r>
              <a:rPr lang="en-US" dirty="0"/>
              <a:t>RESTful API, JSON over HTTP</a:t>
            </a:r>
          </a:p>
          <a:p>
            <a:r>
              <a:rPr lang="en-US" dirty="0"/>
              <a:t>Real-time</a:t>
            </a:r>
          </a:p>
          <a:p>
            <a:r>
              <a:rPr lang="en-US" dirty="0"/>
              <a:t>Distributed</a:t>
            </a:r>
          </a:p>
          <a:p>
            <a:r>
              <a:rPr lang="en-US" dirty="0"/>
              <a:t>Scales massively</a:t>
            </a:r>
          </a:p>
          <a:p>
            <a:r>
              <a:rPr lang="en-US" dirty="0"/>
              <a:t>High availability</a:t>
            </a:r>
          </a:p>
          <a:p>
            <a:r>
              <a:rPr lang="en-US" dirty="0"/>
              <a:t>Multi tenancy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C38B-C096-A747-841E-2A381B9AA5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4395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B7FFAD-6659-9F40-AE7F-B9722A307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Elasticsearch with Spark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1EA5F-B28D-6447-B21D-436D5E2F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2031325"/>
          </a:xfrm>
        </p:spPr>
        <p:txBody>
          <a:bodyPr/>
          <a:lstStyle/>
          <a:p>
            <a:r>
              <a:rPr lang="en-US" dirty="0">
                <a:effectLst/>
              </a:rPr>
              <a:t>./spark-2.1.1-bin-hadoop2.7/bin/spark-shell --packages org.elasticsearch:elasticsearch-spark-20_2.11:5.4.3 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18DE38A-1AD8-4449-AC97-9820CF7807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2514600"/>
            <a:ext cx="8229600" cy="3970318"/>
          </a:xfrm>
        </p:spPr>
        <p:txBody>
          <a:bodyPr/>
          <a:lstStyle/>
          <a:p>
            <a:r>
              <a:rPr lang="en-US" sz="1800" dirty="0">
                <a:effectLst/>
              </a:rPr>
              <a:t>import </a:t>
            </a:r>
            <a:r>
              <a:rPr lang="en-US" sz="1800" dirty="0" err="1">
                <a:effectLst/>
              </a:rPr>
              <a:t>org.elasticsearch.spark.sql</a:t>
            </a:r>
            <a:r>
              <a:rPr lang="en-US" sz="1800" dirty="0">
                <a:effectLst/>
              </a:rPr>
              <a:t>._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case class Person(</a:t>
            </a:r>
            <a:r>
              <a:rPr lang="en-US" sz="1800" dirty="0" err="1">
                <a:effectLst/>
              </a:rPr>
              <a:t>ID:Int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name:String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age:Int</a:t>
            </a:r>
            <a:r>
              <a:rPr lang="en-US" sz="1800" dirty="0">
                <a:effectLst/>
              </a:rPr>
              <a:t>, </a:t>
            </a:r>
            <a:r>
              <a:rPr lang="en-US" sz="1800" dirty="0" err="1">
                <a:effectLst/>
              </a:rPr>
              <a:t>numFriends:Int</a:t>
            </a:r>
            <a:r>
              <a:rPr lang="en-US" sz="1800" dirty="0">
                <a:effectLst/>
              </a:rPr>
              <a:t>) </a:t>
            </a:r>
          </a:p>
          <a:p>
            <a:r>
              <a:rPr lang="en-US" sz="1800" dirty="0">
                <a:effectLst/>
              </a:rPr>
              <a:t>def mapper(</a:t>
            </a:r>
            <a:r>
              <a:rPr lang="en-US" sz="1800" dirty="0" err="1">
                <a:effectLst/>
              </a:rPr>
              <a:t>line:String</a:t>
            </a:r>
            <a:r>
              <a:rPr lang="en-US" sz="1800" dirty="0">
                <a:effectLst/>
              </a:rPr>
              <a:t>): Person = {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</a:t>
            </a:r>
            <a:r>
              <a:rPr lang="en-US" sz="1800" dirty="0" err="1">
                <a:effectLst/>
              </a:rPr>
              <a:t>val</a:t>
            </a:r>
            <a:r>
              <a:rPr lang="en-US" sz="1800" dirty="0">
                <a:effectLst/>
              </a:rPr>
              <a:t> fields = </a:t>
            </a:r>
            <a:r>
              <a:rPr lang="en-US" sz="1800" dirty="0" err="1">
                <a:effectLst/>
              </a:rPr>
              <a:t>line.split</a:t>
            </a:r>
            <a:r>
              <a:rPr lang="en-US" sz="1800" dirty="0">
                <a:effectLst/>
              </a:rPr>
              <a:t>(',’)</a:t>
            </a:r>
            <a:br>
              <a:rPr lang="en-US" sz="1800" dirty="0">
                <a:effectLst/>
              </a:rPr>
            </a:br>
            <a:r>
              <a:rPr lang="en-US" sz="1800" dirty="0">
                <a:effectLst/>
              </a:rPr>
              <a:t>  </a:t>
            </a:r>
            <a:r>
              <a:rPr lang="en-US" sz="1800" dirty="0" err="1">
                <a:effectLst/>
              </a:rPr>
              <a:t>val</a:t>
            </a:r>
            <a:r>
              <a:rPr lang="en-US" sz="1800" dirty="0">
                <a:effectLst/>
              </a:rPr>
              <a:t> </a:t>
            </a:r>
            <a:r>
              <a:rPr lang="en-US" sz="1800" dirty="0" err="1">
                <a:effectLst/>
              </a:rPr>
              <a:t>person:Person</a:t>
            </a:r>
            <a:r>
              <a:rPr lang="en-US" sz="1800" dirty="0">
                <a:effectLst/>
              </a:rPr>
              <a:t> = Person(fields(0).</a:t>
            </a:r>
            <a:r>
              <a:rPr lang="en-US" sz="1800" dirty="0" err="1">
                <a:effectLst/>
              </a:rPr>
              <a:t>toInt</a:t>
            </a:r>
            <a:r>
              <a:rPr lang="en-US" sz="1800" dirty="0">
                <a:effectLst/>
              </a:rPr>
              <a:t>, fields(1),</a:t>
            </a:r>
          </a:p>
          <a:p>
            <a:r>
              <a:rPr lang="en-US" sz="1800" dirty="0">
                <a:effectLst/>
              </a:rPr>
              <a:t>      fields(2).</a:t>
            </a:r>
            <a:r>
              <a:rPr lang="en-US" sz="1800" dirty="0" err="1">
                <a:effectLst/>
              </a:rPr>
              <a:t>toInt</a:t>
            </a:r>
            <a:r>
              <a:rPr lang="en-US" sz="1800" dirty="0">
                <a:effectLst/>
              </a:rPr>
              <a:t>, fields(3).</a:t>
            </a:r>
            <a:r>
              <a:rPr lang="en-US" sz="1800" dirty="0" err="1">
                <a:effectLst/>
              </a:rPr>
              <a:t>toInt</a:t>
            </a:r>
            <a:r>
              <a:rPr lang="en-US" sz="1800" dirty="0">
                <a:effectLst/>
              </a:rPr>
              <a:t>) </a:t>
            </a:r>
          </a:p>
          <a:p>
            <a:r>
              <a:rPr lang="en-US" sz="1800" dirty="0">
                <a:effectLst/>
              </a:rPr>
              <a:t>  return person </a:t>
            </a:r>
          </a:p>
          <a:p>
            <a:r>
              <a:rPr lang="en-US" sz="1800" dirty="0">
                <a:effectLst/>
              </a:rPr>
              <a:t>} </a:t>
            </a:r>
          </a:p>
          <a:p>
            <a:endParaRPr lang="en-US" sz="1800" dirty="0">
              <a:effectLst/>
            </a:endParaRPr>
          </a:p>
          <a:p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import </a:t>
            </a:r>
            <a:r>
              <a:rPr lang="en-US" sz="1800" dirty="0" err="1">
                <a:effectLst/>
              </a:rPr>
              <a:t>spark.implicits</a:t>
            </a:r>
            <a:r>
              <a:rPr lang="en-US" sz="1800" dirty="0">
                <a:effectLst/>
              </a:rPr>
              <a:t>._</a:t>
            </a:r>
            <a:br>
              <a:rPr lang="en-US" sz="1800" dirty="0">
                <a:effectLst/>
              </a:rPr>
            </a:br>
            <a:r>
              <a:rPr lang="en-US" sz="1800" dirty="0" err="1">
                <a:effectLst/>
              </a:rPr>
              <a:t>val</a:t>
            </a:r>
            <a:r>
              <a:rPr lang="en-US" sz="1800" dirty="0">
                <a:effectLst/>
              </a:rPr>
              <a:t> lines = </a:t>
            </a:r>
            <a:r>
              <a:rPr lang="en-US" sz="1800" dirty="0" err="1">
                <a:effectLst/>
              </a:rPr>
              <a:t>spark.sparkContext.textFile</a:t>
            </a:r>
            <a:r>
              <a:rPr lang="en-US" sz="1800" dirty="0">
                <a:effectLst/>
              </a:rPr>
              <a:t>("</a:t>
            </a:r>
            <a:r>
              <a:rPr lang="en-US" sz="1800" dirty="0" err="1">
                <a:effectLst/>
              </a:rPr>
              <a:t>fakefriends.csv</a:t>
            </a:r>
            <a:r>
              <a:rPr lang="en-US" sz="1800" dirty="0">
                <a:effectLst/>
              </a:rPr>
              <a:t>") </a:t>
            </a:r>
          </a:p>
          <a:p>
            <a:r>
              <a:rPr lang="en-US" sz="1800" dirty="0" err="1">
                <a:effectLst/>
              </a:rPr>
              <a:t>val</a:t>
            </a:r>
            <a:r>
              <a:rPr lang="en-US" sz="1800" dirty="0">
                <a:effectLst/>
              </a:rPr>
              <a:t> people = </a:t>
            </a:r>
            <a:r>
              <a:rPr lang="en-US" sz="1800" dirty="0" err="1">
                <a:effectLst/>
              </a:rPr>
              <a:t>lines.map</a:t>
            </a:r>
            <a:r>
              <a:rPr lang="en-US" sz="1800" dirty="0">
                <a:effectLst/>
              </a:rPr>
              <a:t>(mapper).</a:t>
            </a:r>
            <a:r>
              <a:rPr lang="en-US" sz="1800" dirty="0" err="1">
                <a:effectLst/>
              </a:rPr>
              <a:t>toDF</a:t>
            </a:r>
            <a:r>
              <a:rPr lang="en-US" sz="1800" dirty="0">
                <a:effectLst/>
              </a:rPr>
              <a:t>() </a:t>
            </a:r>
          </a:p>
          <a:p>
            <a:r>
              <a:rPr lang="en-US" sz="1800" dirty="0" err="1">
                <a:effectLst/>
              </a:rPr>
              <a:t>people.saveToEs</a:t>
            </a:r>
            <a:r>
              <a:rPr lang="en-US" sz="1800" dirty="0">
                <a:effectLst/>
              </a:rPr>
              <a:t>("spark/people")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FFDA6-51C9-3840-9764-ACB60438F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63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CD571-36BF-4644-B5E7-B3FD9F71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8229600" cy="838200"/>
          </a:xfrm>
        </p:spPr>
        <p:txBody>
          <a:bodyPr/>
          <a:lstStyle/>
          <a:p>
            <a:r>
              <a:rPr lang="en-US" dirty="0"/>
              <a:t>Ecosystem - The Big Picture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16DEE-3A52-A045-B2BD-072801BD6F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pic>
        <p:nvPicPr>
          <p:cNvPr id="2049" name="Picture 1" descr="page7image24129344">
            <a:extLst>
              <a:ext uri="{FF2B5EF4-FFF2-40B4-BE49-F238E27FC236}">
                <a16:creationId xmlns:a16="http://schemas.microsoft.com/office/drawing/2014/main" id="{20E5D191-23A3-AF47-A04C-1373CBAB5C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898650"/>
            <a:ext cx="5524500" cy="382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457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AF15-58F0-6548-8BDE-016FF0F9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Logstash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BF71C-8FAF-414C-A6E6-CC5A43035D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pic>
        <p:nvPicPr>
          <p:cNvPr id="3073" name="Picture 1" descr="page8image24277808">
            <a:extLst>
              <a:ext uri="{FF2B5EF4-FFF2-40B4-BE49-F238E27FC236}">
                <a16:creationId xmlns:a16="http://schemas.microsoft.com/office/drawing/2014/main" id="{3117F73E-9ACE-274A-9375-A938A5B528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100" y="2025650"/>
            <a:ext cx="6527800" cy="356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7944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71E-C452-C648-995D-BCA91D17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38349-A700-7247-8158-FADA82EC3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pic>
        <p:nvPicPr>
          <p:cNvPr id="5122" name="Picture 2" descr="page10image24414512">
            <a:extLst>
              <a:ext uri="{FF2B5EF4-FFF2-40B4-BE49-F238E27FC236}">
                <a16:creationId xmlns:a16="http://schemas.microsoft.com/office/drawing/2014/main" id="{C560FE2F-59A4-9D43-9F69-5AA8E1EEEA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2070100"/>
            <a:ext cx="52451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2097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6095-BA89-5042-91C4-2196D839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Kibana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298E6-414B-D844-AE64-13A923EB6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pic>
        <p:nvPicPr>
          <p:cNvPr id="4097" name="Picture 1" descr="page9image24358496">
            <a:extLst>
              <a:ext uri="{FF2B5EF4-FFF2-40B4-BE49-F238E27FC236}">
                <a16:creationId xmlns:a16="http://schemas.microsoft.com/office/drawing/2014/main" id="{C9A5FF1A-2A87-914D-969A-8AAE038848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987550"/>
            <a:ext cx="6781800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136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7907-776B-C34A-9D1B-7D91D29C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B7850-F238-944B-9E26-32C70CC93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pic>
        <p:nvPicPr>
          <p:cNvPr id="6145" name="Picture 1" descr="page11image24505616">
            <a:extLst>
              <a:ext uri="{FF2B5EF4-FFF2-40B4-BE49-F238E27FC236}">
                <a16:creationId xmlns:a16="http://schemas.microsoft.com/office/drawing/2014/main" id="{7116212E-07C1-FB47-90B9-D4481F9446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2032000"/>
            <a:ext cx="7251700" cy="35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33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7889-FB9E-7B4F-A467-9A4E9126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9B628-8074-C54D-9218-A25DCD8C5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pic>
        <p:nvPicPr>
          <p:cNvPr id="7169" name="Picture 1" descr="page14image24121280">
            <a:extLst>
              <a:ext uri="{FF2B5EF4-FFF2-40B4-BE49-F238E27FC236}">
                <a16:creationId xmlns:a16="http://schemas.microsoft.com/office/drawing/2014/main" id="{FE8812C2-0F7C-FF4A-A775-C55201C788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133600"/>
            <a:ext cx="72771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752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127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9A8B-5359-4348-8878-3E620DAB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Lucene &amp; Elasticsearch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8811B-88D7-8E41-BECF-31DDCCF5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Lucene:</a:t>
            </a:r>
          </a:p>
          <a:p>
            <a:pPr lvl="1"/>
            <a:r>
              <a:rPr lang="en-US" dirty="0"/>
              <a:t>Provides most of the search “technology” behind search, plus some non-search but important capabilities (e.g. dates &amp; numbers)</a:t>
            </a:r>
          </a:p>
          <a:p>
            <a:pPr lvl="1"/>
            <a:r>
              <a:rPr lang="en-US" dirty="0"/>
              <a:t>But it’s just a toolkit/library/framework</a:t>
            </a:r>
          </a:p>
          <a:p>
            <a:r>
              <a:rPr lang="en-US" dirty="0"/>
              <a:t>Elasticsearch</a:t>
            </a:r>
          </a:p>
          <a:p>
            <a:pPr lvl="1"/>
            <a:r>
              <a:rPr lang="en-US" dirty="0"/>
              <a:t>Adds everything else needed to have a search platform / server / NoSQL solution</a:t>
            </a:r>
          </a:p>
          <a:p>
            <a:pPr lvl="1"/>
            <a:r>
              <a:rPr lang="en-US" dirty="0"/>
              <a:t>Add some more of its own search technology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2B681-FE85-2F4B-BD46-FF8E1C797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81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53530-810A-754B-ABBB-5FC2DEEF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Glossary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167515-323F-8342-9ACB-20F1CC249D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360796"/>
              </p:ext>
            </p:extLst>
          </p:nvPr>
        </p:nvGraphicFramePr>
        <p:xfrm>
          <a:off x="228600" y="1270000"/>
          <a:ext cx="8686800" cy="3708400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227013915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5035035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RDBMS (MySQL, Postgres, 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Elasticsearch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040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Indice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2922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95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407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27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59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24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51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Query DSL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08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B* Tree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Inverted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9069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B866D-BAB5-0C45-8490-EB6F0471C0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1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257800" cy="5791200"/>
          </a:xfrm>
        </p:spPr>
        <p:txBody>
          <a:bodyPr/>
          <a:lstStyle/>
          <a:p>
            <a:r>
              <a:rPr lang="en-US" dirty="0">
                <a:solidFill>
                  <a:srgbClr val="9BCC00"/>
                </a:solidFill>
              </a:rPr>
              <a:t>_index</a:t>
            </a:r>
            <a:r>
              <a:rPr lang="en-US" dirty="0"/>
              <a:t>: Where the document lives</a:t>
            </a:r>
          </a:p>
          <a:p>
            <a:r>
              <a:rPr lang="en-US" dirty="0">
                <a:solidFill>
                  <a:srgbClr val="9BCC00"/>
                </a:solidFill>
              </a:rPr>
              <a:t>_type</a:t>
            </a:r>
            <a:r>
              <a:rPr lang="en-US" dirty="0"/>
              <a:t>: The class of object that the document represents</a:t>
            </a:r>
          </a:p>
          <a:p>
            <a:r>
              <a:rPr lang="en-US" dirty="0">
                <a:solidFill>
                  <a:srgbClr val="9BCC00"/>
                </a:solidFill>
              </a:rPr>
              <a:t>_id</a:t>
            </a:r>
            <a:r>
              <a:rPr lang="en-US" dirty="0"/>
              <a:t>: The unique identifier for the document</a:t>
            </a:r>
          </a:p>
          <a:p>
            <a:pPr lvl="1"/>
            <a:r>
              <a:rPr lang="en-US" dirty="0"/>
              <a:t>Elasticsearch will auto generate id if not specified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475" y="1823085"/>
            <a:ext cx="252142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074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02293-A0EC-5E48-BC07-40DBFFBC9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Document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1C976-3299-E14A-A1E9-EE5F258B23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4C5FE5-BC99-CC4C-A7EB-C15A78123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1300" y="1733550"/>
            <a:ext cx="35814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1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08-74EF-E847-BC7C-B79514B893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Inverted Index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FDCFF-4586-A34F-B3BD-B32204B4D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data is indexed</a:t>
            </a:r>
          </a:p>
        </p:txBody>
      </p:sp>
    </p:spTree>
    <p:extLst>
      <p:ext uri="{BB962C8B-B14F-4D97-AF65-F5344CB8AC3E}">
        <p14:creationId xmlns:p14="http://schemas.microsoft.com/office/powerpoint/2010/main" val="2357457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58A5-3D7D-EB40-ABB8-6E421F8E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47E8B-FFC4-6C43-8C62-9C1253505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90600"/>
            <a:ext cx="8686800" cy="553998"/>
          </a:xfrm>
        </p:spPr>
        <p:txBody>
          <a:bodyPr/>
          <a:lstStyle/>
          <a:p>
            <a:r>
              <a:rPr lang="en-US" dirty="0"/>
              <a:t>WHERE content LIKE </a:t>
            </a:r>
            <a:r>
              <a:rPr lang="en-US" dirty="0">
                <a:solidFill>
                  <a:srgbClr val="9BCC00"/>
                </a:solidFill>
              </a:rPr>
              <a:t>"%</a:t>
            </a:r>
            <a:r>
              <a:rPr lang="en-US" dirty="0" err="1">
                <a:solidFill>
                  <a:srgbClr val="9BCC00"/>
                </a:solidFill>
              </a:rPr>
              <a:t>brown%fox</a:t>
            </a:r>
            <a:r>
              <a:rPr lang="en-US" dirty="0">
                <a:solidFill>
                  <a:srgbClr val="9BCC00"/>
                </a:solidFill>
              </a:rPr>
              <a:t>"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414ED4-146D-2949-AA24-A9A528C4A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3400" y="1752600"/>
            <a:ext cx="8077200" cy="4093428"/>
          </a:xfrm>
        </p:spPr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"title": "Quick brown rabbits",</a:t>
            </a:r>
          </a:p>
          <a:p>
            <a:r>
              <a:rPr lang="en-US" dirty="0"/>
              <a:t>  "content": "Brown rabbits are commonly seen"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"title": "Keeping pets healthy",</a:t>
            </a:r>
          </a:p>
          <a:p>
            <a:r>
              <a:rPr lang="en-US" dirty="0"/>
              <a:t>  "content": "My quick brown fox eats rabbits on a  regular basis"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2821-60C6-7E46-B374-61D86B32D8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7084"/>
      </p:ext>
    </p:extLst>
  </p:cSld>
  <p:clrMapOvr>
    <a:masterClrMapping/>
  </p:clrMapOvr>
</p:sld>
</file>

<file path=ppt/theme/theme1.xml><?xml version="1.0" encoding="utf-8"?>
<a:theme xmlns:a="http://schemas.openxmlformats.org/drawingml/2006/main" name="Telerik Academy theme">
  <a:themeElements>
    <a:clrScheme name="Telerik Colors Theme">
      <a:dk1>
        <a:sysClr val="windowText" lastClr="000000"/>
      </a:dk1>
      <a:lt1>
        <a:srgbClr val="CCFF66"/>
      </a:lt1>
      <a:dk2>
        <a:srgbClr val="30356E"/>
      </a:dk2>
      <a:lt2>
        <a:srgbClr val="CCFF33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76B200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lerik Academy theme" id="{2620D71C-A5FD-46E0-A488-16D4CF22AEE2}" vid="{F028A4D3-6851-4D6D-A82D-72CBFB9A81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Telerik Academy theme</Template>
  <TotalTime>4079</TotalTime>
  <Words>1170</Words>
  <Application>Microsoft Macintosh PowerPoint</Application>
  <PresentationFormat>On-screen Show (4:3)</PresentationFormat>
  <Paragraphs>313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Cambria</vt:lpstr>
      <vt:lpstr>Consolas</vt:lpstr>
      <vt:lpstr>Corbel</vt:lpstr>
      <vt:lpstr>Times New Roman</vt:lpstr>
      <vt:lpstr>Trebuchet MS</vt:lpstr>
      <vt:lpstr>Wingdings 2</vt:lpstr>
      <vt:lpstr>Telerik Academy theme</vt:lpstr>
      <vt:lpstr>Using Elasticsearch</vt:lpstr>
      <vt:lpstr>Table of Contents</vt:lpstr>
      <vt:lpstr>Elasticsearch</vt:lpstr>
      <vt:lpstr>Lucene &amp; Elasticsearch</vt:lpstr>
      <vt:lpstr>Glossary</vt:lpstr>
      <vt:lpstr>Document</vt:lpstr>
      <vt:lpstr>Creating a Document</vt:lpstr>
      <vt:lpstr>Inverted Index</vt:lpstr>
      <vt:lpstr>PowerPoint Presentation</vt:lpstr>
      <vt:lpstr>How data is indexed</vt:lpstr>
      <vt:lpstr>field: content</vt:lpstr>
      <vt:lpstr>field: content</vt:lpstr>
      <vt:lpstr>field: content</vt:lpstr>
      <vt:lpstr>Query DSL</vt:lpstr>
      <vt:lpstr>Full-text Queries</vt:lpstr>
      <vt:lpstr>Term Queries</vt:lpstr>
      <vt:lpstr>Compound query</vt:lpstr>
      <vt:lpstr>Query DSL</vt:lpstr>
      <vt:lpstr>Aggregations</vt:lpstr>
      <vt:lpstr>Nested Aggregations</vt:lpstr>
      <vt:lpstr>PowerPoint Presentation</vt:lpstr>
      <vt:lpstr>Distributed</vt:lpstr>
      <vt:lpstr>CAP Theorem</vt:lpstr>
      <vt:lpstr>Glossary</vt:lpstr>
      <vt:lpstr>A Single Node Cluster with An Index</vt:lpstr>
      <vt:lpstr>Add Failover</vt:lpstr>
      <vt:lpstr>Scale horizontally</vt:lpstr>
      <vt:lpstr>Coping with Node Failure</vt:lpstr>
      <vt:lpstr>Ecosystem</vt:lpstr>
      <vt:lpstr>Elasticsearch with Spark</vt:lpstr>
      <vt:lpstr>Ecosystem - The Big Picture </vt:lpstr>
      <vt:lpstr>Logstash</vt:lpstr>
      <vt:lpstr>Beats</vt:lpstr>
      <vt:lpstr>Kibana</vt:lpstr>
      <vt:lpstr>Monitoring</vt:lpstr>
      <vt:lpstr>Elastic Cloud</vt:lpstr>
      <vt:lpstr>PowerPoint Presentation</vt:lpstr>
    </vt:vector>
  </TitlesOfParts>
  <Company>Telerik Corporation</Company>
  <LinksUpToDate>false</LinksUpToDate>
  <SharedDoc>false</SharedDoc>
  <HyperlinkBase>http://html5course.telerik.com</HyperlinkBase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Design and UI Technologies</dc:title>
  <dc:subject>Web Design with HTML5, CSS3 and JavaScript Course</dc:subject>
  <dc:creator>Doncho Minkov;svetlin@nakov.com</dc:creator>
  <cp:keywords>HTML, Free course, JavaScript, jQuery, WordPress, Web Applications, Web Services, CSS, Content Management Systems, Telerik Software Academy, Telerik Academy, Free courses for developers, Web design course, Web front-end course, Free training materials</cp:keywords>
  <dc:description>Web Design with HTML5, CSS3 and JavaScript free training course overview _x000d_
Telerik Software Academy: http://html5course.telerik.com _x000d_
The website and all video materials are in Bulgarian _x000d_
About Telerik and Telerik Academy; About the Course; Requirements; Course Curriculum; Trainers Team; Schedule; Assessment, Exams, Certification; Resources</dc:description>
  <cp:lastModifiedBy>Huy. Nguyễn Trọng (3)</cp:lastModifiedBy>
  <cp:revision>528</cp:revision>
  <cp:lastPrinted>2018-12-15T09:44:53Z</cp:lastPrinted>
  <dcterms:created xsi:type="dcterms:W3CDTF">2007-12-08T16:03:35Z</dcterms:created>
  <dcterms:modified xsi:type="dcterms:W3CDTF">2018-12-21T06:29:37Z</dcterms:modified>
  <cp:category>Web Design, HTML, HTML5</cp:category>
</cp:coreProperties>
</file>