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2"/>
    <p:restoredTop sz="92631"/>
  </p:normalViewPr>
  <p:slideViewPr>
    <p:cSldViewPr snapToGrid="0" snapToObjects="1">
      <p:cViewPr varScale="1">
        <p:scale>
          <a:sx n="98" d="100"/>
          <a:sy n="98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6453-3A85-714F-8E18-8BC62BB3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8F827-ADA6-F043-AFC8-30C0314DA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A716-465F-0644-841E-A0AA7896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33C7-EEB9-E547-B576-2AB3DE2C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3D44-BA60-364D-84B4-D9D56C1E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111F-7577-AD40-9F8C-45019D96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1CE0-6898-534D-AB9E-EA38AF78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CB5F-A566-3F48-89AD-1A7F6352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6F4F-534D-8B42-A0A7-746E7F1A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22B1-3118-194A-9353-27493D2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68F36-11D0-9B4B-88EC-638F238E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F24D2-81F1-574D-87CA-9E9267A0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3388-455F-5B4E-B22A-628DE4D2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0C7E-899E-5646-83A8-83AC6BC4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ED8F-04F2-F944-A446-326C8766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283C-8A02-374A-A6DF-BC7E1178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75B6-2DF9-6948-ABB9-8EE8B83B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2B7E-0344-9E4E-81A6-53752A8A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D96CB-ECAA-B540-9FA6-F4C898D6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9EBF-4A5E-9648-8B9E-22369C48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EE2E-FF97-CF40-8939-461CFD31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81B4-FA6A-E041-A32B-32A2D34A4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C7FF-069D-AA4C-94CE-3BE5BB9C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FB35-47FE-C246-807E-68962BB4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4279-ECDC-C140-867A-22D2562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ABE8-4BE1-024A-B1B1-E61593E5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4F68-7E16-0745-860D-3C077D207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46A2-7997-3D4C-B4AC-F59B3034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50A6-3877-0044-B7C2-6128FE26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BB876-D85F-524A-8F46-97395CD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CEFCD-1278-6F4B-A96A-F3D0B8C0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5797-B05E-7D45-AFCB-B10726E1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04AC-B7D6-9947-A08A-05A5A6A2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86329-7280-9E44-8C43-5593C3A2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59BF4-D9C0-2A46-BF6F-A5CF64F84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69121-0AE9-3048-8059-8AF92AED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F03B2-C514-CB48-9F97-6AC35A36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B67E-2FA5-0E47-8E3F-C98DFC87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72E64-0FB3-3540-B4F0-02FF8995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C3FA-9607-4E40-948C-DC3B3DD8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F92A9-A0DA-704E-B7BC-6D0893FB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7DE9E-4554-BA4D-A342-5110D499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C25E3-59CF-5A42-94BC-D4198285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55C37-474E-1D48-B337-0FF83FC1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82452-C313-4F46-8214-B9DFBD3C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3A7C4-9983-D246-93C3-1BCC7959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65CF-F211-314E-83A8-8606F298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7DCA-B182-3E40-B333-BE0CD806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9EF21-A859-F14F-B0E4-681A4168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6931-1E8E-2E41-A128-1F1B2381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1A12D-9D3E-6942-8F4E-6D3170C3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CC307-587C-5842-8DD1-FEC7B0D5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293D-3D86-8A4D-B2D7-E0179C77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13CE9-3655-B344-9D60-46B295144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247E1-D3C7-6145-BB86-6E02FCDA6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A9480-E684-4B44-BD37-8301EF83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4D38-1DEE-FC44-AFA1-86A06F8C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51EE8-478F-AC45-841B-D1EDF704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D0878-00ED-D342-95A3-5CE5D4BD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3B9E-EBB8-0D4B-909A-73159768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F126-F452-DE46-8039-DC9C85A0A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423D-60E0-8B4F-B73B-EF111D86E68F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3713-B40A-1D4B-BF18-2F8DF6611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24C7A-FF0E-4044-B2A6-3C250CDBF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F6B-CC2E-E74F-9741-72A5B6E07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4874-A2A6-6C4F-9779-8903F11B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CAED7-A383-7146-AA77-C7B782524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DF73-736E-A94A-B99D-87D234BA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and Machine Learning?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7D0B-FD2E-864C-A455-C3019E46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 centric viewpoint: ML is about getting computers to do the types of things people are good at.</a:t>
            </a:r>
          </a:p>
          <a:p>
            <a:r>
              <a:rPr lang="en-US" dirty="0"/>
              <a:t>When people say “AI” they almost always mean “ML.” </a:t>
            </a:r>
            <a:endParaRPr lang="en-US" dirty="0">
              <a:effectLst/>
            </a:endParaRPr>
          </a:p>
          <a:p>
            <a:r>
              <a:rPr lang="en-US" dirty="0"/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2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A303-1C3F-1B4F-B5EF-36DA4C27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1104-9B04-5441-8205-141F024F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for a computer: (42384 ∗ 3421.82)</a:t>
            </a:r>
            <a:r>
              <a:rPr lang="en-US" baseline="30000" dirty="0"/>
              <a:t>1/3 </a:t>
            </a:r>
            <a:endParaRPr lang="en-US" baseline="30000" dirty="0">
              <a:effectLst/>
            </a:endParaRPr>
          </a:p>
          <a:p>
            <a:r>
              <a:rPr lang="en-US" dirty="0"/>
              <a:t>Easy for a child: </a:t>
            </a:r>
            <a:endParaRPr lang="en-US" dirty="0">
              <a:effectLst/>
            </a:endParaRPr>
          </a:p>
          <a:p>
            <a:pPr lvl="1"/>
            <a:r>
              <a:rPr lang="en-US" dirty="0"/>
              <a:t>speech recognition </a:t>
            </a:r>
            <a:endParaRPr lang="en-US" dirty="0">
              <a:effectLst/>
            </a:endParaRPr>
          </a:p>
          <a:p>
            <a:pPr lvl="1"/>
            <a:r>
              <a:rPr lang="en-US" dirty="0"/>
              <a:t>object recognition </a:t>
            </a:r>
            <a:endParaRPr lang="en-US" dirty="0">
              <a:effectLst/>
            </a:endParaRPr>
          </a:p>
          <a:p>
            <a:pPr lvl="1"/>
            <a:r>
              <a:rPr lang="en-US" dirty="0"/>
              <a:t>question/answering (“what color is the sky?”) </a:t>
            </a:r>
          </a:p>
          <a:p>
            <a:r>
              <a:rPr lang="en-US" dirty="0"/>
              <a:t>Computers are designed to execute mathematically precise computational primitives (and they have become much faster!). </a:t>
            </a:r>
            <a:endParaRPr lang="en-US" dirty="0">
              <a:effectLst/>
            </a:endParaRPr>
          </a:p>
          <a:p>
            <a:r>
              <a:rPr lang="en-US" dirty="0"/>
              <a:t>The algorithmic and statistical thinking (and techniques) for how we train computers to get better at these more ’easy-for-human’ tasks. 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F9BB-5EC1-A440-88ED-157AC85F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Today, ML is begin used for: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542C-F479-7948-8297-FDCC61D1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and image processing </a:t>
            </a:r>
            <a:endParaRPr lang="en-US" dirty="0">
              <a:effectLst/>
            </a:endParaRPr>
          </a:p>
          <a:p>
            <a:r>
              <a:rPr lang="en-US" dirty="0"/>
              <a:t>Speech and language processing </a:t>
            </a:r>
            <a:endParaRPr lang="en-US" dirty="0">
              <a:effectLst/>
            </a:endParaRPr>
          </a:p>
          <a:p>
            <a:r>
              <a:rPr lang="en-US" dirty="0"/>
              <a:t>Search engines </a:t>
            </a:r>
            <a:endParaRPr lang="en-US" dirty="0">
              <a:effectLst/>
            </a:endParaRPr>
          </a:p>
          <a:p>
            <a:r>
              <a:rPr lang="en-US" dirty="0"/>
              <a:t>Robot control </a:t>
            </a:r>
            <a:endParaRPr lang="en-US" dirty="0">
              <a:effectLst/>
            </a:endParaRPr>
          </a:p>
          <a:p>
            <a:r>
              <a:rPr lang="en-US" dirty="0"/>
              <a:t>Medical and health analysis </a:t>
            </a:r>
            <a:endParaRPr lang="en-US" dirty="0">
              <a:effectLst/>
            </a:endParaRPr>
          </a:p>
          <a:p>
            <a:r>
              <a:rPr lang="en-US" dirty="0"/>
              <a:t>not just “AI-</a:t>
            </a:r>
            <a:r>
              <a:rPr lang="en-US" dirty="0" err="1"/>
              <a:t>ish</a:t>
            </a:r>
            <a:r>
              <a:rPr lang="en-US" dirty="0"/>
              <a:t>” problems:</a:t>
            </a:r>
            <a:br>
              <a:rPr lang="en-US" dirty="0"/>
            </a:br>
            <a:r>
              <a:rPr lang="en-US" dirty="0"/>
              <a:t>sensor networks, traffic navigation, medical imaging, computational biology, finance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17AB-B50E-8944-861B-1E0AAD9E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A033-7C6D-814B-A4D9-794773BF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formulations: classification, regression </a:t>
            </a:r>
            <a:endParaRPr lang="en-US" dirty="0">
              <a:effectLst/>
            </a:endParaRPr>
          </a:p>
          <a:p>
            <a:r>
              <a:rPr lang="en-US" dirty="0"/>
              <a:t>Techniques: decision trees, nearest neighbors, perceptron, linear models, probabilistic models, neural networks, kernel methods, clustering </a:t>
            </a:r>
            <a:endParaRPr lang="en-US" dirty="0">
              <a:effectLst/>
            </a:endParaRPr>
          </a:p>
          <a:p>
            <a:r>
              <a:rPr lang="en-US" dirty="0"/>
              <a:t>“Meta-techniques”: ensembles, expectation-maximization </a:t>
            </a:r>
            <a:endParaRPr lang="en-US" dirty="0">
              <a:effectLst/>
            </a:endParaRPr>
          </a:p>
          <a:p>
            <a:r>
              <a:rPr lang="en-US" dirty="0"/>
              <a:t>Understanding ML: limits of learning, practical issues, bias &amp; fairness </a:t>
            </a:r>
            <a:endParaRPr lang="en-US" dirty="0">
              <a:effectLst/>
            </a:endParaRPr>
          </a:p>
          <a:p>
            <a:r>
              <a:rPr lang="en-US" dirty="0"/>
              <a:t>Recurring themes: (stochastic) gradient descent, the “scope” of ML, overfitting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A26-6E7C-1045-895E-519E804F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“Inductive” 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B13D-8234-E743-9D7F-FABD8750B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Training: a learning algorithm takes a set of example input-output pairs, {(x1,y1),...(</a:t>
            </a:r>
            <a:r>
              <a:rPr lang="en-US" dirty="0" err="1"/>
              <a:t>xN,yN</a:t>
            </a:r>
            <a:r>
              <a:rPr lang="en-US" dirty="0"/>
              <a:t>)}, and returns a function f (the ’hypothesis’); the goal is for f(x) to recover the true label y, for each example, and on future examples </a:t>
            </a:r>
          </a:p>
          <a:p>
            <a:r>
              <a:rPr lang="en-US" dirty="0"/>
              <a:t>Testing: we check how well f predicts on a set of test examples,</a:t>
            </a:r>
            <a:br>
              <a:rPr lang="en-US" dirty="0"/>
            </a:br>
            <a:r>
              <a:rPr lang="en-US" dirty="0"/>
              <a:t>{(x′1, y1′ ), . . . (</a:t>
            </a:r>
            <a:r>
              <a:rPr lang="en-US" dirty="0" err="1"/>
              <a:t>x′M</a:t>
            </a:r>
            <a:r>
              <a:rPr lang="en-US" dirty="0"/>
              <a:t> , </a:t>
            </a:r>
            <a:r>
              <a:rPr lang="en-US" dirty="0" err="1"/>
              <a:t>yM</a:t>
            </a:r>
            <a:r>
              <a:rPr lang="en-US" dirty="0"/>
              <a:t>′ )}, by measuring how well f(x′) matches y. 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7C0AE9-8C5B-FA4F-BE3E-380B49E0C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1518"/>
            <a:ext cx="5181600" cy="3839551"/>
          </a:xfrm>
        </p:spPr>
      </p:pic>
    </p:spTree>
    <p:extLst>
      <p:ext uri="{BB962C8B-B14F-4D97-AF65-F5344CB8AC3E}">
        <p14:creationId xmlns:p14="http://schemas.microsoft.com/office/powerpoint/2010/main" val="322755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451D-5FD4-3047-8B80-A960A1AC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86FC3A-561C-1C4E-9CE6-7C0193CF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can be pretty much anything we can represent</a:t>
            </a:r>
          </a:p>
          <a:p>
            <a:pPr lvl="1"/>
            <a:r>
              <a:rPr lang="en-US" dirty="0"/>
              <a:t>To start, we’ll think of x as a vector (really, a “tuple”) of features, where each feature </a:t>
            </a:r>
            <a:r>
              <a:rPr lang="el-GR" dirty="0"/>
              <a:t>φ(</a:t>
            </a:r>
            <a:r>
              <a:rPr lang="en-US" dirty="0"/>
              <a:t>x) maps the instance into some set. Sometimes </a:t>
            </a:r>
            <a:r>
              <a:rPr lang="el-GR" dirty="0"/>
              <a:t>Φ(</a:t>
            </a:r>
            <a:r>
              <a:rPr lang="en-US" dirty="0"/>
              <a:t>x) denotes the tuple (the “vector” of all the features). </a:t>
            </a:r>
            <a:endParaRPr lang="en-US" dirty="0">
              <a:effectLst/>
            </a:endParaRPr>
          </a:p>
          <a:p>
            <a:r>
              <a:rPr lang="en-US" dirty="0"/>
              <a:t>y can be </a:t>
            </a:r>
            <a:endParaRPr lang="en-US" dirty="0">
              <a:effectLst/>
            </a:endParaRPr>
          </a:p>
          <a:p>
            <a:pPr lvl="1"/>
            <a:r>
              <a:rPr lang="en-US" dirty="0"/>
              <a:t>a real value (regression) </a:t>
            </a:r>
            <a:endParaRPr lang="en-US" dirty="0">
              <a:effectLst/>
            </a:endParaRPr>
          </a:p>
          <a:p>
            <a:pPr lvl="1"/>
            <a:r>
              <a:rPr lang="en-US" dirty="0"/>
              <a:t>a label (classification) </a:t>
            </a:r>
            <a:endParaRPr lang="en-US" dirty="0">
              <a:effectLst/>
            </a:endParaRPr>
          </a:p>
          <a:p>
            <a:pPr lvl="1"/>
            <a:r>
              <a:rPr lang="en-US" dirty="0"/>
              <a:t>an ordering (ranking) </a:t>
            </a:r>
            <a:endParaRPr lang="en-US" dirty="0">
              <a:effectLst/>
            </a:endParaRPr>
          </a:p>
          <a:p>
            <a:pPr lvl="1"/>
            <a:r>
              <a:rPr lang="en-US" dirty="0"/>
              <a:t>a vector (multivariate regression) </a:t>
            </a:r>
            <a:endParaRPr lang="en-US" dirty="0">
              <a:effectLst/>
            </a:endParaRPr>
          </a:p>
          <a:p>
            <a:pPr lvl="1"/>
            <a:r>
              <a:rPr lang="en-US" dirty="0"/>
              <a:t>a sequence/tree/graph (structured prediction) </a:t>
            </a:r>
            <a:endParaRPr lang="en-US" dirty="0">
              <a:effectLst/>
            </a:endParaRPr>
          </a:p>
          <a:p>
            <a:pPr lvl="1"/>
            <a:r>
              <a:rPr lang="en-US" dirty="0"/>
              <a:t>...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4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388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</vt:lpstr>
      <vt:lpstr>Learning and Machine Learning? </vt:lpstr>
      <vt:lpstr>What is ML about? </vt:lpstr>
      <vt:lpstr>Today, ML is begin used for: </vt:lpstr>
      <vt:lpstr>Outline</vt:lpstr>
      <vt:lpstr>“Inductive” Supervised Machine Learning </vt:lpstr>
      <vt:lpstr>Inputs and Output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Huy. Nguyễn Trọng (3)</dc:creator>
  <cp:lastModifiedBy>Huy. Nguyễn Trọng (3)</cp:lastModifiedBy>
  <cp:revision>2</cp:revision>
  <dcterms:created xsi:type="dcterms:W3CDTF">2018-12-16T03:17:22Z</dcterms:created>
  <dcterms:modified xsi:type="dcterms:W3CDTF">2018-12-16T03:46:16Z</dcterms:modified>
</cp:coreProperties>
</file>