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ink/ink3.xml" ContentType="application/inkml+xml"/>
  <Override PartName="/ppt/notesSlides/notesSlide4.xml" ContentType="application/vnd.openxmlformats-officedocument.presentationml.notesSlide+xml"/>
  <Override PartName="/ppt/ink/ink4.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8.xml" ContentType="application/inkml+xml"/>
  <Override PartName="/ppt/ink/ink9.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1"/>
  </p:notesMasterIdLst>
  <p:sldIdLst>
    <p:sldId id="257" r:id="rId2"/>
    <p:sldId id="294" r:id="rId3"/>
    <p:sldId id="286" r:id="rId4"/>
    <p:sldId id="291" r:id="rId5"/>
    <p:sldId id="292" r:id="rId6"/>
    <p:sldId id="293" r:id="rId7"/>
    <p:sldId id="260" r:id="rId8"/>
    <p:sldId id="261" r:id="rId9"/>
    <p:sldId id="262" r:id="rId10"/>
    <p:sldId id="268" r:id="rId11"/>
    <p:sldId id="295" r:id="rId12"/>
    <p:sldId id="270" r:id="rId13"/>
    <p:sldId id="263" r:id="rId14"/>
    <p:sldId id="264" r:id="rId15"/>
    <p:sldId id="265" r:id="rId16"/>
    <p:sldId id="287" r:id="rId17"/>
    <p:sldId id="281" r:id="rId18"/>
    <p:sldId id="269" r:id="rId19"/>
    <p:sldId id="278" r:id="rId20"/>
    <p:sldId id="283" r:id="rId21"/>
    <p:sldId id="280" r:id="rId22"/>
    <p:sldId id="300" r:id="rId23"/>
    <p:sldId id="301" r:id="rId24"/>
    <p:sldId id="302" r:id="rId25"/>
    <p:sldId id="307" r:id="rId26"/>
    <p:sldId id="306" r:id="rId27"/>
    <p:sldId id="304" r:id="rId28"/>
    <p:sldId id="313" r:id="rId29"/>
    <p:sldId id="271" r:id="rId30"/>
    <p:sldId id="272" r:id="rId31"/>
    <p:sldId id="284" r:id="rId32"/>
    <p:sldId id="273" r:id="rId33"/>
    <p:sldId id="285" r:id="rId34"/>
    <p:sldId id="274" r:id="rId35"/>
    <p:sldId id="275" r:id="rId36"/>
    <p:sldId id="310" r:id="rId37"/>
    <p:sldId id="312" r:id="rId38"/>
    <p:sldId id="276" r:id="rId39"/>
    <p:sldId id="311"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2A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5" autoAdjust="0"/>
    <p:restoredTop sz="90433" autoAdjust="0"/>
  </p:normalViewPr>
  <p:slideViewPr>
    <p:cSldViewPr snapToGrid="0">
      <p:cViewPr varScale="1">
        <p:scale>
          <a:sx n="85" d="100"/>
          <a:sy n="85" d="100"/>
        </p:scale>
        <p:origin x="72"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dirty="0" smtClean="0"/>
              <a:t>Top 25 </a:t>
            </a:r>
            <a:r>
              <a:rPr lang="en-US" dirty="0" smtClean="0"/>
              <a:t>Instagram</a:t>
            </a:r>
            <a:r>
              <a:rPr lang="en-US" baseline="0" dirty="0" smtClean="0"/>
              <a:t> </a:t>
            </a:r>
            <a:r>
              <a:rPr lang="en-US" dirty="0" smtClean="0"/>
              <a:t>Influencer </a:t>
            </a:r>
            <a:r>
              <a:rPr lang="en-US" dirty="0"/>
              <a:t>“Genre”</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autoTitleDeleted val="0"/>
    <c:plotArea>
      <c:layout/>
      <c:barChart>
        <c:barDir val="col"/>
        <c:grouping val="clustered"/>
        <c:varyColors val="0"/>
        <c:ser>
          <c:idx val="0"/>
          <c:order val="0"/>
          <c:tx>
            <c:strRef>
              <c:f>Sheet1!$B$1</c:f>
              <c:strCache>
                <c:ptCount val="1"/>
                <c:pt idx="0">
                  <c:v>Number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beauty</c:v>
                </c:pt>
                <c:pt idx="1">
                  <c:v>design</c:v>
                </c:pt>
                <c:pt idx="2">
                  <c:v>fashion</c:v>
                </c:pt>
                <c:pt idx="3">
                  <c:v>fitness</c:v>
                </c:pt>
                <c:pt idx="4">
                  <c:v>food</c:v>
                </c:pt>
                <c:pt idx="5">
                  <c:v>medical</c:v>
                </c:pt>
                <c:pt idx="6">
                  <c:v>motivation</c:v>
                </c:pt>
                <c:pt idx="7">
                  <c:v>photography</c:v>
                </c:pt>
                <c:pt idx="8">
                  <c:v>travel</c:v>
                </c:pt>
                <c:pt idx="9">
                  <c:v>videos</c:v>
                </c:pt>
              </c:strCache>
            </c:strRef>
          </c:cat>
          <c:val>
            <c:numRef>
              <c:f>Sheet1!$B$2:$B$11</c:f>
              <c:numCache>
                <c:formatCode>General</c:formatCode>
                <c:ptCount val="10"/>
                <c:pt idx="0">
                  <c:v>5</c:v>
                </c:pt>
                <c:pt idx="1">
                  <c:v>1</c:v>
                </c:pt>
                <c:pt idx="2">
                  <c:v>3</c:v>
                </c:pt>
                <c:pt idx="3">
                  <c:v>4</c:v>
                </c:pt>
                <c:pt idx="4">
                  <c:v>1</c:v>
                </c:pt>
                <c:pt idx="5">
                  <c:v>1</c:v>
                </c:pt>
                <c:pt idx="6">
                  <c:v>1</c:v>
                </c:pt>
                <c:pt idx="7">
                  <c:v>2</c:v>
                </c:pt>
                <c:pt idx="8">
                  <c:v>2</c:v>
                </c:pt>
                <c:pt idx="9">
                  <c:v>5</c:v>
                </c:pt>
              </c:numCache>
            </c:numRef>
          </c:val>
        </c:ser>
        <c:dLbls>
          <c:showLegendKey val="0"/>
          <c:showVal val="0"/>
          <c:showCatName val="0"/>
          <c:showSerName val="0"/>
          <c:showPercent val="0"/>
          <c:showBubbleSize val="0"/>
        </c:dLbls>
        <c:gapWidth val="60"/>
        <c:overlap val="-27"/>
        <c:axId val="1272946576"/>
        <c:axId val="1272959088"/>
      </c:barChart>
      <c:catAx>
        <c:axId val="127294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272959088"/>
        <c:crosses val="autoZero"/>
        <c:auto val="1"/>
        <c:lblAlgn val="ctr"/>
        <c:lblOffset val="100"/>
        <c:noMultiLvlLbl val="0"/>
      </c:catAx>
      <c:valAx>
        <c:axId val="127295908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272946576"/>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Calibri" panose="020F0502020204030204" pitchFamily="34" charset="0"/>
          <a:cs typeface="Calibri" panose="020F050202020403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3-06T22:38:52.693"/>
    </inkml:context>
    <inkml:brush xml:id="br0">
      <inkml:brushProperty name="width" value="0.05292" units="cm"/>
      <inkml:brushProperty name="height" value="0.05292" units="cm"/>
      <inkml:brushProperty name="color" value="#FF0000"/>
    </inkml:brush>
  </inkml:definitions>
  <inkml:trace contextRef="#ctx0" brushRef="#br0">15010 9710 380 0,'-6'6'143'0,"-3"-4"-112"0,-9-7-8 0,12 5-12 16,3 0-11-16,0 0 2 15,3-3-23-15,0 3-8 0,0 0 14 16,0 0 29-16,6 0 17 0,0 3-13 15,0-3-7-15,3 0 15 16,0 0 6-16,3 3-4 16,-6-3-4-16,6 0-8 15,2-3-2-15,7 8-11 16,12-5-3-16,6 0-1 16,2 0 2-16,-2 3-2 15,0-3-2 1,-1 5 6-16,1-5 3 15,6 5-1-15,5-5 2 0,16 6-2 16,-4-9 0-16,1 3-1 16,2-3 0-16,1 3-2 15,5-5 1-15,10 5-2 16,-4-5 2-16,-6 5-2 16,1-5-1-16,2 7 1 0,7-7 1 15,14 2-1-15,-3-2-1 16,-2 8 1-16,14-14-1 15,9 6 0-15,-6-1 0 16,-3 4 0-16,9-4 0 16,0 6 0-16,-5-5 0 15,-13 5 0-15,0-5 0 16,9 5 2-16,-3 0 1 16,-5 0-1-1,-4-5 1-15,6 5-2 16,12-3 2-16,-9 0-4 0,13-5 0 15,-13 6 3-15,-3-6 3 16,6 0 0-16,-6 3 0 16,-11 2-1-16,-16-2 0 15,-8 2-2-15,-10-2-2 0,-8 10 1 16,-3-8-1-16,-4 9 0 16,-2-9 0-16,0 6-7 15,2-3-3-15,-5 2-41 16,6 1-16-1</inkml:trace>
  <inkml:trace contextRef="#ctx0" brushRef="#br0" timeOffset="1038.9411">2490 10856 348 0,'-9'-8'132'0,"6"16"-103"0,3-8 1 0,0 5-6 16,0-5-23-16,0 0-4 0,6 3 17 16,0 2 10-16,3 0 37 31,33-5-26-16,5 3-8-15,13 2-13 16,11 3-4-16,10 0-2 16,2 0 2-16,21-5-5 15,21 5-1-15,-3-6 2 0,27-2-1 16,0 0 2 0,6 0 0-16,20-2 1 0,-50-1 2 15,87 0 1-15,-16 1-1 16,19-1 1-16,-13-2-4 15,0 0 1-15,-2 2-5 16,-16-5 0-16,7 3-3 16,-30 2-1-16,-24 0 1 15,-18 1 0-15,-15-1 0 0,-18 3 0 16,-9 3-3-16,-20-1 2 16,-6 1-4-1,-10 0 1-15,-14-3 0 16,-6 0-12-16,-15-3-61 15,-6-2-18 1,-3 2 48-16,6-5 24 0</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3-06T22:42:53.866"/>
    </inkml:context>
    <inkml:brush xml:id="br0">
      <inkml:brushProperty name="width" value="0.05292" units="cm"/>
      <inkml:brushProperty name="height" value="0.05292" units="cm"/>
      <inkml:brushProperty name="color" value="#FF0000"/>
    </inkml:brush>
  </inkml:definitions>
  <inkml:trace contextRef="#ctx0" brushRef="#br0">19903 13385 252 0,'18'19'96'0,"-18"-17"-75"0,0-4 78 31,0 2-21-15,0 0-5-16,0 0-29 0,3 5-13 15,-3-5-17-15,0 5-4 16,0-5-6-16,6 3-5 0,6-3 0 16,3 3 1-16,9-1 0 15,11 1 2-15,19 0 1 16,5-1-1-16,7-2 1 16,2 0-4-16,16 3 0 15,17 2 1-15,-6-5 2 16,3 3 5-16,15 2 4 15,9 0 0-15,-2-2 1 16,13 2-2-16,7-2-1 16,-6 0-5-16,3-1-1 15,9 4-1 1,-12-6 1-16,0 0-2 0,9 2 2 16,-9-2-2-16,-9-2 2 15,-6 2-2-15,12-3 2 16,-12 0-2-16,-6-2 2 15,-12 5-4-15,-3 0 0 16,-2 0 3-16,-10 0 1 0,-12 0-1 16,-11 0 1-16</inkml:trace>
  <inkml:trace contextRef="#ctx0" brushRef="#br0" timeOffset="64.4497">23624 13454 512 0,'12'0'189'0,"-9"-3"-147"0,6-2-143 15,-3 2-75-15</inkml:trace>
  <inkml:trace contextRef="#ctx0" brushRef="#br0" timeOffset="871.4564">3333 14425 472 0,'-36'27'176'0,"24"-20"-137"0,-33-14-7 0,36 7-10 15,3 0-27-15,6 0-6 16,6 0 1-16,18 0 3 16,15 0 4-16,9 0 8 0,2-3 7 15,10 0 5-15,20 1 2 16,21-4-4-16,12-2 1 15,45-2-5-15,9-6-1 16,44 0-4-16,18-2 1 0,-229 18 13 47,554-27-4-47,-102 11-1 0,-91 6-4 16,-28 4-2-16,-50 4-1 15,-21 2 0 1,-36 5-4-16,-33-2-3 0,-26 2 2 0,-21-2-2 15,-30-3-1-15,-27-3-19 16,-26-8-8-16,-16-12-98 16,-20-33-43-16</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3-07T02:08:28.491"/>
    </inkml:context>
    <inkml:brush xml:id="br0">
      <inkml:brushProperty name="width" value="0.05292" units="cm"/>
      <inkml:brushProperty name="height" value="0.05292" units="cm"/>
      <inkml:brushProperty name="color" value="#FF0000"/>
    </inkml:brush>
  </inkml:definitions>
  <inkml:trace contextRef="#ctx0" brushRef="#br0">9744 5673 124 0,'-3'-6'49'0,"6"4"-26"0,-3 2-12 0,0 0 15 16,0 0-8-16,0 0 0 16,0-3-7-16,0 3 1 15,0 0-7-15,0 0 4 0,0-3 1 16,0 3 1-16,3 0 1 16,-3 0-2-16,3 0 1 15,0 0-2-15,3 0 2 16,0 0 0-16,3 0 3 15,0 0-5-15,9 3-1 16,0-3-2-16,2 0-1 0,4-5-1 16,3 5 0-1,3 0-5-15,0 2 1 0,2-2 4 16,4 0 5-16,-3 0-5 16,2 0-2-16,1 0-4 15,6 0 1-15,0 3 1 16,2-3 2-16,4 0-3 15,-1-8 0-15,4 0 1 16,0 0 2-16,-1 3-3 16,4 0 0-16,2-3 1 15,-5 0 2-15,0 8-1 16,-4 0 2-16,-2 2-2 16,2 4-1-16,-2-1 1 15,3 3-1-15,-7-3-3 0,-2 1 2 16,9-1 3-16,-4 0 3 15,1-2-4-15,0-1-3 16,-1 1 1-16,1 0 2 16,3-3 0-16,-4 2 2 15,-2 1-4-15,-3 0-2 16,2-1 2-16,4 4 2 16,-3-1 0-16,-1-2 2 15,4-1-4-15,6 1 0 16,-4-1 1-16,-2-2 2 15,-4 0-1-15,1 0-1 0,3 3 1 16,-1-3-1-16,-2 3-3 16,0-3 2-16,-4 2 1 15,1-2 2-15,-3 0-3 16,9 0 0-16,-4 0 1 16,-2 3 0-16,0-3 0 15,-4 0 2-15,13 3-1 16,-3-3-1-16,-1 0 1 15,-2 0 1-15,0 0-3 16,2 0 0-16,1 0 1 16,-3 0 0-16,-1 2-3 15,-2 1 2-15,6 0 1 16,2-1 2-16,-2 1-1 16,2-3-1-16,1 0-2 15,0 0 1-15,2 0 1 0,-2 0 2 16,-3 0-1-16,5 0-1 15,1 0 1-15,-1-3-1 16,1 3 0-16,-3-2 0 16,2 2 0-16,1-3 0 15,5 3 0-15,-2 0 2 16,-3 0-3-16,-1-3 0 16,1 6 1-16,-4 0 2 15,1-1-3-15,-3-2-2 16,-4 3 4-16,10-3 1 15,-9-3-3-15,-4 3-1 16,-2 3 3-16,0-6 1 0,-4 3 0 16,10 0-2-16,-3 0 5 15,-3 0 1-15,-1 3-2 16,-2-3-1-16,0 0-1 16,-3 3 1-16,8-3-4 15,-2 0 0-15,0 0 1 16,-1 0 0-16,1 0 0 15,12 0 0-15,-1 0 0 16,1-3 0-16,0 0 2 16,-4 1 1-16,-2-4 1 15,0 4 2-15,-1-1-1 16,1 3 0-16,0-3-6 16,11 3 1-16,-5 0 0 15,2 0 2-15,-2-2-1 16,3 2-1-16,-1 0-2 0,-5-3 1 15,0 0 3 1,-4 3 1-16,4 0-4 0,5 0 1 16,-2 0-2-16,-3 0 0 15,-1 0 2-15,-2 0 0 16,6-2 0-16,-1-1 2 16,-2 1-1-16,-3-1-1 15,-4 3 1-15,10 3-1 16,-3-3-3-16,-1 0 2 15,1 0 1-15,0 0 2 16,8 0-1-16,-5-3-1 16,2 3 1-16,-5 0 1 0,9 0-1 15,-1 0-1-15,1-3 3 16,-1 1 0-16,7-4-1 16,-4 1-2-16,-2 0 1 15,-3-8-1-15,8-6 0 16,-2 3 0-16,-1 3 2 15,1 0 1-15,-1-1-4 16,7 1-1-16,-10 0 1 16,-2-3 2-16,-9-2 6 15,-1-1 4-15,-8-2 2 16,-3-3 5-16,-6-5 1 16,-3-5 1-16,-7 4-11 15,-2-1-5-15,-3-17-3 0,-3 8-1 16,0 3-3-16,-6 0 2 15,-12 0-6-15,-12 3 0 16,-2-1-2-16,-7 1 3 16,-9 2 2-16,-2 3 2 15,-4 0 1 1,-3 8 1-16,-8 0 0 0,-7 2 0 16,1 6-3-16,-4 2 0 15,4 4 2-15,-4 4 0 16,4 8-2-16,-9 8 2 15,5 17-1-15,7 7-2 16,-4 13 3-16,12 16 2 16,10 0-5-16,8 0 1 0,12 3-1 15,12-8-1-15,6-3 6 16,21-5 1-16,6 8 2 16,9-13 2-16,21-4 1 15,14-9 3-15,15-11-5 16,16-11-1-16,11-5-35 15,0-5-14-15,3-14-60 16,-12-16-24-16,-14-4 14 16</inkml:trace>
  <inkml:trace contextRef="#ctx0" brushRef="#br0" timeOffset="1">5357 13309 172 0,'0'0'66'0,"3"0"-36"0,-3 2-33 0,0-2 13 16,0 0-5-16,0 0 2 16,3 0-2-16,0 0 0 15,3 0-3-15,0 3 5 0,-1-3 5 16,1 2-4-16,0-2 0 15,3 0-2-15,3 0 1 0,0 0-2 16,3-2 0-16,3-1-1 16,3 1 0-16,0-1-2 15,-4 0-2-15,-2 1 3 16,0-1 2 0,-3 3-2-16,0 0 0 0,0 0-1 15,0-3 1-15,0 3 0 16,0 0 3-16,-3 0-1 15,2 0 0-15,-2-2 1 16,0 2 1-16,0-3-3 16,0 0-1-16,6 1 1 15,3 2-2 1,0 0 1-16,-3-3-4 16,3 3 0-16,-1 0 1 15,1 0 2-15,3 0 1 16,3 0 3-16,0-3-3 0,8 1-2 15,-5-1 0-15,0 1 1 16,3 2-3-16,-3 0 0 16,-1-3 3-16,1 3 1 15,0 0-1-15,0 0 1 16,0 0-2-16,-1 3-1 16,-2-1 1-16,3 1-1 15,-3-3-3-15,2 2 2 16,-2 1 1-16,6 0 2 15,3 2-1-15,0-2-1 0,-1-1 1 16,-2 1-1-16,0 0 0 16,0-1 0-16,2 1 0 15,4 0 2 1,3-3-1-16,-4 0-1 0,4 0-2 16,-3 0 1-16,9-3 1 15,-4 0 2-15,4 1-1 16,-3-1-1-16,2 0 1 15,1 1-1-15,-1-1 0 16,-2 0 2-16,0 1-3 16,-1-1 0-16,10 0 3 15,-6 1 1-15,-4-1-1 16,1 3-2-16,0 0 1 16,5 0-1-16,-2 0-3 15,0 0 2-15,-1 0 1 0,-2 0 0 16,0-2 0-16,5 2 2 15,-2 0-1-15,-3 0-1 16,2 2 1-16,1-2-1 16,0 0 0-16,-1 0 2 15,1 3-1-15,0-3 2 16,20 0 0-16,-8-3 1 16,-4 1-2-16,-5-1 1 15,5 0 0-15,1 1 3 16,-3 2-3-16,-1 0-2 15,-2 0 0-15,5-3 1 16,1 0 1-16,-4 3 1 0,1-2-2 16,3-1-2-16,2 0 1 15,4-2-1-15,-1 0-3 16,7-3 2-16,-4 3 1 16,-2-11 2-16,-1 5 1 15,1-5 3-15,-4 6-1 16,4-1 0-16,-6 0-3 15,8 4-2-15,-5-4 3 16,-7 0 2-16,1-5-2 16,5 1 0-16,-2-4-3 15,-3 1-1-15,-4-1 5 16,-2-5 5-16,-9-2-3 16,-1 2 2-16,4 0-3 15,-6 0 2-15,-7 1-4 0,-2-1 0 16,-3 0-1-16,-3-5-2 15,0-3 1-15,-9 0 1 16,-3 6 3-16,0 2 2 16,-6-2-3-16,-3 2-1 15,-3 0 1-15,0 0 0 16,-3-10-2-16,-12 5-2 16,-6 0 1-16,0 5-1 15,-5 3-3-15,-4-1 0 16,-6 1 2-16,-2 3 0 15,-4 2-2-15,0 3 2 16,-5-1-4-16,-7-2-1 16,1 3 0-16,-1 3 2 15,-11 2 2-15,2-3 3 0,4 6 0 16,-10 2-1-16,7 1 1 16,0-1-1-16,-10 3-3 15,7 5 0-15,-1 0-1 16,-5 9 0-16,2-4-4 15,1 4-2-15,-6-1 9 16,5 3 5-16,4 0-4 16,2-1-1-16,-2 1-3 15,2 5 0-15,7-2 3 16,-7 7 2-16,10-2 0 16,2-3-1-16,7 1-2 15,-4-1-1-15,1 0 2 0,8 0 0 16,3 0-6-16,4 8 0 15,8 8 1-15,3-2 1 16,3 2-4-16,6-3 1 16,7 14-1-16,2-8 3 15,6-1-1-15,3-2 2 16,9 0 1-16,2-2 2 16,7 2 1-16,3 2 1 15,15-4 0-15,0-6 2 16,5-3-1-16,-5 1-1 15,9-9 3-15,2-2 0 0,4-3 1 16,5-5 2-16,13 0-1 16,-4-5 0-16,10-3-3 15,2 0 1-15,1-3 0 16,11-2 1-16,3 0 0 16,-3-1 0-16,4 1-2 15,-1 0 1-15,3-3-2 16,-3 3 2-16,7-1 0 15,-4 1 3-15,3 0-3 16,6 2-2-16,-11 0-3 16,5 3 1-16,-3 0 3 15,6-2 1-15,-5 2-1 16,-10 0-2-16,0 2 7 16,-2 1 3-16,-7 0-3 15,6-3-2-15,-8 0-2 16,-7 0-3-16,13 0 3 15,-7 0 0-15,0 0-4 0,7-3-1 16,-4 3 1-16,-2-3 0 16,5 3 3-16,-3 0 1 15,1 0 1-15,5-2 0 16,-6 2-2-16,1 0-2 16,2 0 1-16,-2-3 1 15,2 3-6-15,6-5 1 16,-8 0 3-16,5 5 4 15,-3 0-3-15,-2 0-1 16,5 0 2-16,-6-3 1 16,-5 3-4-16,8 3-1 0,-2-3 1 15,2 5 0-15,3-5 1 16,-2-5 0-16,2 5 2 16,-3 0 3-16,1 0-2 15,-1 0 0-15,-2-3 1 16,-4 0 0-16,0 3-2 15,7-5-2-15,-7 8-2 16,-2 2 1-16,5-5 1 16,-6 0 2-16,-2 3-1 15,8 2 2-15,1-5 0 16,-4 3 3-16,9-3-3 16,1-3-2-16,5 6-3 15,-3-6 1-15,-2 3 1 16,-1-5 2-16,-8 2-3 0,-7 0 0 15,6 6 1 1,-8-3 0-16,-4 3-3 0,-2-3 0 16,-4 8-7-16,1-8-4 15,-6 2-12-15,-4-2-4 16,-5 3-2-16,0-1 0 16,-1-2-20-16,7 0-6 15,-3-2-60 1</inkml:trace>
  <inkml:trace contextRef="#ctx0" brushRef="#br0" timeOffset="2">2690 14116 152 0,'-15'2'57'0,"12"-4"-30"0,0 4-27 0,3-2 10 15,0 0-6-15,-6 0-1 16,6 0 1-16,0-2 0 15,0-6 6-15,0 0 6 16,0 2-4-16,6 1 5 16,3 2-5-1,3 9-3-15,0-9 0 16,8 0-1-16,13 1 0 16,0-1 0-16,3 6 0 15,11-6-2-15,4 0 1 16,8 1-2-16,13 2 0 0,5 0 1 15,7-3 3-15,-1 1 0 16,9-6 0 0,6 0-5-16,1 0-1 0,-1 0-1 15,0 3 1-15,9-1 7 16,-12 1 3-16,4 0 2 16,-10 2 4-16,-3 0-5 15,-2 1 0-15,-4-1-4 16,-3 0 1-16,-5 1 0 15,-4-1 1-15,-2 3-2 16,-7 0-1-16,-8 0-5 16,-6 0-3-16,-10 0 4 15,-2 0 1-15,0 0-5 16,-9 0-2-16,-4 0-9 0,-2 0-2 16,3-3-17-16,-3 1-7 15,0-3-32-15,0-9-14 16,-3-23-42-1</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3-06T22:46:31.606"/>
    </inkml:context>
    <inkml:brush xml:id="br0">
      <inkml:brushProperty name="width" value="0.05292" units="cm"/>
      <inkml:brushProperty name="height" value="0.05292" units="cm"/>
      <inkml:brushProperty name="color" value="#FF0000"/>
    </inkml:brush>
  </inkml:definitions>
  <inkml:trace contextRef="#ctx0" brushRef="#br0">7839 5167 268 0,'3'6'101'0,"-3"-9"-78"0,0 3 31 0,0 0 10 16,3 0-8-16,-3 3 0 15,0-3-25-15,3 5-11 16,0-2-12-16,0-1-6 0,0-2 1 15,-3 0-2-15,9 0 2 16,3-2 2-16,6-1 2 16,8 3 3-16,10-3 4 15,15 3 1-15,26-2 0 16,30 2-1-16,18-6-1 16,36 6-7-16,15-2-4 15,23-1-1-15,4-5-1 16,17 5-3-16,9-4 2 15,3-1 3-15,15 0 3 0,-3-6 0 16,3 6 2-16</inkml:trace>
  <inkml:trace contextRef="#ctx0" brushRef="#br0" timeOffset="313.5586">11968 5059 552 0,'89'8'206'0,"-74"-3"-160"0,3-2-11 15,-12-1-17-15,0-2-16 16,-6 0-2-16,0 0 1 15,-6 3-1-15,-9-3 0 16,-12 0 0-16,-15-3 2 0,-11 1-3 16,-22-1 0-16,-29 0 1 15,-18-2 2-15,-24 5 1 16,-3-5 1-16,-11 2 0 16,-13 1 0-16,0-4-2 15,-14 4 1-15,-1-4-4 16,-14 4-2-16,5-4 2 0,-2 4 2 15,6-4-2-15,14 4-2 16,0 2 2 0,22-3 0-16,20 1-2 0,18-1 0 15,11 6-12-15,13-3-5 16,9 2-53-16,9-2-23 16,14 3 48-16,27-14 24 15</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3-07T02:16:40.813"/>
    </inkml:context>
    <inkml:brush xml:id="br0">
      <inkml:brushProperty name="width" value="0.05292" units="cm"/>
      <inkml:brushProperty name="height" value="0.05292" units="cm"/>
      <inkml:brushProperty name="color" value="#FF0000"/>
    </inkml:brush>
  </inkml:definitions>
  <inkml:trace contextRef="#ctx0" brushRef="#br0">3202 16132 116 0,'-6'0'44'0,"6"0"-24"0,-3 0 1 15,3 0 17-15,0 0-3 16,-3 0 2-16,3 0-12 16,0-3-6-16,0 3-10 15,0-3 7-15,0 3 6 0,0 0-5 16,0-2 1-16,0-4-7 15,0 6 1-15,3 0-5 16,0-2-2-16,3 2 2 16,0 0 0-16,0 0 1 15,5-3 0-15,4 0 0 0,3 3 0 16,0 0-4-16,3 0-1 16,3 0-1-16,0 0 1 15,5 0-2-15,1 0 2 16,0 0-2-16,3-5 2 15,2 5 0-15,4-2 1 16,0 2 0-16,2 0 0 16,-2 0-5-16,0 0 1 15,-1 0 4-15,1 0 2 16,-3 0-5-16,0 0 0 16,-1-3-1-16,1 0 2 0,3 1-1 15,-4-1 2 1,1 3-2-16,3-3 2 15,-3 1 0-15,-1-1 1 0,-2 3 0 16,-3 0 0-16,-3 0 0 16,2 0 0-16,1 0 0 15,-3 0 0-15,0 0-5 16,-1-3 1-16,4 3 0 16,0-2 0-16,0 2 0 15,0 0 2-15,-4 0-3 16,4-3 0-16,-3 3 1 15,0 0 2-15,-1 0-3 16,4 0-2-16,-6 0 2 16,0 0 2-16,3 0 0 15,-1 3 2-15,1-3-2 16,0 0-1-16,0 0 3 0,0 0 0 16,-1 0-4-1,1 0-1-15,0 0 1 0,-3 0 0 16,3 0 1-16,-1 0 0 15,1 0 0-15,3 0 0 16,0 2 0-16,-1-2 0 16,1 0 0-16,0 0 2 15,-3 0-3-15,0 0 0 16,-1-2 1-16,1-4 2 16,0 1-1-16,0-5-1 15,-1-1 1-15,-2 6 1 16,-3-3-1-16,3-5 2 15,-3-1 7-15,0 4 5 0,-7-1-7 16,7-15-4-16,-3-1 1 16,-3 1 1-16,-3-3-2 15,-3 0-3-15,0-3 2 16,-3 3 0-16,-3 0-1 16,0-6-2-16,-3 3 3 15,-3 1 2-15,-3-1-2 16,0 3 0-16,-6-3-1 15,-3 3 1-15,0-5-4 16,0 2 0-16,-3 0 5 16,1 3 2-16,-4 0-5 15,-3 2-2-15,-3 1 2 16,3 2 3-16,1 3-1 0,-1 0 0 16,-6 2 1-1,3 1 0-15,-6 2-5 0,1-3 1 16,-4 4 2-16,0-1 1 15,1 0-4-15,-4 5 1 16,-3 1 0-16,0-1 2 16,4 3-3-16,-4 0 0 15,0 3 1-15,1 0 0 16,-1-3 0-16,0 2 0 16,1 1-3-16,2 0 2 15,-6 2 1-15,1 3 0 16,2 0 0-16,3 3 0 15,4-1 0-15,-7 4 2 0,3-1-1 16,1 0-1-16,-1 1-2 16,0-1-1-16,6 0 2 15,1 0 0-15,-1 3-2 16,0-2 2-16,1-1 1 16,2 6 2-16,3-9-3 15,3 9 0-15,0-1 1 16,1 1 0-16,-4-3 0 15,0 0 0-15,0 0 0 16,0 0 2-16,-2 0-1 16,5-3 2-16,-6 3-4 15,6 2 0-15,3 1-1 16,1 0 0-16,-1 2 2 0,0 0 0 16,-3 3-3-16,3 0 2 15,0 0 1-15,4 0 0 16,-4-3-3-1,3 5 2-15,6 6 1 0,-3-5 2 16,3-1-1-16,3 3-1 16,0 0-4-16,0 3-2 15,0 3 3-15,0-1 3 16,4-2-1-16,2-3 0 16,0 0 1-16,0 1 0 15,0-1 0-15,3 3 0 16,0-1-3-16,3-4 2 15,0 5 1-15,3-3 0 0,-1 3-3 16,1 2 2-16,3-2 1 16,3-3 0-1,0 0-3-15,3-2 2 0,3-3 1 16,0-3 2-16,3 0-1 16,-1 3-1-16,1-3-2 15,0-2 1-15,0 5 1 16,3-3 2-16,0-3-1 15,2 1-1-15,1-3 1 16,3 5-1-16,3-2-3 16,-4-3 2-16,-2 0 1 15,3 0 0-15,3-3 0 16,5 0 0-16,1 0 0 0,-3-2 0 16,3 0-3-16,-1-1 2 15,4 6 1-15,-3-5 0 16,2 0 0-16,-5-3 2 15,0 5-3-15,2-2-2 16,4-1 2-16,0 1 2 16,-4-3-2-16,1 5 0 15,0 0 1-15,0-2 0 16,2 2 2-16,1-2 3 16,-3-3-4-16,-4 0-1 15,1 0 0-15,3-3 0 16,2-2 0-16,1 5 0 15,-3 0 0-15,2 0 0 0,1 0 0 16,0 5 0 0,-1-2 0-16,1-3 2 0,-3-3-3 15,-1-2 0-15,1 5 1 16,3-5 2-16,0 2-1 16,-4-2-1-16,7 2 1 15,-6 1-1-15,-1 2 0 16,-2-3 0-16,0-2 2 15,-1 5 1-15,-2 0-1 16,0 0-2-16,0-3 1 16,2 0 1-16,1 1-1 15,0-4 2-15,-3 6-2 16,-4-2-1-16,4 2 3 16,-3 0 0-16,0 0-4 15,-1 0-1-15,1 0 3 16,0 0 1-16,3 0-3 15,-4 0 1-15,4 0 0 0,6 0 0 16,0 0 0-16,-1 0 2 16,-2 0-1-16,3 0-1 15,-7 0 1-15,1 0 1 16,0 0-1-16,0 0-1 16,2 0 1-16,-2 0-1 15,0 0 0-15,0 0 2 16,2-3-3-16,4 3 0 15,0 0 1-15,-1 0 0 16,-2 0 0-16,0 0 0 0,0 3 0 16,-1-1 2-16,1-2-3 15,3 6 0-15,-7-4 1 16,1-2 0-16,0 0 0 16,6 3 2-16,-1-3-1 15,1 3-1-15,-3-3-2 16,2 0 1-16,1 5 1 15,3 0 2-15,-1-2-3 16,1-3 0-16,0 0 1 16,2 0 0-16,7 0 0 15,0 0 0-15,-1 0 0 16,1 5 0-16,2 0 0 16,-2-2 0-16,-3 5 0 15,-4-5 2-15,4-1-1 16,5 1-1-16,-2 0-2 0,0 2 1 15,-1 0 1-15,1 1 2 16,2-1-1-16,-5-3-1 16,3-2 1-16,2 0-1 15,4 0 0-15,2 0 0 16,-2 0 0-16,-1 3 0 16,-2-3 0-16,0 0 2 15,-7 0-3-15,1 0 0 16,-4 0-4-16,-2-3 1 15,-6 1-16-15,-9 2-6 16,-4-3-31-16,-5 6-12 16,-3 2-31-16,0 32-15 0,9-8-4 15</inkml:trace>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3-06T22:55:29.765"/>
    </inkml:context>
    <inkml:brush xml:id="br0">
      <inkml:brushProperty name="width" value="0.05292" units="cm"/>
      <inkml:brushProperty name="height" value="0.05292" units="cm"/>
      <inkml:brushProperty name="color" value="#FF0000"/>
    </inkml:brush>
  </inkml:definitions>
  <inkml:trace contextRef="#ctx0" brushRef="#br0">8012 10774 132 0,'53'0'49'0,"-26"2"-38"0,6-7-3 0,-18 5-4 16</inkml:trace>
  <inkml:trace contextRef="#ctx0" brushRef="#br0" timeOffset="421.6945">8455 10761 112 0,'3'0'44'0,"3"-6"-35"0,6 1 36 0,-6 2 15 16,3 1-4-16,0-4 0 0,3 4-20 15,0-1-8 1</inkml:trace>
  <inkml:trace contextRef="#ctx0" brushRef="#br0" timeOffset="584.9672">8637 10718 332 0,'24'-2'123'0,"-6"4"-95"0,14-2-8 0,-11 3-9 0,3-3-10 15,-3 0-1 1,14 0 1-16,13-3-1 0,-3 3 0 16,-4 0 6-16,1 3 6 15,3 2 3-15,5 1 0 16,7-1-5-16,2 0-2 0,-2 0 0 15,0-2 0-15,-1 2 2 16,4-2 4-16</inkml:trace>
  <inkml:trace contextRef="#ctx0" brushRef="#br0" timeOffset="1575.8456">9967 10753 440 0,'45'-3'165'0,"-18"3"-129"0,23 3-7 0,-17-3-14 15,12 0-11 1,2 0 0-16,4-3-2 15,3 3-2-15,8 0 1 16,13-3-1-16,-4 1 0 0,-3-1-3 16,-2-2 2-16,-4 2 3 15,-2 1 1-15,-1-1 3 16,7 0 3-16,2 3-2 0,-8-2 1 16,0-1-1-1,-4-2 1-15,1-1-9 0,2 1-1 16,4 2 0-16,2-2 1 15,1 2 5-15,-7-4 2 16,-2 1-2-16,-4 1-3 0,-2 2 0 16,2-2-1-16,-2 5 0 15,9-5 2-15,-1 5 1 16,-2-6 3-16,-4 6-3 16,-2-5-2-1,-1 2 0-15,1-2 1 0,6 0-1 16,8 2 2-16,4 3-2 15,-7-8-1 1,-2 3-2-16,-1-3 1 16,-2 5 1-16,-1-2 2 0,4 5-1 15,2-5-1-15,16 5 1 16,-10-5 1-16,-5-1-1 16,-7 1-1-16,1 5 1 0,5-3-1 15,13 6 2 1,-1-3 1-16,-5 5 1 15,-7-7 0-15,1-1 0 16,-4 3 0-16,4 8-2 0,5-11 1 16,1 6-2-16,-4-3 2 15,-65 0 0 17,122 11-1-32,0 2 1 15,-15-8-2 16,57 6 2-31,-21 4 0 0,-24-9 3 32,54 2-3-17,-51-3-2-15,12 0 8 47,71 1-5-47,-41-1-1 16,-27-5-2-16,-15 3-1 0,-18-3-3 15,6 2 2-15,-9-2 3 32,81-5-3-17,-31 5 0-15,-17-5 1 32,78 2 0-1,29 3 0-16,-42 0 0-15,-38-3 2 32,21 6-1-32,-45 2-1 15,-18-2 3 1,-27 0 0-16,-18-1 1 16,-11 3 2-16,-16-2-3 15,-2-3-2-15,-12 0 0 0,-9 0-4 0,-7-3 2 16,-5-2-30-16,-6-11-12 15,-9-21-145 1</inkml:trace>
  <inkml:trace contextRef="#ctx0" brushRef="#br0" timeOffset="8017.1713">14146 15028 296 0,'-11'-2'112'0,"14"4"-87"0,-12-4 62 31,6-4-22-15,6 1-6-16,-3-3-23 15,6 3-11 1,-3 0-15-16,3 2-6 0,-1-2-3 15,7 2-4-15,3-2 2 0,3 2-1 16,3 0 0-16,3 1 4 16,14-9 1-16,7 6 1 15,3 2 0-15,2 3 0 16,4 0 0-16,14 6 2 16,1-1 1-16,-1 3 3 0,-2 0 1 15,-4-3 1-15,7 0 0 16,-1-2-2-16,4 0-1 15,-4-1-5-15,-5-2-3 16,-63 0 6 15,92 0-4-31,-9 6-1 16,-2-6-1-16,-4 0 1 16</inkml:trace>
  <inkml:trace contextRef="#ctx0" brushRef="#br0" timeOffset="8947.6447">15926 15005 544 0,'45'-3'203'0,"-18"11"-158"0,12-13-12 0,-16 5-16 16,10 0-16-16,0 0 2 16,3-3 2 15,41-2-2-31,-3 2-2 0,1-2 2 16,-4 2 0-16,-8 0 1 15,-7 1 0-15,-5-1-2 16,0 0-2-16,-4-2 1 15,7 2-1-15,-4 1 0 0,10 2 0 16,-10-3 0-16,7-2 0 16,-3 0 0-16,-1 5 0 15,1-3 2-15,2 3-3 16,10-3 0-16,-1 3 1 16,-5 0 2-16,-1 0-1 15,-2 0-1-15,-4 3-2 16,1-3 1-16,0 0 3 15,11-3 1-15,-2 3-1 16,-1-2-2-16,-2 2-2 0,-1-3 1 16,4 3 1-16,2 0 2 15,10-3-3-15,-7 3 0 16,1 0 1-16,-7-2 2 16,-2 2-3-16,-1-3 0 15,-2 3 1-15,8 0 2 16,4 0-1-16,8-3-1 15,-6 1-2-15,-8-1 1 16,-4 1 1-16,1-1 0 16,3 3 0-16,8-3 0 15,0 3 0-15,-5-2 0 16,-4 2 0-16,1-3 2 0,2 3-1 16,7 0-1-1,2 5-2-15,-8-5 1 16,-1 0 1-16,-2 0 0 15,-7 3 0-15,-2-3 2 0,2 3-1 16,7-3 2-16,-1 0-2 16,-2-3 2-16,-6 0-4 15,-7 1 0-15,-2-1 1 16,-4 0 2-16,-2 1-3 16,-3-1 0-16,3 3 1 15,-1-3 0-15,10 3 0 0,0 0 0 16,-1 0 0-1,-5-2 2-15,-4-1-1 0,1 0 2 16,-3 3-4-16,-6 0 0 16,-4 0 3-16,-2 0 1 15,0 0-1 1,-3 0 1-16,0 3 0 16,0 2 1-16,-1 1-2 15,1-1-2-15,3 0-2 16,0-2 1-16,3 2-1 15,-4 0 0-15,1 3 0 0,0-2 0 16,-6-1 0-16,0-2-2 16,-3 2 0-16,-3-5 3 0,-3 3-7 15,-1-3 1-15,-2 5-2 16,-3-10 1-16,0-1-4 16,-3 4-3-1,0 2-29-15,0-6-11 0,0 1-38 16,0 2-16-16,-6-2 55 15,-2-5 29 1</inkml:trace>
  <inkml:trace contextRef="#ctx0" brushRef="#br0" timeOffset="10182.1949">5330 15161 280 0,'30'31'107'0,"-30"-31"-83"0,3 0 13 16,-3 0 1-16,0 0-2 16,3-2 2-16,-3-1 61 31,-3-10-39-15,0-3-11-16,-6-8-25 15,-6 3-11-15,-9-8-6 16,-12 5 0-16</inkml:trace>
  <inkml:trace contextRef="#ctx0" brushRef="#br0" timeOffset="11483.887">4598 14864 528 0,'-90'-2'198'0,"70"7"-154"0,-64 11-15 0,43-8-16 16,-13 2-15 15,-53 27 0-16,6 3 4-15,2-3-3 0,10 3-2 16,0-3-3-16,11-3 1 16,-5-2 3-16,3-3 1 0,2 0 1 15,10 0 0-15,5 0 0 16,7 6 0-16,5-1 0 16,6 9 0-16,7-4 0 0,5 4 0 15,6-6 2-15,-2 0-1 16,2-6-1-1,9-2-2-15,0-2 1 0,9 5-1 32,-3-6 0-32,9 3 2 0,3 0 2 15,3 6-3-15,9 2-2 0,0 5 2 16,6-5 0 0,9 0-2-16,-1-5 2 0,13 5 1 15,12-8 0 1,8 0 0-16,1-2 0 0,2-4 0 15,4-4 2-15,11 2 1 16,12 3 3-16,1-3-3 16,-1-2 0-16,12 2 1 0,9-3 2 15,1 6-3-15,17-5-2 16,5-1 2 0,1 6 2-16,-134-24 9 31,262 16-6-31,-50 0-1 15,-10-16-2-15,-20-3-1 16,-16-2-2-16,-2-3-2 16,-6 0 1-16,-12 8 1 0,5-5 1 15,4 10-4 1,-15-5 1-16,-3 0 2 16,12-5 1-16,-9-1-1 0,3-4-2 15,11-1 1-15,-11-2-1 16,-9 0-3-16,12 5 2 15,-9 0 1-15,-6-3 2 16,0 3-1-16,9 3 2 16,-9 0-2-16,-6-1-1 0,15 6 1 15,-9-2 1-15,-9-3-1 16,3 5 2-16,18 0-2 16,-12-3-1-16,-3 0 1 15,20-5 1-15,-8 3-1 16,3-3-1-16,15 3 1 15,-9-3-1-15,3 3 2 16,2-1 1-16,-8-2-1 16,-6 0 1-16,12 3 2 15,-9-3 4-15,-6 0-6 16,9 6-2-16,-4-6-1 0,-8 0 0 16,0 0-3-1,9-3 2-15,-15 1-4 16,-9-1 1-16,3 0 4 15,3-4 2-15,-9-9-3 0,-11-3-1 16,-4-10 1-16,-3 0 0 16,-9 0 1-16,-14 0 0 15,-16 0-3-15,-11 3 2 16,-12-3 1-16,-13 2 2 16,-8-4-1-1,-9-9-1-15,-9-2 3 0,-12-3 0 0,-17 0 1 16,-16 3 2-16,-6-1-5 15,-5 4-1-15,-10 2-2 16,-23-3 0-16,-6-5-5 16,-3 0 0-16,-18 11-2 15,-6-3 3 1,3 8 4-16,0 8 1 16,-24 5-2-16,3 3 2 15,-6 8-1-15,-18 2 0 0,4 3 2 16,-25 5 0-16,4-2 0 15,-16 8 2-15,4-3-1 16,-10 5-1-16,-2-2 1 16,6-1-1-16,-10 1 0 15,7 0 0-15,-12-1-3 16,5-2 2-16,-14 0-1 0,-3 0-2 16,-9 0 0-16,11 0 3 15,-8 3 0-15,9 2 1 16,-3 8-5-16,18-5-1 15,-10 6-4 1,19 4 1-16,-12 14-52 0,11 8-22 16,-26 7 42-16,24-4 21 15</inkml:trace>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3-06T22:56:30.612"/>
    </inkml:context>
    <inkml:brush xml:id="br0">
      <inkml:brushProperty name="width" value="0.05292" units="cm"/>
      <inkml:brushProperty name="height" value="0.05292" units="cm"/>
      <inkml:brushProperty name="color" value="#FF0000"/>
    </inkml:brush>
  </inkml:definitions>
  <inkml:trace contextRef="#ctx0" brushRef="#br0">8384 11832 384 0,'-15'11'143'0,"15"2"-112"0,-9-39 14 0,15 23-2 15</inkml:trace>
  <inkml:trace contextRef="#ctx0" brushRef="#br0" timeOffset="446.0354">8387 11822 675 0,'18'0'16'0,"-3"-3"-9"0,-1 0-6 0,1-2 2 15,-3 0-2-15,-3-1-1 16,0 1 1-16,0 0 1 15,0 2 3-15,0 1 2 16,3-1-1-16,3 0-1 16,3 1 8-16,8-1 3 15,1 0-7-15,3 1-5 16,6 2-6-16,-1 0-1 16,4 2 2-16,-3 1 0 15,-1 0 3-15,-2-1 3 0,3 1 0 16,-3 0 0-16,2-1-3 15,7-2 1 1,9 3-2-16,5-3 2 16,7 0-4-16,-7 2 0 15,-2 1 1-15,-4 0 2 0,1 2-1 16,-3-2 2-16,2 2 0 16,13-2 1-16,5-1 0 15,-2 1 0-15,-1 0-2 16,1-3 1-16,8 0-2 15,12 0-1-15,-2 0 1 16,-7 0 1-16,1 2-1 16,-7-2-1-16,6 3 3 15,7 0 2-15,-4-3-2 0,0 0 0 16,1 2-1-16,11 1-2 16,12-6 3-16,-3 3 0 15</inkml:trace>
  <inkml:trace contextRef="#ctx0" brushRef="#br0" timeOffset="727.988">11810 11814 540 0,'77'-3'200'0,"-5"3"-155"0,14 5-13 15,-53-5-17-15,11 3-13 0,16 2 1 16,23-5-1-16,1 3-2 16,-1-3 1-16,6 0-1 0,15 0 0 15,-5 0 0-15,-7 0 2 16,-3 0 1-16,4 0 1 15,8 0-2-15,-6 0 1 0,-9 0 0 16,-2 0 1-16,-4 0-2 16,-3 0-2-16,7 0 1 15,-13-3-1-15,-8 3-3 16,-13-2 2-16,-5 2-4 16,-9 0 1-16,-7 2-9 15,-5-2-2-15,-3 0-52 16,-6 3-22-16,-3 5 45 15,-3-11 22 1</inkml:trace>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3-07T02:18:13.054"/>
    </inkml:context>
    <inkml:brush xml:id="br0">
      <inkml:brushProperty name="width" value="0.05292" units="cm"/>
      <inkml:brushProperty name="height" value="0.05292" units="cm"/>
      <inkml:brushProperty name="color" value="#FF0000"/>
    </inkml:brush>
  </inkml:definitions>
  <inkml:trace contextRef="#ctx0" brushRef="#br0">14712 12578 272 0,'-3'-5'104'0,"3"-6"-81"0,-3 9-2 0,3-1-7 0,0 3-17 31,-3 0-5-31,0 3 4 16,-3-3 3-16,0 2 2 16,-3-4 13-16,-6 2 5 0,-5-3 2 15,-10-2 2-15,-9 0-9 0,12 10-1 0,1-3 6 16,-4-2 5-16,0 0-18 15,-9-2-4-15,1-1-8 16,-1 1 1-16,0-1 1 16,1-2-1-16,-1-1 1 15,0 1 3-15,-3 2 11 16,1 1 6-16,-10-1-8 16,-2 0-4-16,-4 1-1 15,3-1 0-15,4 1-1 16,-1-1-2-16,1 3 1 15,2 3-1-15,-3-3 0 16,-2 0 2-16,-7 2-1 16,1-2-1-16,2 0-2 15,7 3-1-15,2-1-12 16,-3 4-5-16,4-1 24 16,-1 3 10-16,-5 0-5 0,-1 0-5 15,0 0-16-15,4 2-5 16,2 1 9-16,4 2 4 15,2 0 3 1,3 6 3-16,3 2-1 0,1 3-1 16,2 0-2-16,3 10 1 15,3 3 1-15,4 0 2 16,-1 0 5-16,6 0 4 16,3-2-6-16,6-1-3 15,3 0-1-15,6 1 1 0,3 2-1 16,3 3-1-16,3 2 1 15,3 3-1-15,0 3 0 16,3-9 0-16,3-2 2 16,2-2 1-16,4-6-1 15,6 0 1-15,3-3-15 16,8-2-5-16,13 0 9 16,0-3 4-16,2 0 0 15,1-2 3-15,-1-3 1 16,7-3 2-16,8 3-3 15,4-3 0-15,2-2 12 16,-6-3 5-16,4-1-8 16,11-1-2-16,6-4-6 15,-2 4-3-15,-1-4-1 16,6-2 0-16,15 0 3 0,-2 3 2 16,-7-3 0-16,0-3-1 15,15 1-6-15,-6-1-4 16,-9-2 3-16,1-1 2 15,38 1 18-15,-12-5 11 16,-15 2-14-16,-9-3-5 16,6 3-4-16,3 0 1 15,-9 0-1-15,-9 0 2 16,-2 0-4-16,8 3 0 16,-3 0 3-16,-9 0 3 15,-8-3-2-15,-4 0 0 16,1 2-1-16,11 4-2 15,-3-1-2-15,-8-2 1 16,-4-3-1-16,-3 0 0 16,4 3 4-16,8-3 1 0,-2 0-6 15,-10-6 0-15,-8-4 1 16,-10-3 1-16,-5-8 3 16,-7-8 1-16,1-3 1 15,-12-2 0-15</inkml:trace>
  <inkml:trace contextRef="#ctx0" brushRef="#br0" timeOffset="224.7923">17272 12959 436 0,'-27'-37'162'0,"3"21"-126"0,-14-26-10 15,20 21-14-15,-24-6-8 16,-15-4 5-16,-8-4-1 16,-18 6 1-16,-24-5-5 15,-7 2 2-15,-20 0 3 0,-20 1-3 0,-4-4-1 16,-15 9 0-16,7-9 1 15,2 14-5-15,-9-8-3 16,15 10-8-16,1 12-4 16,-4 7-56-16,18 15-24 15,12 7 48-15,21-1 23 16</inkml:trace>
  <inkml:trace contextRef="#ctx0" brushRef="#br0" timeOffset="1750.6772">15334 11893 176 0,'0'8'68'0,"3"-8"-52"0,-3 3-1 0,0 2-1 16,0-5 7-16,0 3 7 16,0 2-1-16,0-3-2 15,0 6-13 1,0 0-3-16,0 0 1 0,0-2-6 0,-3 2 0 15,-3-1 2-15,3-1 1 16,0-4 3-16,0 4 1 16,0-4-1-16,3 1-1 0,0 0-3 15,0-3-1-15,0 0-1 16,3 0 2-16,-3-6-3 16,6-2 0-16,0 6-1 15,6-6-2-15,0-3-2 16,0 3 1-16,-12 8-1 31,27-10 0-15,-1 2 2-16,-2 2 0 15,-3 6 0-15,-3 0 0 16,0 0 0-16,-6 6 0 16,0 4 4-16,-6 1 2 0,0 2 2 15,-6 0 0-15,0 3 9 16,-3 0 4-16,-3 3-14 0,0-3-5 15,0-1-9 1,0 1-1-16,0-2 4 16,3-1 2-16,0-3 2 0,0 1 0 15,3 0 8-15,0-1 5 16,0-2-61-16,3 0-29 16,0 0 38-16,3 0 21 15</inkml:trace>
  <inkml:trace contextRef="#ctx0" brushRef="#br0" timeOffset="1948.2379">15525 12258 336 0,'-9'0'126'0,"12"-2"-98"0,0 4-14 0,-3-2-15 16,0 0-10-16,0 0 1 15,0 0 6-15,0 0 4 16,0 0 1-16,0 0-36 0,0 0-16 16,6 3 23-16,0-3 15 0</inkml:trace>
  <inkml:trace contextRef="#ctx0" brushRef="#br0" timeOffset="2768.1016">15941 12277 372 0,'-6'2'140'0,"6"-4"-109"0,-3 4-6 0,3-2-12 16,0 0-11-1,0 0 1-15,0 0-4 0,0 0 0 16,0 0 1 0,0 0-20-16,0 0-9 15,3 0-69-15,3 0-31 0,0-2 64 0,3-4 34 16</inkml:trace>
  <inkml:trace contextRef="#ctx0" brushRef="#br0" timeOffset="3738.0097">16349 12375 352 0,'-15'0'132'0,"9"2"-103"0,9-2-8 0,-3 0-9 16,6 0-2-16,-6 0 5 15,0 0-25-15,-3 3-9 16,3-3-91-16,0 0-40 16,9 3 77-16</inkml:trace>
  <inkml:trace contextRef="#ctx0" brushRef="#br0" timeOffset="11215.7839">15778 11830 188 0,'3'-6'71'0,"-3"6"-55"0,-3 3 13 0,3-3 2 15,0 0-7-15,0 0-2 0,0 0-4 16,0 0-1-16,3 5-9 15,-3 0 1-15,0 1 2 0,0 2 0 16,3 2 6 0,0 1-3-16,-3-3-6 15,0 0-2-15,0 2-1 16,0-4-1-16,0-6 0 16,0 0 2-16,0 0-1 15,0 0 2-15,0 0 9 0,0-3 7 16,3-2-14-16,0-1-5 15,-1 1-3-15,1 0 1 0,0-3-3 16,0 0 0-16,3 0 1 16,0 0 0-16,3 0 0 15,-3 3 0-15,3 0 0 16,0-1 0-16,0 1 0 16,0 2 0-16,0 1 0 15,0 2 2-15,0 0-3 16,-3 0 0-16,0 2 1 15,-3 4 2-15,0-1-1 16,-3 5-1 0,-3 6 1-16,0-2-4 31,0 4 0-31,0 3 2 0,-3 0 2 16,0 1-2-16,0-4-2 15,0 1 2-15,3-1 0 16,0-2 1-16,0 0 2 15,3 0-3-15,0-3 0 0,0-2 1 16,3-1 0-16,0-2 4 16,0 0 2-16,3 0-86 15,0-3-38-15,0 1 59 16,0-1 29-16</inkml:trace>
  <inkml:trace contextRef="#ctx0" brushRef="#br0" timeOffset="12284.4506">16272 11951 188 0,'0'11'71'0,"0"-16"-55"0,0 12 6 0,0-7 0 16,0 6-3-16,0-1 3 0,0 0-6 16,0-2-1-16,0 2-9 15,0 1 7-15,0-1 6 0,-3-2-6 16,3-3 0-16,0 0-5 15,0 0-3-15,0 0 2 16,0 0 2-16,0-3-2 16,3 0 1-16,0-2-5 15,3-6-2-15,0 1-3 16,3 2 1-16,-1 0 1 16,1 0 0-16,0 0 0 15,3 0 2-15,0 5-1 16,0 1-1-16,0-1 1 15,0 3 1-15,0 0-1 16,-3 0 2-16,0 5-2 0,-3 1 2 16,0-1-2-16,-3 0 2 15,-3 3 0-15,0-2 1 16,-3 4 2 0,-3 1 12-1,0-1 6-15,0 4-15 16,0-4-4-16,-3 3-4 0,0-2-1 15,0 2 0-15,0 0 2 16,0 1-1-16,0-1-1 16,0 0 1-16,3 0-1 15,0 1-3-15,0-1 2 16,0-3 1-16,3 1 0 0,0-1-3 16,3-2 2-16,0 0 1 15,0-2 0-15,3-1 2 16,-3-5 3-16,0 0-112 15,6 0-52-15</inkml:trace>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9-03-07T02:18:57.264"/>
    </inkml:context>
    <inkml:brush xml:id="br0">
      <inkml:brushProperty name="width" value="0.05292" units="cm"/>
      <inkml:brushProperty name="height" value="0.05292" units="cm"/>
      <inkml:brushProperty name="color" value="#FF0000"/>
    </inkml:brush>
  </inkml:definitions>
  <inkml:trace contextRef="#ctx0" brushRef="#br0">8637 9480 224 0,'0'-8'85'0,"3"3"-66"0,-3 2 5 15,0 1 1-15,0-1-5 0,0-2 0 16,-3-1 27 15,-12-4-26-31,0 2-8 16,-6 2-4-16,-6 1-2 15,-2 3-1-15,-10-6 1 16,-3 5-4-16,-2-5-2 0,-4 5 2 16,0-2 13-16,1 5 7 15,-4-3-14-15,-2 6-6 16,-7 0-6-16,-2 2-1 15,2 0-4-15,4 3 0 16,2 0 2-16,3 3 1 16,1-1 0-16,2 4 4 15,0-1 15-15,1 3 8 16,2 0-10-16,4 5-5 0,5 3-4 31,3 5-3-31,3 5-4 16,4 3 0-16,2-3 2 15,3-2 3-15,3-3-16 16,3-2-4-16,0-1 24 0,6-2 13 16,3 0-8-16,3 0-5 15,3-3-3-15,6 0-2 16,3 3 0-16,6 0 2 16,6 2-1-16,12 1-1 15,5 4 1-15,7-2 1 16,3 1-3-16,5-4 0 15,4 0 1-15,8-4 0 16,10-4 0-16,2-5 2 16,-2-5-3-16,2-2-2 15,9-1 4-15,4-2 3 16,-1-1-1-16,0-4-2 16,3-6 0-16,13 2 1 15,-1 1-1-15,-9-6 2 16,-3 1-2-16,1-3-1 0,8 2 3 15,-6-5 0-15,-6 0-4 16,-5-2 1-16,-4-1 0 16,3 1 2-16,-2-1-1 15,-4 1-1-15,-2-1 1 16,-7-2-1-16,-5 5 2 16,-4 0 1-16,1 0-1 15,-1 0-2-15,-2-2 1 16,-7-1 1-16,-2 1 1 15,-9-9 1-15,-7-7-2 16,-5-3 1-16,-9 0 0 0,-6 0 1 16,-3 8-5-16,-12-3 1 15,3 32-2 17,-60-48-2-17,-5 6 0-15,-10 2 3 0,-17 6 2 16,-6 2-2-16,-12 3 0 15,-18 5 1-15,-6 6-3 0,3 5 2 16,-9 2-1-16,9 6 0 16,12 5 0-16,15 2 0 15,9 6-36-15,14 3-16 16,7-1 27-16,17 4 13 0</inkml:trace>
  <inkml:trace contextRef="#ctx0" brushRef="#br0" timeOffset="8804.4208">9574 10745 184 0,'3'-3'71'0,"-3"0"-55"0,3 6 17 0,-3-3 5 15,0 0-18-15,3 3-3 16,0 2-2-16,0 3 2 15,0 3-9-15,-3 2 11 0,0 0 4 16,0 3 2-16,0 0 2 16,0 0 0-16,0 0 1 15,0-3-15-15,0 0-8 16,0-5-8-16,0-3-1 16,0 0-5-16,0-5-1 15,0-5 5-15,0-3 2 0,0 0 9 16,3-5 6-16,0-3-6 15,3 0-3-15,0 0-2 16,3 1 1-16,3-1-1 16,3 0-1-16,0 3 1 15,6 2 1-15,-4 3-1 16,1 0 2-16,0 3-18 16,0 5-4-16,0 3-11 15,0 2-4-15,-3-3 19 16,3 4 7-16</inkml:trace>
  <inkml:trace contextRef="#ctx0" brushRef="#br0" timeOffset="9383.4381">9878 10821 188 0,'0'6'71'0,"0"-4"-55"0,3 4 11 0,-3-6 3 0,3 5-5 16,3-2 0-16,0 2-2 15,0-2 0-15,0-1-13 16,0-2 1-16,3 0 2 0,-9 0 8 31,12-8-11-15,0 0-3-16,-4-2-6 0,1 2-2 15,-3-3-17 17,-12 1 8-32,-5-1 2 15,-1 6 5-15,-6 5 2 16,0 5 3-16,-3 0 3 16,0 3-2-16,0 3 7 0,4 2 3 15,-1 0 2-15,6 3 1 16,6 0 5-16,9 0 3 15,9 0-14-15,3-6-6 16,5-2-3-16,4-5-1 16,3-6-16-16,0 1-4 15,0-4-65-15,2-2-27 16,-2 1 53-16,-3-1 29 0</inkml:trace>
  <inkml:trace contextRef="#ctx0" brushRef="#br0" timeOffset="9965.8014">10137 10779 160 0,'-9'0'63'0,"6"8"-49"0,-3 3 27 16,3-3 10-16,0 5 1 15,-3 3 2-15,0 10 3 0,-3 11 1 16,-3 11-31-16,4-6-29 0,-1 0-12 16,3-4 17-16,-3-7 11 15,3-4-19-15,0-9-10 16,0-2 20-16,3-5 11 15,0-3-2-15,3-8-2 16,0-8-7-16,0-8-2 16,0-13-1-16,3-8-2 15,0-3 1-15,3 0 1 16,0 3-3-16,6 3-2 16,0-1-1-16,2 6 3 0,4 6 0 15,3 1 1 1,6 7-3-16,3 4 0 15,-6 3-1-15,-1 5 0 16,-2 9 0-16,-3 4 3 0,-3 3 2 16,-3 3 2-16,-6 3 5 15,-3 2 3-15,-9 0 0 16,-6-2 3-16,-6-1-5 31,-3-5-1-31,0-2-6 0,1-6-2 0,-1-5-20 16,0-2-7-16,0-6-43 15,9 0-20-15,3-3 47 16,9-2 22-16</inkml:trace>
  <inkml:trace contextRef="#ctx0" brushRef="#br0" timeOffset="10397.756">10393 10787 248 0,'0'-3'93'0,"3"3"-72"0,-3 3-6 0,0-3-8 16,0 5 15-16,0 3 10 15,0 3 6-15,-3 2 2 16,3 3-22-16,0 3-8 0,3-1-5 16,0-2-6-16,3 2-1 0,0-4 14 15,0-1 6-15,3-5-2 16,0-8-1-16,3-3-5 15,0-5-1-15,-1-5-3 16,1 0 1-16,-12 13-9 31,15-24-3-15,-3 5-2-16,-3 4-3 16,0 4 1-16,-3 3 3 15,-6 5 1-15,0 6 3 16,0 5-12-16,0 5-6 0,3 6 11 15,0 2 4-15,3 3 4 16,0 2 1-16,0-5 8 16,3 6 5-16,0-14-28 15,5 0-12-15,10-13-84 16,3-8-37-16,0-5 76 16</inkml:trace>
  <inkml:trace contextRef="#ctx0" brushRef="#br0" timeOffset="10647.6975">10810 10655 176 0,'0'10'68'0,"-3"1"-52"0,3 13 32 0,0-14 14 16,0 9-19-16,-3 2-4 15,3 5-10-15,0 4-4 16,0 1-13-16,0 1-3 0,-3 2-2 0,3 6-6 16,0-8 0-16,0-8-6 15,-3-3-1-15,0-13-50 16,3 2-20-16,-3-18 38 16,0-2 21-16</inkml:trace>
  <inkml:trace contextRef="#ctx0" brushRef="#br0" timeOffset="10870.4409">10619 10792 332 0,'-12'-8'123'0,"21"6"-95"0,-9 2-2 0,0 0-5 16,6 0-4-16,6 0 4 16,3 0-13-16,3 0-7 15,6-3-1-15,2 0-8 0,1 1-2 16,3-1 6-16,0 1 3 15,0-1-7-15,-4 3-2 16,1 0-92-16,-3 0-41 0,6 3 72 16,-6-1 38-1</inkml:trace>
  <inkml:trace contextRef="#ctx0" brushRef="#br0" timeOffset="11407.6543">11116 10827 236 0,'-9'0'88'0,"9"0"-69"0,-3 0 11 15,3 0 1-15,-6 0-6 16,-2 0 0-16,-4 2-5 16,-3 1 0-16,-3 2-11 15,0 3-1-15,-3 3 2 0,3 7 11 0,0 4 9 16,4 7-17-16,5 0-7 16,3 3-7-16,3-9-1 15,6-4 0 1,3-3 0-16,3-6 2 0,0-4 0 15,5-6-3-15,1-11 0 16,0-5-1-16,0-2 3 16,0-6 0-16,-3 3 3 15,0-1-1-15,-6 4-1 16,3-1 1-16,-6 6-1 16,0 3 0-16,-3 2 0 15,-3 5 2-15,0 6 1 16,3 2-1-16,-3 6-2 15,3 2-2-15,0 8 1 16,6 3 1-16,0 0 0 0,3-3 0 16,2 3 2-16,1-6-43 15,3-2-17-15,0-5-72 32,3-6-32-32,3-10 85 15</inkml:trace>
  <inkml:trace contextRef="#ctx0" brushRef="#br0" timeOffset="11892.8102">11322 10644 200 0,'-6'11'74'0,"-3"2"-58"0,12 40 25 15,-3-35 8-15,0 9 1 16,-3 2 3-16,0 3-21 16,0 2-8-16,0 3-15 15,0 3 7-15,0-6 4 0,-3-2-6 16,3-8-3-16,0-3-4 16,0-10-2-16,0-3 3 15,3-8 3-15,0-8-6 0,3-6-1 16,3-4-9-1,0-3-4-15,3-3-17 0,0 0-9 16,3 3 27-16,0 2 15 16,3 6-1-16,-4 3-2 15,4 4-3-15,0 4 1 16,3 4-1-16,-3 6-1 16,0 3-8-16,-3 5-5 15,0 7 20-15,-6 1 9 0,-6 0 4 16,-6 0 3-16,-3-3-4 15,-6-2 0-15,-3-4-8 16,-3-4-2-16,-3-3-10 16,1-3-4-16,-1-5-17 15,3-8-9-15,0-5-32 16,6-3-14-16,6-5 40 16,9-3 19-1</inkml:trace>
  <inkml:trace contextRef="#ctx0" brushRef="#br0" timeOffset="12163.0999">11587 10692 196 0,'12'2'74'0,"-9"-2"-58"0,2 11 16 0,-5-6 4 16,3 9 11-16,-3 1 7 15,0 7-4-15,-3 1-1 16,0 7-27-16,1 4 3 0,-4 0 2 16,0-2-11-16,0 10-1 0,0-7-9 15,3-3-2-15,3-6-11 16,0-5-3-16,3-5-66 16,0-3-29-16,6-10 54 15,5-8 25-15</inkml:trace>
  <inkml:trace contextRef="#ctx0" brushRef="#br0" timeOffset="12652.2821">11759 10917 324 0,'-3'2'121'0,"6"1"-95"0,3 10-6 0,0-7-11 15,0-1-1-15,3-3 5 16,3 1-2-16,0-6 1 16,3 1-7-16,0-3 8 0,0-1 4 0,-1-4-9 15,1 2-4-15,-3 0-1 16,-3 0 0-16,-3-3-4 15,-6 1-1-15,-3-1-10 16,-6 1-5-16,-3 2 15 16,-3 2 10-16,-2 4-1 15,-4 4-1-15,-3 6-3 16,0 3-3-16,-3 5-10 16,3 2-6-16,1 6 36 15,8 5 18-15,3-2-12 0,9 2-4 16,0 0-11-1,9-8-3-15,3 0-4 16,6-5-3-16,8-3-3 0,1-2 1 16,6-6-12-1,6 0-7-15,2-2-71 16,4-6-30-16,3-5 62 0,-1-18 30 16</inkml:trace>
  <inkml:trace contextRef="#ctx0" brushRef="#br0" timeOffset="13399.8976">12212 11150 348 0,'12'29'129'0,"-9"-29"-100"0,3 2-15 16,-6-2-12-16,6 3-8 15,-1-3 3-15,1 0-49 16,3 0-19-16,0 0 35 16,3 0 18-16,0-3 14 0</inkml:trace>
  <inkml:trace contextRef="#ctx0" brushRef="#br0" timeOffset="20565.2753">7786 10732 248 0,'0'0'93'0,"-3"0"-72"0,6 0 16 15,-3 0 4-15,0 0-9 16,0 5-1-16,0 0-4 15,0 3-2-15,-3 3-14 16,0 2 7-16,0 0 4 0,0 3-5 0,0 0-2 16,0 0-6-16,0 0-4 15,0-6-5-15,3 3 0 16,-3-2-5-16,0-6-1 16,3 1-13-16,0-6-5 15,0 0-64-15,0 0-30 16,3-6 61-16,3-2 29 15</inkml:trace>
  <inkml:trace contextRef="#ctx0" brushRef="#br0" timeOffset="20785.9859">7797 10623 272 0,'0'-18'104'0,"0"7"-81"0,0 11 14 16,0 0 1-16,3 3-13 16,-3-3-3-16,3 5-12 15,-3-5-6-15,3 8-3 16,-3-8-10-16,6 10-4 0,0 1-79 16,3 0-34-16,6-1 64 15,0 1 31-15</inkml:trace>
  <inkml:trace contextRef="#ctx0" brushRef="#br0" timeOffset="21369.1127">8000 10776 260 0,'-6'0'96'0,"6"-5"-75"0,-3 8 23 15,3-3 5-15,0 0-15 0,-6 0-2 32,0 2-6-32,-6-2-1 0,-3 3-14 0,3 0 2 0,0-1 3 15,1 1-8-15,2 2-4 16,3 1-6-16,6 2 1 15,6 0-1-15,6 2-2 16,2 1 0-16,1-1 3 16,-3 4-2-16,0-1 1 0,-3 0 4 15,-6 0 1-15,-3-2 7 16,-3-1 6-16,-6 4-4 16,-9-4 1-16,3 1-6 15,-5-3-2-15,2-6-9 16,0 1-3-16,3 2-18 15,3-2-9-15,0-3-42 16,6 0-16-16,0-3-36 16,3 3-12-1,3 0 75-15</inkml:trace>
  <inkml:trace contextRef="#ctx0" brushRef="#br0" timeOffset="21899.0768">8280 10533 252 0,'0'-3'96'0,"3"9"-75"0,-3 4 8 0,0-2 21 16,0 21-3-16,-3 3-4 16,0 2-3-1,0-2-23-15,-3 0-4 0,0 0-1 16,0-3-7-16,0-3-3 0,3 1-1 15,-3-3-1-15,3-1-5 16,0-1-1-16,0-4-13 16,0 3-3-16,0-5-4 15,3 5-43 1,0 0-2-16,0-7 36 16,0-1 19-1</inkml:trace>
  <inkml:trace contextRef="#ctx0" brushRef="#br0" timeOffset="22168.2376">8190 10819 220 0,'0'-5'82'0,"0"2"-64"0,0 3 29 16,0 0 7-16,0 0-17 15,0 0-6-15,6 0-16 16,3 0-7-16,0-3-5 16,3 3-3-16,3-2 3 0,3 2-2 15,6-3 2-15,2 0-13 16,1 1-3-16,-3 2-23 16,-3-3-9-16,-3-2 24 15,0 2 12-15</inkml:trace>
  <inkml:trace contextRef="#ctx0" brushRef="#br0" timeOffset="22717.727">8494 10628 184 0,'-3'6'71'0,"0"-12"-55"0,3 6 15 0,0 0 3 16,0 0 5-16,0 0 3 0,0 6-7 15,0-1-4 1,0 0-17-16,0 6-4 0,0 5 0 16,-3 5 0-1,-3 5 4-15,-3 3 13 16,0 3 7-16,-6 0-12 15,0 0-2-15,4 2-10 16,-1-5-2-16,-3 0-2 16,3-8-1-16,3-5-1 15,6-2 0-15,0-9 0 16,6-8-2-16,3-5-2 16,0-2-2-16,6-4 1 15,0-4-6-15,0-3-3 16,2 2-3-16,1 1 0 15,0-1-2-15,0 3 2 16,0 6 5-16,0-1 2 16,0 6-12-16,-3 0-3 15,0 5 24-15,-3 2 11 16,-1 3 1-16,-2 3 0 16,-3 6-3-16,-3 2 0 15,0 2-4-15,-3-2 0 0,0 0-3 16,0 5 0-1,0-5-3-15,3-3-2 16,0 0-15-16,0-5-7 16,3-2-69-16,0-4-27 0</inkml:trace>
  <inkml:trace contextRef="#ctx0" brushRef="#br0" timeOffset="22952.4147">8708 10824 296 0,'0'0'110'0,"0"3"-86"0,3 5-4 0,-3 0-9 15,0 2 24-15,0 3 16 16,-3 3-20-16,0 0-6 16,0 3-16-16,0 5-2 0,0-3 0 15,0 3-8-15,0-6-4 0,0-2-48 16,0-3-22-16,1 0 38 0</inkml:trace>
  <inkml:trace contextRef="#ctx0" brushRef="#br0" timeOffset="23124.2133">8747 10763 324 0,'-6'-13'123'0,"9"13"-95"0,-3-5 16 15,0 5 0-15,6 0-26 16,0 0-7-16,0 0-26 16,3 0-10-16,0 0 13 15,3 2-45-15,3 4-16 0,2-1 37 16,1 0 18-16</inkml:trace>
  <inkml:trace contextRef="#ctx0" brushRef="#br0" timeOffset="23499.1591">8979 10790 272 0,'3'-6'104'0,"0"6"-81"0,-3 0 25 0,0 0 4 15,0 0 1-15,-3 0 3 16,-3 3-19-16,-3 0-8 15,-3-1-17-15,-3 4-5 0,1-1-3 16,2 3-2-16,-3 0-2 16,3 0-2-16,6 2-1 15,9 1-1-15,6 2 3 16,0 0-2-16,3 3-1 16,0 0 5-16,-3 0 1 15,-4 3 4-15,-5-6 3 16,0 8 9-16,-8-5 3 15,-4 0-4-15,-12-8 0 16,0 7-10-16,-3-17-2 16,6-1-34-16,1 3-15 0,5-5-82 15,6 2-35-15,9-7 83 16,15-6 40-16</inkml:trace>
  <inkml:trace contextRef="#ctx0" brushRef="#br0" timeOffset="24789.3184">12200 10660 228 0,'-6'11'88'0,"3"-3"-69"0,-3 5 6 15,3-8 0-15,0 3 1 16,-3 0 7-16,3-3-9 16,0 3-5-16,0-2-10 15,0-1-2-15,3-5 0 0,0 0 1 0,0 0 0 16,0-3 11-16,3-2 5 16,3 0-12-1,0-3-7-15,3 0-19 16,3-3-6-16,0 3 10 15,3 0 5-15,0 3 1 16,2 0 3-16,1 5-1 16,0-3-2-16,0 3 5 0,-3 3 1 15,-3 2 13-15,0 0 7 16,-3 3-16-16,-6 3-4 16,-3 2 3-16,-3 3 4 15,-6 0 4-15,-3 0 3 16,-3-1-1-16,0 4 4 15,-3 2-2-15,0 0-1 16,0 6-4 0,4-3-2-16,2 5-4 15,6 2-4-15,3-12-1 0,3-19-203 32,6 26 110-17,6-7 37-15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05E09E-868B-40EC-BA91-3578DBCC70C2}" type="datetimeFigureOut">
              <a:rPr lang="en-US" smtClean="0"/>
              <a:t>3/5/2019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46EDC3-0BF2-4865-AA1F-F16399449A02}" type="slidenum">
              <a:rPr lang="en-US" smtClean="0"/>
              <a:t>‹#›</a:t>
            </a:fld>
            <a:endParaRPr lang="en-US"/>
          </a:p>
        </p:txBody>
      </p:sp>
    </p:spTree>
    <p:extLst>
      <p:ext uri="{BB962C8B-B14F-4D97-AF65-F5344CB8AC3E}">
        <p14:creationId xmlns:p14="http://schemas.microsoft.com/office/powerpoint/2010/main" val="1256502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heverge.com/2019/2/25/18229714/cognizant-facebook-content-moderator-interviews-trauma-working-conditions-arizona"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dirty="0" smtClean="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a:p>
        </p:txBody>
      </p:sp>
    </p:spTree>
    <p:extLst>
      <p:ext uri="{BB962C8B-B14F-4D97-AF65-F5344CB8AC3E}">
        <p14:creationId xmlns:p14="http://schemas.microsoft.com/office/powerpoint/2010/main" val="1070405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46EDC3-0BF2-4865-AA1F-F16399449A02}" type="slidenum">
              <a:rPr lang="en-US" smtClean="0"/>
              <a:t>36</a:t>
            </a:fld>
            <a:endParaRPr lang="en-US"/>
          </a:p>
        </p:txBody>
      </p:sp>
    </p:spTree>
    <p:extLst>
      <p:ext uri="{BB962C8B-B14F-4D97-AF65-F5344CB8AC3E}">
        <p14:creationId xmlns:p14="http://schemas.microsoft.com/office/powerpoint/2010/main" val="310450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46EDC3-0BF2-4865-AA1F-F16399449A02}" type="slidenum">
              <a:rPr lang="en-US" smtClean="0"/>
              <a:t>37</a:t>
            </a:fld>
            <a:endParaRPr lang="en-US"/>
          </a:p>
        </p:txBody>
      </p:sp>
    </p:spTree>
    <p:extLst>
      <p:ext uri="{BB962C8B-B14F-4D97-AF65-F5344CB8AC3E}">
        <p14:creationId xmlns:p14="http://schemas.microsoft.com/office/powerpoint/2010/main" val="3357381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46EDC3-0BF2-4865-AA1F-F16399449A02}" type="slidenum">
              <a:rPr lang="en-US" smtClean="0"/>
              <a:t>4</a:t>
            </a:fld>
            <a:endParaRPr lang="en-US"/>
          </a:p>
        </p:txBody>
      </p:sp>
    </p:spTree>
    <p:extLst>
      <p:ext uri="{BB962C8B-B14F-4D97-AF65-F5344CB8AC3E}">
        <p14:creationId xmlns:p14="http://schemas.microsoft.com/office/powerpoint/2010/main" val="1446852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dirty="0" smtClean="0"/>
              <a:t>Whatever your beliefs, you can find information that confirm these beliefs</a:t>
            </a:r>
          </a:p>
          <a:p>
            <a:endParaRPr lang="en-US" dirty="0"/>
          </a:p>
        </p:txBody>
      </p:sp>
      <p:sp>
        <p:nvSpPr>
          <p:cNvPr id="4" name="Slide Number Placeholder 3"/>
          <p:cNvSpPr>
            <a:spLocks noGrp="1"/>
          </p:cNvSpPr>
          <p:nvPr>
            <p:ph type="sldNum" sz="quarter" idx="10"/>
          </p:nvPr>
        </p:nvSpPr>
        <p:spPr/>
        <p:txBody>
          <a:bodyPr/>
          <a:lstStyle/>
          <a:p>
            <a:fld id="{C9FC38FD-9B02-4B29-B827-59FF9739C4C0}" type="slidenum">
              <a:rPr lang="en-US" smtClean="0"/>
              <a:t>8</a:t>
            </a:fld>
            <a:endParaRPr lang="en-US"/>
          </a:p>
        </p:txBody>
      </p:sp>
    </p:spTree>
    <p:extLst>
      <p:ext uri="{BB962C8B-B14F-4D97-AF65-F5344CB8AC3E}">
        <p14:creationId xmlns:p14="http://schemas.microsoft.com/office/powerpoint/2010/main" val="101187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https://en.wikipedia.org/wiki/False_memory</a:t>
            </a:r>
          </a:p>
          <a:p>
            <a:r>
              <a:rPr lang="en-US" dirty="0" smtClean="0"/>
              <a:t>https://www.newstatesman.com/science-tech/internet/2016/12/movie-doesn-t-exist-and-redditors-who-think-it-does</a:t>
            </a:r>
            <a:endParaRPr lang="en-US" dirty="0"/>
          </a:p>
        </p:txBody>
      </p:sp>
      <p:sp>
        <p:nvSpPr>
          <p:cNvPr id="4" name="Slide Number Placeholder 3"/>
          <p:cNvSpPr>
            <a:spLocks noGrp="1"/>
          </p:cNvSpPr>
          <p:nvPr>
            <p:ph type="sldNum" sz="quarter" idx="10"/>
          </p:nvPr>
        </p:nvSpPr>
        <p:spPr/>
        <p:txBody>
          <a:bodyPr/>
          <a:lstStyle/>
          <a:p>
            <a:fld id="{9546EDC3-0BF2-4865-AA1F-F16399449A02}" type="slidenum">
              <a:rPr lang="en-US" smtClean="0"/>
              <a:t>10</a:t>
            </a:fld>
            <a:endParaRPr lang="en-US"/>
          </a:p>
        </p:txBody>
      </p:sp>
    </p:spTree>
    <p:extLst>
      <p:ext uri="{BB962C8B-B14F-4D97-AF65-F5344CB8AC3E}">
        <p14:creationId xmlns:p14="http://schemas.microsoft.com/office/powerpoint/2010/main" val="3144845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a:t>
            </a:r>
            <a:r>
              <a:rPr lang="en-US" baseline="0" dirty="0" smtClean="0"/>
              <a:t> sloppy analytical work.</a:t>
            </a:r>
          </a:p>
          <a:p>
            <a:r>
              <a:rPr lang="en-US" baseline="0" dirty="0" smtClean="0"/>
              <a:t>Sometimes purposeful selection to get data to “lie”.</a:t>
            </a:r>
          </a:p>
          <a:p>
            <a:r>
              <a:rPr lang="en-US" baseline="0" dirty="0" smtClean="0"/>
              <a:t>Sometimes just a bad game of telephone.</a:t>
            </a:r>
            <a:endParaRPr lang="en-US" dirty="0"/>
          </a:p>
        </p:txBody>
      </p:sp>
      <p:sp>
        <p:nvSpPr>
          <p:cNvPr id="4" name="Slide Number Placeholder 3"/>
          <p:cNvSpPr>
            <a:spLocks noGrp="1"/>
          </p:cNvSpPr>
          <p:nvPr>
            <p:ph type="sldNum" sz="quarter" idx="10"/>
          </p:nvPr>
        </p:nvSpPr>
        <p:spPr/>
        <p:txBody>
          <a:bodyPr/>
          <a:lstStyle/>
          <a:p>
            <a:fld id="{9546EDC3-0BF2-4865-AA1F-F16399449A02}" type="slidenum">
              <a:rPr lang="en-US" smtClean="0"/>
              <a:t>11</a:t>
            </a:fld>
            <a:endParaRPr lang="en-US"/>
          </a:p>
        </p:txBody>
      </p:sp>
    </p:spTree>
    <p:extLst>
      <p:ext uri="{BB962C8B-B14F-4D97-AF65-F5344CB8AC3E}">
        <p14:creationId xmlns:p14="http://schemas.microsoft.com/office/powerpoint/2010/main" val="1051122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https://www.theverge.com/2019/2/25/18229714/cognizant-facebook-content-moderator-interviews-trauma-working-conditions-arizona</a:t>
            </a:r>
            <a:endParaRPr lang="en-US" dirty="0" smtClean="0"/>
          </a:p>
          <a:p>
            <a:endParaRPr lang="en-US" dirty="0"/>
          </a:p>
        </p:txBody>
      </p:sp>
      <p:sp>
        <p:nvSpPr>
          <p:cNvPr id="4" name="Slide Number Placeholder 3"/>
          <p:cNvSpPr>
            <a:spLocks noGrp="1"/>
          </p:cNvSpPr>
          <p:nvPr>
            <p:ph type="sldNum" sz="quarter" idx="10"/>
          </p:nvPr>
        </p:nvSpPr>
        <p:spPr/>
        <p:txBody>
          <a:bodyPr/>
          <a:lstStyle/>
          <a:p>
            <a:fld id="{9546EDC3-0BF2-4865-AA1F-F16399449A02}" type="slidenum">
              <a:rPr lang="en-US" smtClean="0"/>
              <a:t>12</a:t>
            </a:fld>
            <a:endParaRPr lang="en-US"/>
          </a:p>
        </p:txBody>
      </p:sp>
    </p:spTree>
    <p:extLst>
      <p:ext uri="{BB962C8B-B14F-4D97-AF65-F5344CB8AC3E}">
        <p14:creationId xmlns:p14="http://schemas.microsoft.com/office/powerpoint/2010/main" val="69026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Video:  - 2:50</a:t>
            </a:r>
            <a:endParaRPr lang="en-US" dirty="0"/>
          </a:p>
        </p:txBody>
      </p:sp>
      <p:sp>
        <p:nvSpPr>
          <p:cNvPr id="4" name="Slide Number Placeholder 3"/>
          <p:cNvSpPr>
            <a:spLocks noGrp="1"/>
          </p:cNvSpPr>
          <p:nvPr>
            <p:ph type="sldNum" sz="quarter" idx="10"/>
          </p:nvPr>
        </p:nvSpPr>
        <p:spPr/>
        <p:txBody>
          <a:bodyPr/>
          <a:lstStyle/>
          <a:p>
            <a:fld id="{9546EDC3-0BF2-4865-AA1F-F16399449A02}" type="slidenum">
              <a:rPr lang="en-US" smtClean="0"/>
              <a:t>19</a:t>
            </a:fld>
            <a:endParaRPr lang="en-US"/>
          </a:p>
        </p:txBody>
      </p:sp>
    </p:spTree>
    <p:extLst>
      <p:ext uri="{BB962C8B-B14F-4D97-AF65-F5344CB8AC3E}">
        <p14:creationId xmlns:p14="http://schemas.microsoft.com/office/powerpoint/2010/main" val="681397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Video:  - 2:50</a:t>
            </a:r>
            <a:endParaRPr lang="en-US" dirty="0"/>
          </a:p>
        </p:txBody>
      </p:sp>
      <p:sp>
        <p:nvSpPr>
          <p:cNvPr id="4" name="Slide Number Placeholder 3"/>
          <p:cNvSpPr>
            <a:spLocks noGrp="1"/>
          </p:cNvSpPr>
          <p:nvPr>
            <p:ph type="sldNum" sz="quarter" idx="10"/>
          </p:nvPr>
        </p:nvSpPr>
        <p:spPr/>
        <p:txBody>
          <a:bodyPr/>
          <a:lstStyle/>
          <a:p>
            <a:fld id="{9546EDC3-0BF2-4865-AA1F-F16399449A02}" type="slidenum">
              <a:rPr lang="en-US" smtClean="0"/>
              <a:t>20</a:t>
            </a:fld>
            <a:endParaRPr lang="en-US"/>
          </a:p>
        </p:txBody>
      </p:sp>
    </p:spTree>
    <p:extLst>
      <p:ext uri="{BB962C8B-B14F-4D97-AF65-F5344CB8AC3E}">
        <p14:creationId xmlns:p14="http://schemas.microsoft.com/office/powerpoint/2010/main" val="745884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46EDC3-0BF2-4865-AA1F-F16399449A02}" type="slidenum">
              <a:rPr lang="en-US" smtClean="0"/>
              <a:t>34</a:t>
            </a:fld>
            <a:endParaRPr lang="en-US"/>
          </a:p>
        </p:txBody>
      </p:sp>
    </p:spTree>
    <p:extLst>
      <p:ext uri="{BB962C8B-B14F-4D97-AF65-F5344CB8AC3E}">
        <p14:creationId xmlns:p14="http://schemas.microsoft.com/office/powerpoint/2010/main" val="2080808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31520"/>
            <a:ext cx="7772400" cy="1470025"/>
          </a:xfrm>
          <a:effectLst>
            <a:outerShdw blurRad="50800" dist="38100" dir="2700000" algn="tl" rotWithShape="0">
              <a:prstClr val="black">
                <a:alpha val="40000"/>
              </a:prstClr>
            </a:outerShdw>
          </a:effectLst>
        </p:spPr>
        <p:txBody>
          <a:bodyPr/>
          <a:lstStyle>
            <a:lvl1pPr>
              <a:lnSpc>
                <a:spcPct val="80000"/>
              </a:lnSpc>
              <a:defRPr>
                <a:latin typeface="Calibr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2377440"/>
            <a:ext cx="7772400" cy="1752600"/>
          </a:xfrm>
        </p:spPr>
        <p:txBody>
          <a:bodyPr/>
          <a:lstStyle>
            <a:lvl1pPr marL="0" indent="0" algn="r">
              <a:buNone/>
              <a:defRPr sz="32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Slide Number Placeholder 3"/>
          <p:cNvSpPr>
            <a:spLocks noGrp="1"/>
          </p:cNvSpPr>
          <p:nvPr>
            <p:ph type="sldNum" sz="quarter" idx="10"/>
          </p:nvPr>
        </p:nvSpPr>
        <p:spPr/>
        <p:txBody>
          <a:bodyPr/>
          <a:lstStyle/>
          <a:p>
            <a:fld id="{88226397-485F-4BB0-931C-8A629C361199}" type="slidenum">
              <a:rPr lang="en-US" smtClean="0"/>
              <a:t>‹#›</a:t>
            </a:fld>
            <a:endParaRPr lang="en-US"/>
          </a:p>
        </p:txBody>
      </p:sp>
    </p:spTree>
    <p:extLst>
      <p:ext uri="{BB962C8B-B14F-4D97-AF65-F5344CB8AC3E}">
        <p14:creationId xmlns:p14="http://schemas.microsoft.com/office/powerpoint/2010/main" val="37051108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05982" cy="762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96875" y="1362075"/>
            <a:ext cx="8366125" cy="4972050"/>
          </a:xfrm>
        </p:spPr>
        <p:txBody>
          <a:bodyPr/>
          <a:lstStyle>
            <a:lvl1pPr>
              <a:defRPr sz="2800" b="0"/>
            </a:lvl1pPr>
            <a:lvl2pPr>
              <a:defRPr sz="24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0"/>
          </p:nvPr>
        </p:nvSpPr>
        <p:spPr>
          <a:xfrm>
            <a:off x="8534400" y="6492240"/>
            <a:ext cx="609600" cy="365125"/>
          </a:xfrm>
        </p:spPr>
        <p:txBody>
          <a:bodyPr/>
          <a:lstStyle>
            <a:lvl1pPr algn="ctr">
              <a:defRPr sz="1200">
                <a:solidFill>
                  <a:srgbClr val="4B2A85"/>
                </a:solidFill>
              </a:defRPr>
            </a:lvl1pPr>
          </a:lstStyle>
          <a:p>
            <a:fld id="{88226397-485F-4BB0-931C-8A629C361199}" type="slidenum">
              <a:rPr lang="en-US" smtClean="0"/>
              <a:t>‹#›</a:t>
            </a:fld>
            <a:endParaRPr lang="en-US"/>
          </a:p>
        </p:txBody>
      </p:sp>
    </p:spTree>
    <p:extLst>
      <p:ext uri="{BB962C8B-B14F-4D97-AF65-F5344CB8AC3E}">
        <p14:creationId xmlns:p14="http://schemas.microsoft.com/office/powerpoint/2010/main" val="33614274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405982" cy="762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357018" y="1362075"/>
            <a:ext cx="4114800" cy="4972050"/>
          </a:xfrm>
        </p:spPr>
        <p:txBody>
          <a:bodyPr/>
          <a:lstStyle>
            <a:lvl1pPr>
              <a:defRPr sz="2800" b="0"/>
            </a:lvl1pPr>
            <a:lvl2pPr>
              <a:defRPr sz="24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10"/>
          </p:nvPr>
        </p:nvSpPr>
        <p:spPr>
          <a:xfrm>
            <a:off x="8534400" y="6492240"/>
            <a:ext cx="609600" cy="365125"/>
          </a:xfrm>
        </p:spPr>
        <p:txBody>
          <a:bodyPr/>
          <a:lstStyle>
            <a:lvl1pPr algn="ctr">
              <a:defRPr sz="1200">
                <a:solidFill>
                  <a:srgbClr val="4B2A85"/>
                </a:solidFill>
              </a:defRPr>
            </a:lvl1pPr>
          </a:lstStyle>
          <a:p>
            <a:fld id="{88226397-485F-4BB0-931C-8A629C361199}" type="slidenum">
              <a:rPr lang="en-US" smtClean="0"/>
              <a:t>‹#›</a:t>
            </a:fld>
            <a:endParaRPr lang="en-US"/>
          </a:p>
        </p:txBody>
      </p:sp>
      <p:sp>
        <p:nvSpPr>
          <p:cNvPr id="5" name="Content Placeholder 2"/>
          <p:cNvSpPr>
            <a:spLocks noGrp="1"/>
          </p:cNvSpPr>
          <p:nvPr>
            <p:ph idx="11"/>
          </p:nvPr>
        </p:nvSpPr>
        <p:spPr>
          <a:xfrm>
            <a:off x="4648200" y="1362075"/>
            <a:ext cx="4114800" cy="4972050"/>
          </a:xfrm>
        </p:spPr>
        <p:txBody>
          <a:bodyPr/>
          <a:lstStyle>
            <a:lvl1pPr>
              <a:defRPr sz="2800" b="0"/>
            </a:lvl1pPr>
            <a:lvl2pPr>
              <a:defRPr sz="24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1162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38912"/>
            <a:ext cx="8405238" cy="762000"/>
          </a:xfr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88226397-485F-4BB0-931C-8A629C361199}" type="slidenum">
              <a:rPr lang="en-US" smtClean="0"/>
              <a:t>‹#›</a:t>
            </a:fld>
            <a:endParaRPr lang="en-US"/>
          </a:p>
        </p:txBody>
      </p:sp>
    </p:spTree>
    <p:extLst>
      <p:ext uri="{BB962C8B-B14F-4D97-AF65-F5344CB8AC3E}">
        <p14:creationId xmlns:p14="http://schemas.microsoft.com/office/powerpoint/2010/main" val="196513615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88226397-485F-4BB0-931C-8A629C361199}" type="slidenum">
              <a:rPr lang="en-US" smtClean="0"/>
              <a:t>‹#›</a:t>
            </a:fld>
            <a:endParaRPr lang="en-US"/>
          </a:p>
        </p:txBody>
      </p:sp>
    </p:spTree>
    <p:extLst>
      <p:ext uri="{BB962C8B-B14F-4D97-AF65-F5344CB8AC3E}">
        <p14:creationId xmlns:p14="http://schemas.microsoft.com/office/powerpoint/2010/main" val="16209558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838891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8195" name="Rectangle 3"/>
          <p:cNvSpPr>
            <a:spLocks noGrp="1" noChangeArrowheads="1"/>
          </p:cNvSpPr>
          <p:nvPr>
            <p:ph type="body" idx="1"/>
          </p:nvPr>
        </p:nvSpPr>
        <p:spPr bwMode="auto">
          <a:xfrm>
            <a:off x="396875" y="1362075"/>
            <a:ext cx="83661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Slide Number Placeholder 10"/>
          <p:cNvSpPr>
            <a:spLocks noGrp="1"/>
          </p:cNvSpPr>
          <p:nvPr>
            <p:ph type="sldNum" sz="quarter" idx="4"/>
          </p:nvPr>
        </p:nvSpPr>
        <p:spPr>
          <a:xfrm>
            <a:off x="8534400" y="6492875"/>
            <a:ext cx="609600" cy="365125"/>
          </a:xfrm>
          <a:prstGeom prst="rect">
            <a:avLst/>
          </a:prstGeom>
        </p:spPr>
        <p:txBody>
          <a:bodyPr vert="horz" lIns="91440" tIns="45720" rIns="91440" bIns="45720" rtlCol="0" anchor="ctr"/>
          <a:lstStyle>
            <a:lvl1pPr algn="ctr">
              <a:defRPr sz="1200" b="1">
                <a:solidFill>
                  <a:srgbClr val="4B2A85"/>
                </a:solidFill>
                <a:latin typeface="Calibri" pitchFamily="34" charset="0"/>
                <a:cs typeface="Calibri" pitchFamily="34" charset="0"/>
              </a:defRPr>
            </a:lvl1pPr>
          </a:lstStyle>
          <a:p>
            <a:fld id="{88226397-485F-4BB0-931C-8A629C361199}" type="slidenum">
              <a:rPr lang="en-US" smtClean="0"/>
              <a:t>‹#›</a:t>
            </a:fld>
            <a:endParaRPr lang="en-US"/>
          </a:p>
        </p:txBody>
      </p:sp>
      <p:sp>
        <p:nvSpPr>
          <p:cNvPr id="9" name="Rectangle 8"/>
          <p:cNvSpPr>
            <a:spLocks noChangeArrowheads="1"/>
          </p:cNvSpPr>
          <p:nvPr/>
        </p:nvSpPr>
        <p:spPr bwMode="auto">
          <a:xfrm>
            <a:off x="0" y="0"/>
            <a:ext cx="9144000" cy="228600"/>
          </a:xfrm>
          <a:prstGeom prst="rect">
            <a:avLst/>
          </a:prstGeom>
          <a:solidFill>
            <a:srgbClr val="4B2A85"/>
          </a:solidFill>
          <a:ln w="9525">
            <a:noFill/>
            <a:miter lim="800000"/>
            <a:headEnd/>
            <a:tailEnd/>
          </a:ln>
          <a:effectLst/>
        </p:spPr>
        <p:txBody>
          <a:bodyPr wrap="none" anchor="ctr"/>
          <a:lstStyle/>
          <a:p>
            <a:pPr algn="ctr">
              <a:defRPr/>
            </a:pPr>
            <a:endParaRPr lang="en-US" b="0" dirty="0">
              <a:latin typeface="Times New Roman" pitchFamily="18" charset="0"/>
            </a:endParaRPr>
          </a:p>
        </p:txBody>
      </p:sp>
      <p:pic>
        <p:nvPicPr>
          <p:cNvPr id="12" name="Picture 11"/>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6376" y="25342"/>
            <a:ext cx="2150721" cy="169037"/>
          </a:xfrm>
          <a:prstGeom prst="rect">
            <a:avLst/>
          </a:prstGeom>
        </p:spPr>
      </p:pic>
      <p:sp>
        <p:nvSpPr>
          <p:cNvPr id="13" name="TextBox 12"/>
          <p:cNvSpPr txBox="1"/>
          <p:nvPr/>
        </p:nvSpPr>
        <p:spPr>
          <a:xfrm>
            <a:off x="7867689" y="-2231"/>
            <a:ext cx="1276311" cy="230832"/>
          </a:xfrm>
          <a:prstGeom prst="rect">
            <a:avLst/>
          </a:prstGeom>
          <a:noFill/>
        </p:spPr>
        <p:txBody>
          <a:bodyPr wrap="none" rtlCol="0">
            <a:spAutoFit/>
          </a:bodyPr>
          <a:lstStyle/>
          <a:p>
            <a:pPr algn="r"/>
            <a:r>
              <a:rPr lang="en-US" sz="900" b="0" i="0" dirty="0" smtClean="0">
                <a:solidFill>
                  <a:schemeClr val="bg1"/>
                </a:solidFill>
                <a:latin typeface="Roboto Regular" charset="0"/>
                <a:ea typeface="Roboto Regular" charset="0"/>
                <a:cs typeface="Roboto Regular" charset="0"/>
              </a:rPr>
              <a:t>CSE120</a:t>
            </a:r>
            <a:r>
              <a:rPr lang="en-US" sz="900" b="0" i="0" baseline="0" dirty="0" smtClean="0">
                <a:solidFill>
                  <a:schemeClr val="bg1"/>
                </a:solidFill>
                <a:latin typeface="Roboto Regular" charset="0"/>
                <a:ea typeface="Roboto Regular" charset="0"/>
                <a:cs typeface="Roboto Regular" charset="0"/>
              </a:rPr>
              <a:t>, </a:t>
            </a:r>
            <a:r>
              <a:rPr lang="en-US" sz="900" b="0" i="0" dirty="0" smtClean="0">
                <a:solidFill>
                  <a:schemeClr val="bg1"/>
                </a:solidFill>
                <a:latin typeface="Roboto Regular" charset="0"/>
                <a:ea typeface="Roboto Regular" charset="0"/>
                <a:cs typeface="Roboto Regular" charset="0"/>
              </a:rPr>
              <a:t>Winter 2019</a:t>
            </a:r>
          </a:p>
        </p:txBody>
      </p:sp>
      <p:sp>
        <p:nvSpPr>
          <p:cNvPr id="17" name="TextBox 16"/>
          <p:cNvSpPr txBox="1"/>
          <p:nvPr/>
        </p:nvSpPr>
        <p:spPr>
          <a:xfrm>
            <a:off x="3941073" y="-2231"/>
            <a:ext cx="1261884" cy="230832"/>
          </a:xfrm>
          <a:prstGeom prst="rect">
            <a:avLst/>
          </a:prstGeom>
          <a:noFill/>
        </p:spPr>
        <p:txBody>
          <a:bodyPr wrap="none" rtlCol="0">
            <a:spAutoFit/>
          </a:bodyPr>
          <a:lstStyle/>
          <a:p>
            <a:pPr algn="ctr"/>
            <a:r>
              <a:rPr lang="en-US" sz="900" b="0" i="0" dirty="0" smtClean="0">
                <a:solidFill>
                  <a:schemeClr val="bg1"/>
                </a:solidFill>
                <a:latin typeface="Roboto Regular" charset="0"/>
                <a:ea typeface="Roboto Regular" charset="0"/>
                <a:cs typeface="Roboto Regular" charset="0"/>
              </a:rPr>
              <a:t>L22:  Digital “Reality”</a:t>
            </a:r>
          </a:p>
        </p:txBody>
      </p:sp>
    </p:spTree>
    <p:extLst>
      <p:ext uri="{BB962C8B-B14F-4D97-AF65-F5344CB8AC3E}">
        <p14:creationId xmlns:p14="http://schemas.microsoft.com/office/powerpoint/2010/main" val="41370102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iming>
    <p:tnLst>
      <p:par>
        <p:cTn id="1" dur="indefinite" restart="never" nodeType="tmRoot"/>
      </p:par>
    </p:tnLst>
  </p:timing>
  <p:hf hdr="0" ftr="0" dt="0"/>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4B2A85"/>
        </a:buClr>
        <a:buSzPct val="60000"/>
        <a:buFont typeface="Wingdings" panose="05000000000000000000" pitchFamily="2" charset="2"/>
        <a:buChar char="v"/>
        <a:defRPr sz="2400" b="1">
          <a:solidFill>
            <a:schemeClr val="tx1"/>
          </a:solidFill>
          <a:latin typeface="Calibri" pitchFamily="34" charset="0"/>
          <a:ea typeface="+mn-ea"/>
          <a:cs typeface="+mn-cs"/>
        </a:defRPr>
      </a:lvl1pPr>
      <a:lvl2pPr marL="649224" indent="-285750" algn="l" rtl="0" eaLnBrk="1" fontAlgn="base" hangingPunct="1">
        <a:spcBef>
          <a:spcPct val="20000"/>
        </a:spcBef>
        <a:spcAft>
          <a:spcPct val="0"/>
        </a:spcAft>
        <a:buClr>
          <a:srgbClr val="4B2A85"/>
        </a:buClr>
        <a:buSzPct val="110000"/>
        <a:buFont typeface="Wingdings" pitchFamily="2" charset="2"/>
        <a:buChar char="§"/>
        <a:defRPr sz="2000">
          <a:solidFill>
            <a:schemeClr val="tx1"/>
          </a:solidFill>
          <a:latin typeface="Calibri" pitchFamily="34" charset="0"/>
        </a:defRPr>
      </a:lvl2pPr>
      <a:lvl3pPr marL="914400" indent="-228600" algn="l" rtl="0" eaLnBrk="1" fontAlgn="base" hangingPunct="1">
        <a:spcBef>
          <a:spcPct val="20000"/>
        </a:spcBef>
        <a:spcAft>
          <a:spcPct val="0"/>
        </a:spcAft>
        <a:buClr>
          <a:srgbClr val="4B2A85"/>
        </a:buClr>
        <a:buSzPct val="80000"/>
        <a:buFont typeface="Arial" panose="020B0604020202020204" pitchFamily="34" charset="0"/>
        <a:buChar char="•"/>
        <a:defRPr sz="2000">
          <a:solidFill>
            <a:schemeClr val="tx1"/>
          </a:solidFill>
          <a:latin typeface="Calibri" pitchFamily="34" charset="0"/>
        </a:defRPr>
      </a:lvl3pPr>
      <a:lvl4pPr marL="1170432" indent="-228600" algn="l" rtl="0" eaLnBrk="1" fontAlgn="base" hangingPunct="1">
        <a:spcBef>
          <a:spcPct val="20000"/>
        </a:spcBef>
        <a:spcAft>
          <a:spcPct val="0"/>
        </a:spcAft>
        <a:buClr>
          <a:srgbClr val="4B2A85"/>
        </a:buClr>
        <a:buChar char="–"/>
        <a:defRPr sz="2000">
          <a:solidFill>
            <a:schemeClr val="tx1"/>
          </a:solidFill>
          <a:latin typeface="Calibri" pitchFamily="34" charset="0"/>
        </a:defRPr>
      </a:lvl4pPr>
      <a:lvl5pPr marL="1444752" indent="-228600" algn="l" rtl="0" eaLnBrk="1" fontAlgn="base" hangingPunct="1">
        <a:spcBef>
          <a:spcPct val="20000"/>
        </a:spcBef>
        <a:spcAft>
          <a:spcPct val="0"/>
        </a:spcAft>
        <a:buClr>
          <a:srgbClr val="4B2A85"/>
        </a:buClr>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hyperlink" Target="https://www.theverge.com/tldr/2019/2/15/18226005/ai-generated-fake-people-portraits-thispersondoesnotexist-stylegan" TargetMode="Externa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hyperlink" Target="https://www.wired.com/story/youtube-facebook-trending-tools-parkland-conspirac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hyperlink" Target="https://www.theverge.com/2019/2/25/18229714/cognizant-facebook-content-moderator-interviews-trauma-working-conditions-arizon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ted.com/talks/eli_pariser_beware_online_filter_bubbl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hyperlink" Target="http://smapp.nyu.edu/papers/SocialMediaReduces.pdf" TargetMode="Externa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hyperlink" Target="http://repository.upenn.edu/cgi/viewcontent.cgi?article=1124&amp;context=asc_papers" TargetMode="Externa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ideo" Target="https://www.youtube.com/embed/rE3j_RHkqJc" TargetMode="External"/><Relationship Id="rId5" Type="http://schemas.openxmlformats.org/officeDocument/2006/relationships/image" Target="../media/image13.jpeg"/><Relationship Id="rId4" Type="http://schemas.openxmlformats.org/officeDocument/2006/relationships/hyperlink" Target="https://www.youtube.com/watch?v=rE3j_RHkqJc&amp;t=12"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vox.com/2019/3/3/18248783/momo-challenge-hoax-explained" TargetMode="External"/><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customXml" Target="../ink/ink8.xml"/><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pixlee.com/definitions/definition-social-media-influencer" TargetMode="External"/><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customXml" Target="../ink/ink9.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influencermarketinghub.com/top-25-instagram-influencer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marketwatch.com/story/how-social-media-influencers-are-making-your-kids-fat-2019-03-05"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hyperlink" Target="https://www.bbc.com/news/46945662" TargetMode="External"/><Relationship Id="rId4" Type="http://schemas.openxmlformats.org/officeDocument/2006/relationships/image" Target="../media/image21.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video" Target="https://www.youtube.com/embed/D2S-7TILC3c"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hichfaceisreal.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video" Target="https://www.youtube.com/embed/MVBe6_o4cMI"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9.png"/><Relationship Id="rId3" Type="http://schemas.microsoft.com/office/2007/relationships/media" Target="../media/media2.mp4"/><Relationship Id="rId7" Type="http://schemas.openxmlformats.org/officeDocument/2006/relationships/image" Target="../media/image28.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video" Target="../media/media2.mp4"/></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7.emf"/><Relationship Id="rId4" Type="http://schemas.openxmlformats.org/officeDocument/2006/relationships/customXml" Target="../ink/ink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custDataLst>
              <p:tags r:id="rId1"/>
            </p:custDataLst>
          </p:nvPr>
        </p:nvSpPr>
        <p:spPr>
          <a:xfrm>
            <a:off x="304800" y="304800"/>
            <a:ext cx="7772400" cy="1470025"/>
          </a:xfrm>
        </p:spPr>
        <p:txBody>
          <a:bodyPr>
            <a:normAutofit/>
          </a:bodyPr>
          <a:lstStyle/>
          <a:p>
            <a:pPr marL="0" indent="0"/>
            <a:r>
              <a:rPr lang="en-US" dirty="0" smtClean="0"/>
              <a:t>Digital “Reality”</a:t>
            </a:r>
            <a:br>
              <a:rPr lang="en-US" dirty="0" smtClean="0"/>
            </a:br>
            <a:r>
              <a:rPr lang="en-US" sz="2000" b="0" dirty="0" smtClean="0"/>
              <a:t>CSE 120 Winter 2019</a:t>
            </a:r>
          </a:p>
        </p:txBody>
      </p:sp>
      <p:sp>
        <p:nvSpPr>
          <p:cNvPr id="9219" name="Subtitle 2"/>
          <p:cNvSpPr>
            <a:spLocks noGrp="1"/>
          </p:cNvSpPr>
          <p:nvPr>
            <p:ph type="subTitle" idx="1"/>
            <p:custDataLst>
              <p:tags r:id="rId2"/>
            </p:custDataLst>
          </p:nvPr>
        </p:nvSpPr>
        <p:spPr>
          <a:xfrm>
            <a:off x="304800" y="1737360"/>
            <a:ext cx="8366760" cy="1097280"/>
          </a:xfrm>
        </p:spPr>
        <p:txBody>
          <a:bodyPr>
            <a:normAutofit/>
          </a:bodyPr>
          <a:lstStyle/>
          <a:p>
            <a:pPr algn="l"/>
            <a:r>
              <a:rPr lang="en-US" sz="2000" b="1" dirty="0"/>
              <a:t>Instructor: 	Teaching Assistants:</a:t>
            </a:r>
          </a:p>
          <a:p>
            <a:pPr algn="l"/>
            <a:r>
              <a:rPr lang="en-US" sz="2000" dirty="0"/>
              <a:t>Justin Hsia	Ann Shan, 	</a:t>
            </a:r>
            <a:r>
              <a:rPr lang="en-US" sz="2000" dirty="0" err="1"/>
              <a:t>Eunia</a:t>
            </a:r>
            <a:r>
              <a:rPr lang="en-US" sz="2000" dirty="0"/>
              <a:t> Lee, 	Pei Lee Yap, </a:t>
            </a:r>
            <a:br>
              <a:rPr lang="en-US" sz="2000" dirty="0"/>
            </a:br>
            <a:r>
              <a:rPr lang="en-US" sz="2000" dirty="0"/>
              <a:t>		Sam Wolfson, 	Travis </a:t>
            </a:r>
            <a:r>
              <a:rPr lang="en-US" sz="2000" dirty="0" err="1"/>
              <a:t>McGaha</a:t>
            </a:r>
            <a:endParaRPr lang="en-US" sz="2000" dirty="0"/>
          </a:p>
        </p:txBody>
      </p:sp>
      <p:sp>
        <p:nvSpPr>
          <p:cNvPr id="8" name="TextBox 7"/>
          <p:cNvSpPr txBox="1"/>
          <p:nvPr/>
        </p:nvSpPr>
        <p:spPr>
          <a:xfrm>
            <a:off x="348930" y="3034349"/>
            <a:ext cx="8412480" cy="3400931"/>
          </a:xfrm>
          <a:prstGeom prst="rect">
            <a:avLst/>
          </a:prstGeom>
          <a:noFill/>
        </p:spPr>
        <p:txBody>
          <a:bodyPr wrap="square" rtlCol="0">
            <a:spAutoFit/>
          </a:bodyPr>
          <a:lstStyle/>
          <a:p>
            <a:pPr>
              <a:spcBef>
                <a:spcPts val="600"/>
              </a:spcBef>
            </a:pPr>
            <a:r>
              <a:rPr lang="en-US" sz="2000" b="1" dirty="0" smtClean="0">
                <a:latin typeface="Calibri" panose="020F0502020204030204" pitchFamily="34" charset="0"/>
                <a:cs typeface="Calibri" panose="020F0502020204030204" pitchFamily="34" charset="0"/>
              </a:rPr>
              <a:t>ThisPersonDoesNotExist.com uses AI to generate endless fake faces</a:t>
            </a:r>
          </a:p>
          <a:p>
            <a:pPr>
              <a:spcBef>
                <a:spcPts val="600"/>
              </a:spcBef>
            </a:pPr>
            <a:r>
              <a:rPr lang="en-US" dirty="0">
                <a:latin typeface="Times New Roman" panose="02020603050405020304" pitchFamily="18" charset="0"/>
                <a:cs typeface="Times New Roman" panose="02020603050405020304" pitchFamily="18" charset="0"/>
              </a:rPr>
              <a:t>“The ability of AI to generate fake visuals is not yet mainstream knowledge, but a new website — ThisPersonDoesNotExist.com — offers a quick and persuasive </a:t>
            </a:r>
            <a:r>
              <a:rPr lang="en-US" dirty="0" smtClean="0">
                <a:latin typeface="Times New Roman" panose="02020603050405020304" pitchFamily="18" charset="0"/>
                <a:cs typeface="Times New Roman" panose="02020603050405020304" pitchFamily="18" charset="0"/>
              </a:rPr>
              <a:t>education</a:t>
            </a: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a:spcBef>
                <a:spcPts val="600"/>
              </a:spcBef>
            </a:pPr>
            <a:r>
              <a:rPr lang="en-US" dirty="0">
                <a:latin typeface="Times New Roman" panose="02020603050405020304" pitchFamily="18" charset="0"/>
                <a:cs typeface="Times New Roman" panose="02020603050405020304" pitchFamily="18" charset="0"/>
              </a:rPr>
              <a:t>“The site is the creation of Philip Wang, a software engineer at Uber, and uses research released last year by chip designer </a:t>
            </a:r>
            <a:r>
              <a:rPr lang="en-US" dirty="0" err="1">
                <a:latin typeface="Times New Roman" panose="02020603050405020304" pitchFamily="18" charset="0"/>
                <a:cs typeface="Times New Roman" panose="02020603050405020304" pitchFamily="18" charset="0"/>
              </a:rPr>
              <a:t>Nvidia</a:t>
            </a:r>
            <a:r>
              <a:rPr lang="en-US" dirty="0">
                <a:latin typeface="Times New Roman" panose="02020603050405020304" pitchFamily="18" charset="0"/>
                <a:cs typeface="Times New Roman" panose="02020603050405020304" pitchFamily="18" charset="0"/>
              </a:rPr>
              <a:t> to create an endless stream of fake portraits. The algorithm behind it is trained on a huge dataset of real images, then uses a type of neural network known as a generative adversarial network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or GAN) to fabricate new </a:t>
            </a:r>
            <a:r>
              <a:rPr lang="en-US" dirty="0" smtClean="0">
                <a:latin typeface="Times New Roman" panose="02020603050405020304" pitchFamily="18" charset="0"/>
                <a:cs typeface="Times New Roman" panose="02020603050405020304" pitchFamily="18" charset="0"/>
              </a:rPr>
              <a:t>examples.”</a:t>
            </a:r>
            <a:endParaRPr lang="en-US" sz="1800" dirty="0" smtClean="0">
              <a:latin typeface="Times New Roman" panose="02020603050405020304" pitchFamily="18" charset="0"/>
              <a:cs typeface="Times New Roman" panose="02020603050405020304" pitchFamily="18" charset="0"/>
            </a:endParaRPr>
          </a:p>
          <a:p>
            <a:pPr marL="285750" indent="-285750">
              <a:spcBef>
                <a:spcPts val="600"/>
              </a:spcBef>
              <a:buFont typeface="Arial" panose="020B0604020202020204" pitchFamily="34" charset="0"/>
              <a:buChar char="•"/>
            </a:pPr>
            <a:r>
              <a:rPr lang="en-US" dirty="0">
                <a:latin typeface="Calibri" panose="020F0502020204030204" pitchFamily="34" charset="0"/>
                <a:cs typeface="Calibri" panose="020F0502020204030204" pitchFamily="34" charset="0"/>
                <a:hlinkClick r:id="rId5"/>
              </a:rPr>
              <a:t>https://</a:t>
            </a:r>
            <a:r>
              <a:rPr lang="en-US" dirty="0" smtClean="0">
                <a:latin typeface="Calibri" panose="020F0502020204030204" pitchFamily="34" charset="0"/>
                <a:cs typeface="Calibri" panose="020F0502020204030204" pitchFamily="34" charset="0"/>
                <a:hlinkClick r:id="rId5"/>
              </a:rPr>
              <a:t>www.theverge.com/tldr/2019/2/15/18226005/</a:t>
            </a:r>
            <a:br>
              <a:rPr lang="en-US" dirty="0" smtClean="0">
                <a:latin typeface="Calibri" panose="020F0502020204030204" pitchFamily="34" charset="0"/>
                <a:cs typeface="Calibri" panose="020F0502020204030204" pitchFamily="34" charset="0"/>
                <a:hlinkClick r:id="rId5"/>
              </a:rPr>
            </a:br>
            <a:r>
              <a:rPr lang="en-US" dirty="0" err="1" smtClean="0">
                <a:latin typeface="Calibri" panose="020F0502020204030204" pitchFamily="34" charset="0"/>
                <a:cs typeface="Calibri" panose="020F0502020204030204" pitchFamily="34" charset="0"/>
                <a:hlinkClick r:id="rId5"/>
              </a:rPr>
              <a:t>ai</a:t>
            </a:r>
            <a:r>
              <a:rPr lang="en-US" dirty="0" smtClean="0">
                <a:latin typeface="Calibri" panose="020F0502020204030204" pitchFamily="34" charset="0"/>
                <a:cs typeface="Calibri" panose="020F0502020204030204" pitchFamily="34" charset="0"/>
                <a:hlinkClick r:id="rId5"/>
              </a:rPr>
              <a:t>-generated-fake-people-portraits-</a:t>
            </a:r>
            <a:r>
              <a:rPr lang="en-US" dirty="0" err="1" smtClean="0">
                <a:latin typeface="Calibri" panose="020F0502020204030204" pitchFamily="34" charset="0"/>
                <a:cs typeface="Calibri" panose="020F0502020204030204" pitchFamily="34" charset="0"/>
                <a:hlinkClick r:id="rId5"/>
              </a:rPr>
              <a:t>thispersondoesnotexist</a:t>
            </a:r>
            <a:r>
              <a:rPr lang="en-US" dirty="0" smtClean="0">
                <a:latin typeface="Calibri" panose="020F0502020204030204" pitchFamily="34" charset="0"/>
                <a:cs typeface="Calibri" panose="020F0502020204030204" pitchFamily="34" charset="0"/>
                <a:hlinkClick r:id="rId5"/>
              </a:rPr>
              <a:t>-</a:t>
            </a:r>
            <a:br>
              <a:rPr lang="en-US" dirty="0" smtClean="0">
                <a:latin typeface="Calibri" panose="020F0502020204030204" pitchFamily="34" charset="0"/>
                <a:cs typeface="Calibri" panose="020F0502020204030204" pitchFamily="34" charset="0"/>
                <a:hlinkClick r:id="rId5"/>
              </a:rPr>
            </a:br>
            <a:r>
              <a:rPr lang="en-US" dirty="0" err="1" smtClean="0">
                <a:latin typeface="Calibri" panose="020F0502020204030204" pitchFamily="34" charset="0"/>
                <a:cs typeface="Calibri" panose="020F0502020204030204" pitchFamily="34" charset="0"/>
                <a:hlinkClick r:id="rId5"/>
              </a:rPr>
              <a:t>stylegan</a:t>
            </a:r>
            <a:r>
              <a:rPr lang="en-US" dirty="0" smtClean="0">
                <a:latin typeface="Calibri" panose="020F0502020204030204" pitchFamily="34" charset="0"/>
                <a:cs typeface="Calibri" panose="020F0502020204030204" pitchFamily="34" charset="0"/>
              </a:rPr>
              <a:t> </a:t>
            </a:r>
            <a:endParaRPr lang="en-US" sz="1100" b="0" dirty="0" smtClean="0">
              <a:latin typeface="Calibri" panose="020F0502020204030204" pitchFamily="34" charset="0"/>
              <a:cs typeface="Calibri" panose="020F0502020204030204" pitchFamily="34" charset="0"/>
            </a:endParaRPr>
          </a:p>
        </p:txBody>
      </p:sp>
      <p:pic>
        <p:nvPicPr>
          <p:cNvPr id="1026" name="Picture 2" descr="https://cdn.vox-cdn.com/thumbor/1ck1fQL62j2GaDvOlnJu4fyuIIc=/0x0:3049x2048/1200x800/filters:focal(1333x1562:1819x2048)/cdn.vox-cdn.com/uploads/chorus_image/image/63058104/fake_ai_faces.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00800" y="5029200"/>
            <a:ext cx="2743200" cy="18288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572000" y="558811"/>
            <a:ext cx="4480560" cy="830997"/>
          </a:xfrm>
          <a:prstGeom prst="rect">
            <a:avLst/>
          </a:prstGeom>
          <a:solidFill>
            <a:schemeClr val="bg1">
              <a:lumMod val="95000"/>
            </a:schemeClr>
          </a:solidFill>
          <a:ln w="19050">
            <a:solidFill>
              <a:schemeClr val="tx1"/>
            </a:solidFill>
          </a:ln>
        </p:spPr>
        <p:txBody>
          <a:bodyPr wrap="square">
            <a:spAutoFit/>
          </a:bodyPr>
          <a:lstStyle/>
          <a:p>
            <a:pPr algn="ctr"/>
            <a:r>
              <a:rPr lang="en-US" sz="1600" u="sng" dirty="0" smtClean="0">
                <a:solidFill>
                  <a:schemeClr val="tx1"/>
                </a:solidFill>
                <a:latin typeface="Times New Roman" panose="02020603050405020304" pitchFamily="18" charset="0"/>
                <a:cs typeface="Times New Roman" panose="02020603050405020304" pitchFamily="18" charset="0"/>
              </a:rPr>
              <a:t>Some Inspiration</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b="1" dirty="0" smtClean="0">
                <a:solidFill>
                  <a:schemeClr val="tx1"/>
                </a:solidFill>
                <a:latin typeface="Times New Roman" panose="02020603050405020304" pitchFamily="18" charset="0"/>
                <a:cs typeface="Times New Roman" panose="02020603050405020304" pitchFamily="18" charset="0"/>
              </a:rPr>
              <a:t>INFO 270</a:t>
            </a:r>
            <a:br>
              <a:rPr lang="en-US" sz="1600" b="1" dirty="0" smtClean="0">
                <a:solidFill>
                  <a:schemeClr val="tx1"/>
                </a:solidFill>
                <a:latin typeface="Times New Roman" panose="02020603050405020304" pitchFamily="18" charset="0"/>
                <a:cs typeface="Times New Roman" panose="02020603050405020304" pitchFamily="18" charset="0"/>
              </a:rPr>
            </a:br>
            <a:r>
              <a:rPr lang="en-US" sz="1600" dirty="0" smtClean="0">
                <a:solidFill>
                  <a:schemeClr val="tx1"/>
                </a:solidFill>
                <a:latin typeface="Times New Roman" panose="02020603050405020304" pitchFamily="18" charset="0"/>
                <a:cs typeface="Times New Roman" panose="02020603050405020304" pitchFamily="18" charset="0"/>
              </a:rPr>
              <a:t>Calling Bullshit: Data Reasoning in a Digital World</a:t>
            </a:r>
          </a:p>
          <a:p>
            <a:pPr algn="ctr"/>
            <a:r>
              <a:rPr lang="en-US" sz="1600" dirty="0" smtClean="0">
                <a:solidFill>
                  <a:schemeClr val="tx1"/>
                </a:solidFill>
                <a:latin typeface="Times New Roman" panose="02020603050405020304" pitchFamily="18" charset="0"/>
                <a:cs typeface="Times New Roman" panose="02020603050405020304" pitchFamily="18" charset="0"/>
              </a:rPr>
              <a:t>https://callingbullshit.org </a:t>
            </a: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0079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Conspiracy </a:t>
            </a:r>
            <a:r>
              <a:rPr lang="en-US" dirty="0" smtClean="0"/>
              <a:t>Theories</a:t>
            </a:r>
            <a:endParaRPr lang="en-US" dirty="0"/>
          </a:p>
        </p:txBody>
      </p:sp>
      <p:sp>
        <p:nvSpPr>
          <p:cNvPr id="4" name="Content Placeholder 3"/>
          <p:cNvSpPr>
            <a:spLocks noGrp="1"/>
          </p:cNvSpPr>
          <p:nvPr>
            <p:ph idx="1"/>
          </p:nvPr>
        </p:nvSpPr>
        <p:spPr/>
        <p:txBody>
          <a:bodyPr/>
          <a:lstStyle/>
          <a:p>
            <a:r>
              <a:rPr lang="en-US" dirty="0" smtClean="0"/>
              <a:t>Unfounded, deeply held alternative explanations for how things are</a:t>
            </a:r>
          </a:p>
          <a:p>
            <a:pPr lvl="1"/>
            <a:r>
              <a:rPr lang="en-US" dirty="0" smtClean="0">
                <a:solidFill>
                  <a:srgbClr val="FF0000"/>
                </a:solidFill>
              </a:rPr>
              <a:t>Not just for the crazies!</a:t>
            </a:r>
          </a:p>
          <a:p>
            <a:pPr lvl="1"/>
            <a:r>
              <a:rPr lang="en-US" dirty="0" smtClean="0"/>
              <a:t>Aided by abundance of information and false memories</a:t>
            </a:r>
          </a:p>
          <a:p>
            <a:pPr lvl="2"/>
            <a:endParaRPr lang="en-US" dirty="0" smtClean="0"/>
          </a:p>
          <a:p>
            <a:r>
              <a:rPr lang="en-US" dirty="0" smtClean="0"/>
              <a:t>Now an almost automatic response to current events:</a:t>
            </a:r>
          </a:p>
          <a:p>
            <a:pPr lvl="1"/>
            <a:r>
              <a:rPr lang="en-US" dirty="0" smtClean="0"/>
              <a:t>2016 </a:t>
            </a:r>
            <a:r>
              <a:rPr lang="en-US" u="sng" dirty="0" err="1" smtClean="0"/>
              <a:t>Pizzagate</a:t>
            </a:r>
            <a:r>
              <a:rPr lang="en-US" dirty="0" smtClean="0"/>
              <a:t>: Hillary Clinton’s leaked emails linked her to an alleged child sex ring at the restaurant Comet Ping Pong</a:t>
            </a:r>
          </a:p>
          <a:p>
            <a:pPr lvl="1"/>
            <a:r>
              <a:rPr lang="en-US" dirty="0" smtClean="0"/>
              <a:t>2017 </a:t>
            </a:r>
            <a:r>
              <a:rPr lang="en-US" u="sng" dirty="0" smtClean="0"/>
              <a:t>Las Vegas shooting</a:t>
            </a:r>
            <a:r>
              <a:rPr lang="en-US" dirty="0" smtClean="0"/>
              <a:t>: questioning the shooter’s identity and motive</a:t>
            </a:r>
          </a:p>
          <a:p>
            <a:pPr lvl="1"/>
            <a:r>
              <a:rPr lang="en-US" dirty="0" smtClean="0"/>
              <a:t>2018 </a:t>
            </a:r>
            <a:r>
              <a:rPr lang="en-US" u="sng" dirty="0" smtClean="0"/>
              <a:t>Stoneman Douglas High School</a:t>
            </a:r>
            <a:r>
              <a:rPr lang="en-US" dirty="0" smtClean="0"/>
              <a:t> (Parkland, FL) </a:t>
            </a:r>
            <a:r>
              <a:rPr lang="en-US" u="sng" dirty="0" smtClean="0"/>
              <a:t>shooting</a:t>
            </a:r>
            <a:r>
              <a:rPr lang="en-US" dirty="0" smtClean="0"/>
              <a:t>: staged by “crisis actors”</a:t>
            </a:r>
          </a:p>
          <a:p>
            <a:pPr lvl="1"/>
            <a:endParaRPr lang="en-US" dirty="0" smtClean="0"/>
          </a:p>
        </p:txBody>
      </p:sp>
      <p:sp>
        <p:nvSpPr>
          <p:cNvPr id="2" name="Slide Number Placeholder 1"/>
          <p:cNvSpPr>
            <a:spLocks noGrp="1"/>
          </p:cNvSpPr>
          <p:nvPr>
            <p:ph type="sldNum" sz="quarter" idx="10"/>
          </p:nvPr>
        </p:nvSpPr>
        <p:spPr/>
        <p:txBody>
          <a:bodyPr/>
          <a:lstStyle/>
          <a:p>
            <a:fld id="{88226397-485F-4BB0-931C-8A629C361199}" type="slidenum">
              <a:rPr lang="en-US" smtClean="0"/>
              <a:t>10</a:t>
            </a:fld>
            <a:endParaRPr lang="en-US"/>
          </a:p>
        </p:txBody>
      </p:sp>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2822040" y="1803960"/>
              <a:ext cx="1535040" cy="62280"/>
            </p14:xfrm>
          </p:contentPart>
        </mc:Choice>
        <mc:Fallback>
          <p:pic>
            <p:nvPicPr>
              <p:cNvPr id="5" name="Ink 4"/>
              <p:cNvPicPr/>
              <p:nvPr/>
            </p:nvPicPr>
            <p:blipFill>
              <a:blip r:embed="rId4"/>
              <a:stretch>
                <a:fillRect/>
              </a:stretch>
            </p:blipFill>
            <p:spPr>
              <a:xfrm>
                <a:off x="2812680" y="1790640"/>
                <a:ext cx="1558800" cy="87840"/>
              </a:xfrm>
              <a:prstGeom prst="rect">
                <a:avLst/>
              </a:prstGeom>
            </p:spPr>
          </p:pic>
        </mc:Fallback>
      </mc:AlternateContent>
    </p:spTree>
    <p:extLst>
      <p:ext uri="{BB962C8B-B14F-4D97-AF65-F5344CB8AC3E}">
        <p14:creationId xmlns:p14="http://schemas.microsoft.com/office/powerpoint/2010/main" val="169065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Conspiracy </a:t>
            </a:r>
            <a:r>
              <a:rPr lang="en-US" dirty="0" smtClean="0"/>
              <a:t>Theories</a:t>
            </a:r>
            <a:endParaRPr lang="en-US" dirty="0"/>
          </a:p>
        </p:txBody>
      </p:sp>
      <p:sp>
        <p:nvSpPr>
          <p:cNvPr id="4" name="Content Placeholder 3"/>
          <p:cNvSpPr>
            <a:spLocks noGrp="1"/>
          </p:cNvSpPr>
          <p:nvPr>
            <p:ph idx="1"/>
          </p:nvPr>
        </p:nvSpPr>
        <p:spPr/>
        <p:txBody>
          <a:bodyPr/>
          <a:lstStyle/>
          <a:p>
            <a:r>
              <a:rPr lang="en-US" dirty="0" smtClean="0"/>
              <a:t>Easy </a:t>
            </a:r>
            <a:r>
              <a:rPr lang="en-US" dirty="0"/>
              <a:t>to find corroborating or persuasive data/information for almost any position</a:t>
            </a:r>
          </a:p>
          <a:p>
            <a:pPr lvl="1"/>
            <a:r>
              <a:rPr lang="en-US" dirty="0">
                <a:solidFill>
                  <a:srgbClr val="FF0000"/>
                </a:solidFill>
              </a:rPr>
              <a:t>A lot of data is misrepresented</a:t>
            </a:r>
          </a:p>
          <a:p>
            <a:pPr lvl="1"/>
            <a:r>
              <a:rPr lang="en-US" dirty="0"/>
              <a:t>Sometimes misinformation is purposely spread to support an agenda</a:t>
            </a:r>
          </a:p>
          <a:p>
            <a:pPr lvl="1"/>
            <a:r>
              <a:rPr lang="en-US" dirty="0" smtClean="0"/>
              <a:t>Sometimes unintentionally spread</a:t>
            </a:r>
            <a:r>
              <a:rPr lang="en-US" dirty="0"/>
              <a:t>:  </a:t>
            </a:r>
            <a:r>
              <a:rPr lang="en-US" dirty="0" smtClean="0"/>
              <a:t>“</a:t>
            </a:r>
            <a:r>
              <a:rPr lang="en-US" i="1" dirty="0" smtClean="0"/>
              <a:t>Parkland Conspiracies Overwhelm the Internet’s Broken Trending Tools</a:t>
            </a:r>
            <a:r>
              <a:rPr lang="en-US" dirty="0" smtClean="0"/>
              <a:t>”</a:t>
            </a:r>
          </a:p>
          <a:p>
            <a:pPr lvl="2"/>
            <a:r>
              <a:rPr lang="en-US" dirty="0">
                <a:hlinkClick r:id="rId3"/>
              </a:rPr>
              <a:t>https://www.wired.com/story/youtube-facebook-trending-tools-parkland-conspiracy</a:t>
            </a:r>
            <a:r>
              <a:rPr lang="en-US" dirty="0" smtClean="0">
                <a:hlinkClick r:id="rId3"/>
              </a:rPr>
              <a:t>/</a:t>
            </a:r>
            <a:r>
              <a:rPr lang="en-US" dirty="0" smtClean="0"/>
              <a:t> </a:t>
            </a:r>
          </a:p>
        </p:txBody>
      </p:sp>
      <p:sp>
        <p:nvSpPr>
          <p:cNvPr id="2" name="Slide Number Placeholder 1"/>
          <p:cNvSpPr>
            <a:spLocks noGrp="1"/>
          </p:cNvSpPr>
          <p:nvPr>
            <p:ph type="sldNum" sz="quarter" idx="10"/>
          </p:nvPr>
        </p:nvSpPr>
        <p:spPr/>
        <p:txBody>
          <a:bodyPr/>
          <a:lstStyle/>
          <a:p>
            <a:fld id="{88226397-485F-4BB0-931C-8A629C361199}" type="slidenum">
              <a:rPr lang="en-US" smtClean="0"/>
              <a:t>11</a:t>
            </a:fld>
            <a:endParaRPr lang="en-US"/>
          </a:p>
        </p:txBody>
      </p:sp>
      <p:pic>
        <p:nvPicPr>
          <p:cNvPr id="2050" name="Picture 2" descr="https://media.wired.com/photos/5a8dd01645a4144663c54701/master/w_1320,c_limit/Screenshot-InLine1.jpg"/>
          <p:cNvPicPr>
            <a:picLocks noChangeAspect="1" noChangeArrowheads="1"/>
          </p:cNvPicPr>
          <p:nvPr/>
        </p:nvPicPr>
        <p:blipFill rotWithShape="1">
          <a:blip r:embed="rId4">
            <a:extLst>
              <a:ext uri="{28A0092B-C50C-407E-A947-70E740481C1C}">
                <a14:useLocalDpi xmlns:a14="http://schemas.microsoft.com/office/drawing/2010/main" val="0"/>
              </a:ext>
            </a:extLst>
          </a:blip>
          <a:srcRect t="77862" r="5407"/>
          <a:stretch/>
        </p:blipFill>
        <p:spPr bwMode="auto">
          <a:xfrm>
            <a:off x="1371600" y="5120640"/>
            <a:ext cx="6919708" cy="1180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39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Moderation</a:t>
            </a:r>
            <a:endParaRPr lang="en-US" dirty="0"/>
          </a:p>
        </p:txBody>
      </p:sp>
      <p:sp>
        <p:nvSpPr>
          <p:cNvPr id="3" name="Content Placeholder 2"/>
          <p:cNvSpPr>
            <a:spLocks noGrp="1"/>
          </p:cNvSpPr>
          <p:nvPr>
            <p:ph idx="1"/>
          </p:nvPr>
        </p:nvSpPr>
        <p:spPr/>
        <p:txBody>
          <a:bodyPr/>
          <a:lstStyle/>
          <a:p>
            <a:r>
              <a:rPr lang="en-US" dirty="0" smtClean="0"/>
              <a:t>Content moderators monitor and apply site rules and guidelines (“community standards”)</a:t>
            </a:r>
          </a:p>
          <a:p>
            <a:pPr lvl="1"/>
            <a:r>
              <a:rPr lang="en-US" dirty="0" smtClean="0"/>
              <a:t>AI algorithms aren’t good enough yet</a:t>
            </a:r>
          </a:p>
          <a:p>
            <a:pPr lvl="2"/>
            <a:r>
              <a:rPr lang="en-US" dirty="0" smtClean="0"/>
              <a:t>These rules and guidelines are often “fuzzy” and nuanced to apply</a:t>
            </a:r>
          </a:p>
          <a:p>
            <a:pPr lvl="2"/>
            <a:endParaRPr lang="en-US" dirty="0"/>
          </a:p>
          <a:p>
            <a:r>
              <a:rPr lang="en-US" dirty="0" smtClean="0"/>
              <a:t>This exposes people to the worst of the Internet </a:t>
            </a:r>
            <a:r>
              <a:rPr lang="en-US" dirty="0" smtClean="0">
                <a:sym typeface="Wingdings" panose="05000000000000000000" pitchFamily="2" charset="2"/>
              </a:rPr>
              <a:t></a:t>
            </a:r>
            <a:endParaRPr lang="en-US" dirty="0" smtClean="0"/>
          </a:p>
          <a:p>
            <a:pPr lvl="1"/>
            <a:r>
              <a:rPr lang="en-US" i="1" dirty="0" smtClean="0"/>
              <a:t>The </a:t>
            </a:r>
            <a:r>
              <a:rPr lang="en-US" i="1" dirty="0"/>
              <a:t>Trauma </a:t>
            </a:r>
            <a:r>
              <a:rPr lang="en-US" i="1" dirty="0" smtClean="0"/>
              <a:t>Floor</a:t>
            </a:r>
            <a:r>
              <a:rPr lang="en-US" dirty="0" smtClean="0"/>
              <a:t>:  “The </a:t>
            </a:r>
            <a:r>
              <a:rPr lang="en-US" dirty="0"/>
              <a:t>job also changed the way he saw the world. After he saw so many videos saying that 9/11 was not a terrorist attack, he came to believe them. Conspiracy videos about the Las Vegas massacre were also very persuasive, he says, and he now believes that multiple shooters were responsible for the attack</a:t>
            </a:r>
            <a:r>
              <a:rPr lang="en-US" dirty="0" smtClean="0"/>
              <a:t>.”</a:t>
            </a:r>
            <a:endParaRPr lang="en-US" dirty="0"/>
          </a:p>
        </p:txBody>
      </p:sp>
      <p:sp>
        <p:nvSpPr>
          <p:cNvPr id="4" name="TextBox 3"/>
          <p:cNvSpPr txBox="1"/>
          <p:nvPr/>
        </p:nvSpPr>
        <p:spPr>
          <a:xfrm>
            <a:off x="182880" y="6309360"/>
            <a:ext cx="8778240" cy="307777"/>
          </a:xfrm>
          <a:prstGeom prst="rect">
            <a:avLst/>
          </a:prstGeom>
          <a:noFill/>
        </p:spPr>
        <p:txBody>
          <a:bodyPr wrap="square" rtlCol="0">
            <a:spAutoFit/>
          </a:bodyPr>
          <a:lstStyle/>
          <a:p>
            <a:r>
              <a:rPr lang="en-US" sz="1400" dirty="0">
                <a:hlinkClick r:id="rId3"/>
              </a:rPr>
              <a:t>https://</a:t>
            </a:r>
            <a:r>
              <a:rPr lang="en-US" sz="1400" dirty="0" smtClean="0">
                <a:hlinkClick r:id="rId3"/>
              </a:rPr>
              <a:t>www.theverge.com/2019/2/25/18229714/cognizant-facebook-content-moderator-interviews-trauma-working-conditions-arizona</a:t>
            </a:r>
            <a:endParaRPr lang="en-US" sz="1400" dirty="0"/>
          </a:p>
        </p:txBody>
      </p:sp>
      <p:sp>
        <p:nvSpPr>
          <p:cNvPr id="5" name="Slide Number Placeholder 4"/>
          <p:cNvSpPr>
            <a:spLocks noGrp="1"/>
          </p:cNvSpPr>
          <p:nvPr>
            <p:ph type="sldNum" sz="quarter" idx="10"/>
          </p:nvPr>
        </p:nvSpPr>
        <p:spPr/>
        <p:txBody>
          <a:bodyPr/>
          <a:lstStyle/>
          <a:p>
            <a:fld id="{88226397-485F-4BB0-931C-8A629C361199}" type="slidenum">
              <a:rPr lang="en-US" smtClean="0"/>
              <a:t>12</a:t>
            </a:fld>
            <a:endParaRPr lang="en-US"/>
          </a:p>
        </p:txBody>
      </p:sp>
    </p:spTree>
    <p:extLst>
      <p:ext uri="{BB962C8B-B14F-4D97-AF65-F5344CB8AC3E}">
        <p14:creationId xmlns:p14="http://schemas.microsoft.com/office/powerpoint/2010/main" val="22325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Filter </a:t>
            </a:r>
            <a:r>
              <a:rPr lang="en-US" dirty="0" smtClean="0"/>
              <a:t>Bubbles</a:t>
            </a:r>
            <a:endParaRPr lang="en-US" dirty="0"/>
          </a:p>
        </p:txBody>
      </p:sp>
      <p:sp>
        <p:nvSpPr>
          <p:cNvPr id="5" name="Content Placeholder 4"/>
          <p:cNvSpPr>
            <a:spLocks noGrp="1"/>
          </p:cNvSpPr>
          <p:nvPr>
            <p:ph idx="1"/>
          </p:nvPr>
        </p:nvSpPr>
        <p:spPr/>
        <p:txBody>
          <a:bodyPr/>
          <a:lstStyle/>
          <a:p>
            <a:r>
              <a:rPr lang="en" dirty="0">
                <a:latin typeface="Calibri"/>
                <a:ea typeface="Calibri"/>
                <a:cs typeface="Calibri"/>
                <a:sym typeface="Calibri"/>
              </a:rPr>
              <a:t>Eli Pariser warns that technology tends towards exposure to information that confirms preexisting </a:t>
            </a:r>
            <a:r>
              <a:rPr lang="en" dirty="0" smtClean="0">
                <a:latin typeface="Calibri"/>
                <a:ea typeface="Calibri"/>
                <a:cs typeface="Calibri"/>
                <a:sym typeface="Calibri"/>
              </a:rPr>
              <a:t>beliefs</a:t>
            </a:r>
          </a:p>
          <a:p>
            <a:pPr lvl="1"/>
            <a:r>
              <a:rPr lang="en-US" dirty="0">
                <a:hlinkClick r:id="rId2"/>
              </a:rPr>
              <a:t>https://</a:t>
            </a:r>
            <a:r>
              <a:rPr lang="en-US" dirty="0" smtClean="0">
                <a:hlinkClick r:id="rId2"/>
              </a:rPr>
              <a:t>www.ted.com/talks/eli_pariser_beware_online_filter_bubbles</a:t>
            </a:r>
            <a:r>
              <a:rPr lang="en-US" dirty="0" smtClean="0"/>
              <a:t> </a:t>
            </a:r>
          </a:p>
          <a:p>
            <a:pPr lvl="2"/>
            <a:endParaRPr lang="en-US" dirty="0"/>
          </a:p>
          <a:p>
            <a:r>
              <a:rPr lang="en-US" dirty="0" smtClean="0"/>
              <a:t>People (myself included) tend to look to people who they think have the right answers</a:t>
            </a:r>
          </a:p>
          <a:p>
            <a:pPr lvl="1"/>
            <a:r>
              <a:rPr lang="en-US" dirty="0" smtClean="0"/>
              <a:t>Often people who </a:t>
            </a:r>
            <a:r>
              <a:rPr lang="en-US" i="1" dirty="0" smtClean="0"/>
              <a:t>act</a:t>
            </a:r>
            <a:r>
              <a:rPr lang="en-US" dirty="0" smtClean="0"/>
              <a:t> and </a:t>
            </a:r>
            <a:r>
              <a:rPr lang="en-US" i="1" dirty="0" smtClean="0"/>
              <a:t>look</a:t>
            </a:r>
            <a:r>
              <a:rPr lang="en-US" dirty="0" smtClean="0"/>
              <a:t> like me or </a:t>
            </a:r>
            <a:r>
              <a:rPr lang="en-US" i="1" dirty="0" smtClean="0"/>
              <a:t>share similar opinions</a:t>
            </a:r>
          </a:p>
          <a:p>
            <a:pPr lvl="1"/>
            <a:r>
              <a:rPr lang="en-US" dirty="0" smtClean="0"/>
              <a:t>This is a </a:t>
            </a:r>
            <a:r>
              <a:rPr lang="en-US" dirty="0" smtClean="0">
                <a:solidFill>
                  <a:srgbClr val="FF0000"/>
                </a:solidFill>
              </a:rPr>
              <a:t>bias</a:t>
            </a:r>
            <a:r>
              <a:rPr lang="en-US" dirty="0" smtClean="0"/>
              <a:t> (natural filter bubble)</a:t>
            </a:r>
            <a:endParaRPr lang="en-US" dirty="0"/>
          </a:p>
        </p:txBody>
      </p:sp>
      <p:sp>
        <p:nvSpPr>
          <p:cNvPr id="3" name="Slide Number Placeholder 2"/>
          <p:cNvSpPr>
            <a:spLocks noGrp="1"/>
          </p:cNvSpPr>
          <p:nvPr>
            <p:ph type="sldNum" sz="quarter" idx="10"/>
          </p:nvPr>
        </p:nvSpPr>
        <p:spPr/>
        <p:txBody>
          <a:bodyPr/>
          <a:lstStyle/>
          <a:p>
            <a:fld id="{0B8D16C8-AC55-4BDD-9B87-67ABDEFDBBCF}" type="slidenum">
              <a:rPr lang="en-US" smtClean="0"/>
              <a:t>13</a:t>
            </a:fld>
            <a:endParaRPr lang="en-US"/>
          </a:p>
        </p:txBody>
      </p:sp>
    </p:spTree>
    <p:extLst>
      <p:ext uri="{BB962C8B-B14F-4D97-AF65-F5344CB8AC3E}">
        <p14:creationId xmlns:p14="http://schemas.microsoft.com/office/powerpoint/2010/main" val="70826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Polarization and Technology</a:t>
            </a:r>
            <a:endParaRPr lang="en-US" dirty="0"/>
          </a:p>
        </p:txBody>
      </p:sp>
      <p:sp>
        <p:nvSpPr>
          <p:cNvPr id="3" name="Content Placeholder 2"/>
          <p:cNvSpPr>
            <a:spLocks noGrp="1"/>
          </p:cNvSpPr>
          <p:nvPr>
            <p:ph idx="1"/>
          </p:nvPr>
        </p:nvSpPr>
        <p:spPr/>
        <p:txBody>
          <a:bodyPr/>
          <a:lstStyle/>
          <a:p>
            <a:r>
              <a:rPr lang="en" dirty="0"/>
              <a:t>Pablo Barberá </a:t>
            </a:r>
            <a:r>
              <a:rPr lang="en" dirty="0" smtClean="0"/>
              <a:t>argues that technology has the opposite effect</a:t>
            </a:r>
          </a:p>
          <a:p>
            <a:pPr lvl="1"/>
            <a:r>
              <a:rPr lang="en" dirty="0" smtClean="0"/>
              <a:t>“</a:t>
            </a:r>
            <a:r>
              <a:rPr lang="en" i="1" dirty="0"/>
              <a:t>How Social Media Reduces Mass Political Polarization. Evidence from Germany, Spain, and the U.S</a:t>
            </a:r>
            <a:r>
              <a:rPr lang="en" i="1" dirty="0" smtClean="0"/>
              <a:t>.</a:t>
            </a:r>
            <a:r>
              <a:rPr lang="en" dirty="0" smtClean="0"/>
              <a:t>”</a:t>
            </a:r>
          </a:p>
          <a:p>
            <a:pPr lvl="2"/>
            <a:r>
              <a:rPr lang="en-US" dirty="0">
                <a:hlinkClick r:id="rId2"/>
              </a:rPr>
              <a:t>http://</a:t>
            </a:r>
            <a:r>
              <a:rPr lang="en-US" dirty="0" smtClean="0">
                <a:hlinkClick r:id="rId2"/>
              </a:rPr>
              <a:t>smapp.nyu.edu/papers/SocialMediaReduces.pdf</a:t>
            </a:r>
            <a:r>
              <a:rPr lang="en-US" dirty="0" smtClean="0"/>
              <a:t> </a:t>
            </a:r>
            <a:endParaRPr lang="en-US" dirty="0" smtClean="0"/>
          </a:p>
          <a:p>
            <a:pPr lvl="2"/>
            <a:endParaRPr lang="en-US" dirty="0" smtClean="0"/>
          </a:p>
          <a:p>
            <a:pPr lvl="1"/>
            <a:r>
              <a:rPr lang="en" dirty="0" smtClean="0"/>
              <a:t>“</a:t>
            </a:r>
            <a:r>
              <a:rPr lang="en" dirty="0"/>
              <a:t>Weak social ties tend to be more ideologically heterogeneous than strong social ties.”</a:t>
            </a:r>
          </a:p>
          <a:p>
            <a:pPr lvl="1"/>
            <a:r>
              <a:rPr lang="en-US" dirty="0" smtClean="0"/>
              <a:t>“</a:t>
            </a:r>
            <a:r>
              <a:rPr lang="en" dirty="0"/>
              <a:t>Citizens are now exposed not only to their close friends’ opinions, but also to political content shared by their co-workers, childhood friends, distant relatives, and other people with whom they form weak </a:t>
            </a:r>
            <a:r>
              <a:rPr lang="en" dirty="0" smtClean="0"/>
              <a:t>ties.”</a:t>
            </a:r>
          </a:p>
          <a:p>
            <a:pPr lvl="1"/>
            <a:endParaRPr lang="en-US" dirty="0"/>
          </a:p>
        </p:txBody>
      </p:sp>
      <p:sp>
        <p:nvSpPr>
          <p:cNvPr id="4" name="Slide Number Placeholder 3"/>
          <p:cNvSpPr>
            <a:spLocks noGrp="1"/>
          </p:cNvSpPr>
          <p:nvPr>
            <p:ph type="sldNum" sz="quarter" idx="10"/>
          </p:nvPr>
        </p:nvSpPr>
        <p:spPr/>
        <p:txBody>
          <a:bodyPr/>
          <a:lstStyle/>
          <a:p>
            <a:fld id="{0B8D16C8-AC55-4BDD-9B87-67ABDEFDBBCF}" type="slidenum">
              <a:rPr lang="en-US" smtClean="0"/>
              <a:t>14</a:t>
            </a:fld>
            <a:endParaRPr lang="en-US"/>
          </a:p>
        </p:txBody>
      </p:sp>
      <mc:AlternateContent xmlns:mc="http://schemas.openxmlformats.org/markup-compatibility/2006">
        <mc:Choice xmlns:p14="http://schemas.microsoft.com/office/powerpoint/2010/main" Requires="p14">
          <p:contentPart p14:bwMode="auto" r:id="rId3">
            <p14:nvContentPartPr>
              <p14:cNvPr id="8" name="Ink 7"/>
              <p14:cNvContentPartPr/>
              <p14:nvPr/>
            </p14:nvContentPartPr>
            <p14:xfrm>
              <a:off x="1148400" y="3848100"/>
              <a:ext cx="2141280" cy="435600"/>
            </p14:xfrm>
          </p:contentPart>
        </mc:Choice>
        <mc:Fallback>
          <p:pic>
            <p:nvPicPr>
              <p:cNvPr id="8" name="Ink 7"/>
              <p:cNvPicPr/>
              <p:nvPr/>
            </p:nvPicPr>
            <p:blipFill>
              <a:blip r:embed="rId4"/>
              <a:stretch>
                <a:fillRect/>
              </a:stretch>
            </p:blipFill>
            <p:spPr>
              <a:xfrm>
                <a:off x="1139760" y="3835500"/>
                <a:ext cx="2155320" cy="453600"/>
              </a:xfrm>
              <a:prstGeom prst="rect">
                <a:avLst/>
              </a:prstGeom>
            </p:spPr>
          </p:pic>
        </mc:Fallback>
      </mc:AlternateContent>
    </p:spTree>
    <p:extLst>
      <p:ext uri="{BB962C8B-B14F-4D97-AF65-F5344CB8AC3E}">
        <p14:creationId xmlns:p14="http://schemas.microsoft.com/office/powerpoint/2010/main" val="32463544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Polarization and Technology</a:t>
            </a:r>
            <a:endParaRPr lang="en-US" dirty="0"/>
          </a:p>
        </p:txBody>
      </p:sp>
      <p:sp>
        <p:nvSpPr>
          <p:cNvPr id="3" name="Content Placeholder 2"/>
          <p:cNvSpPr>
            <a:spLocks noGrp="1"/>
          </p:cNvSpPr>
          <p:nvPr>
            <p:ph idx="1"/>
          </p:nvPr>
        </p:nvSpPr>
        <p:spPr/>
        <p:txBody>
          <a:bodyPr/>
          <a:lstStyle/>
          <a:p>
            <a:r>
              <a:rPr lang="en-US" dirty="0" smtClean="0"/>
              <a:t>Diana </a:t>
            </a:r>
            <a:r>
              <a:rPr lang="en-US" dirty="0" err="1" smtClean="0"/>
              <a:t>Mutz</a:t>
            </a:r>
            <a:r>
              <a:rPr lang="en-US" dirty="0" smtClean="0"/>
              <a:t>:  “</a:t>
            </a:r>
            <a:r>
              <a:rPr lang="en-US" i="1" dirty="0" smtClean="0"/>
              <a:t>Cross-cutting Social Networks: Testing Democratic Theory in Practice</a:t>
            </a:r>
            <a:r>
              <a:rPr lang="en-US" dirty="0" smtClean="0"/>
              <a:t>”</a:t>
            </a:r>
          </a:p>
          <a:p>
            <a:pPr lvl="1"/>
            <a:r>
              <a:rPr lang="en-US" dirty="0">
                <a:hlinkClick r:id="rId2"/>
              </a:rPr>
              <a:t>http://</a:t>
            </a:r>
            <a:r>
              <a:rPr lang="en-US" dirty="0" smtClean="0">
                <a:hlinkClick r:id="rId2"/>
              </a:rPr>
              <a:t>repository.upenn.edu/cgi/viewcontent.cgi?article=1124&amp;context=asc_papers</a:t>
            </a:r>
            <a:r>
              <a:rPr lang="en-US" dirty="0" smtClean="0"/>
              <a:t> </a:t>
            </a:r>
          </a:p>
          <a:p>
            <a:pPr lvl="2"/>
            <a:endParaRPr lang="en-US" dirty="0"/>
          </a:p>
          <a:p>
            <a:pPr lvl="1"/>
            <a:r>
              <a:rPr lang="en-US" dirty="0" smtClean="0"/>
              <a:t>“</a:t>
            </a:r>
            <a:r>
              <a:rPr lang="en" dirty="0"/>
              <a:t>Exposure to conflicting political viewpoints is widely assumed to benefit the citizens of a democratic </a:t>
            </a:r>
            <a:r>
              <a:rPr lang="en" dirty="0" smtClean="0"/>
              <a:t>polity.”</a:t>
            </a:r>
          </a:p>
          <a:p>
            <a:pPr lvl="1"/>
            <a:r>
              <a:rPr lang="en" dirty="0" smtClean="0"/>
              <a:t>“... Utilizing </a:t>
            </a:r>
            <a:r>
              <a:rPr lang="en" dirty="0"/>
              <a:t>a laboratory experiment manipulating exposure to dissonant and consonant political views, I further substantiate the causal role of cross-cutting exposure in fostering political </a:t>
            </a:r>
            <a:r>
              <a:rPr lang="en" dirty="0" smtClean="0"/>
              <a:t>tolerance.”</a:t>
            </a:r>
            <a:endParaRPr lang="en-US" dirty="0"/>
          </a:p>
        </p:txBody>
      </p:sp>
      <p:sp>
        <p:nvSpPr>
          <p:cNvPr id="4" name="Slide Number Placeholder 3"/>
          <p:cNvSpPr>
            <a:spLocks noGrp="1"/>
          </p:cNvSpPr>
          <p:nvPr>
            <p:ph type="sldNum" sz="quarter" idx="10"/>
          </p:nvPr>
        </p:nvSpPr>
        <p:spPr/>
        <p:txBody>
          <a:bodyPr/>
          <a:lstStyle/>
          <a:p>
            <a:fld id="{0B8D16C8-AC55-4BDD-9B87-67ABDEFDBBCF}" type="slidenum">
              <a:rPr lang="en-US" smtClean="0"/>
              <a:t>15</a:t>
            </a:fld>
            <a:endParaRPr lang="en-US"/>
          </a:p>
        </p:txBody>
      </p:sp>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959464" y="3804270"/>
              <a:ext cx="6574320" cy="2083680"/>
            </p14:xfrm>
          </p:contentPart>
        </mc:Choice>
        <mc:Fallback>
          <p:pic>
            <p:nvPicPr>
              <p:cNvPr id="5" name="Ink 4"/>
              <p:cNvPicPr/>
              <p:nvPr/>
            </p:nvPicPr>
            <p:blipFill>
              <a:blip r:embed="rId4"/>
              <a:stretch>
                <a:fillRect/>
              </a:stretch>
            </p:blipFill>
            <p:spPr>
              <a:xfrm>
                <a:off x="946144" y="3790950"/>
                <a:ext cx="6601680" cy="2111400"/>
              </a:xfrm>
              <a:prstGeom prst="rect">
                <a:avLst/>
              </a:prstGeom>
            </p:spPr>
          </p:pic>
        </mc:Fallback>
      </mc:AlternateContent>
    </p:spTree>
    <p:extLst>
      <p:ext uri="{BB962C8B-B14F-4D97-AF65-F5344CB8AC3E}">
        <p14:creationId xmlns:p14="http://schemas.microsoft.com/office/powerpoint/2010/main" val="27625969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Facebook Friends</a:t>
            </a:r>
            <a:endParaRPr lang="en-US" dirty="0"/>
          </a:p>
        </p:txBody>
      </p:sp>
      <p:sp>
        <p:nvSpPr>
          <p:cNvPr id="3" name="Content Placeholder 2"/>
          <p:cNvSpPr>
            <a:spLocks noGrp="1"/>
          </p:cNvSpPr>
          <p:nvPr>
            <p:ph idx="1"/>
          </p:nvPr>
        </p:nvSpPr>
        <p:spPr/>
        <p:txBody>
          <a:bodyPr/>
          <a:lstStyle/>
          <a:p>
            <a:r>
              <a:rPr lang="en-US" dirty="0"/>
              <a:t>More recently, there’s an interesting fad of unfriending people on social media sites like Facebook</a:t>
            </a:r>
          </a:p>
          <a:p>
            <a:pPr lvl="1"/>
            <a:r>
              <a:rPr lang="en-US" dirty="0"/>
              <a:t>This past presidential election, in particular, has made many people post their personal political beliefs on Facebook, which has ruined many a friendship</a:t>
            </a:r>
          </a:p>
          <a:p>
            <a:pPr lvl="2"/>
            <a:r>
              <a:rPr lang="en-US" dirty="0"/>
              <a:t>This results in a </a:t>
            </a:r>
            <a:r>
              <a:rPr lang="en-US" i="1" dirty="0"/>
              <a:t>tighter filter bubble</a:t>
            </a:r>
          </a:p>
          <a:p>
            <a:endParaRPr lang="en-US" dirty="0"/>
          </a:p>
        </p:txBody>
      </p:sp>
      <p:sp>
        <p:nvSpPr>
          <p:cNvPr id="4" name="Slide Number Placeholder 3"/>
          <p:cNvSpPr>
            <a:spLocks noGrp="1"/>
          </p:cNvSpPr>
          <p:nvPr>
            <p:ph type="sldNum" sz="quarter" idx="10"/>
          </p:nvPr>
        </p:nvSpPr>
        <p:spPr/>
        <p:txBody>
          <a:bodyPr/>
          <a:lstStyle/>
          <a:p>
            <a:fld id="{88226397-485F-4BB0-931C-8A629C361199}" type="slidenum">
              <a:rPr lang="en-US" smtClean="0"/>
              <a:t>16</a:t>
            </a:fld>
            <a:endParaRPr lang="en-US"/>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3009600" y="4236840"/>
              <a:ext cx="2023560" cy="31680"/>
            </p14:xfrm>
          </p:contentPart>
        </mc:Choice>
        <mc:Fallback>
          <p:pic>
            <p:nvPicPr>
              <p:cNvPr id="5" name="Ink 4"/>
              <p:cNvPicPr/>
              <p:nvPr/>
            </p:nvPicPr>
            <p:blipFill>
              <a:blip r:embed="rId3"/>
              <a:stretch>
                <a:fillRect/>
              </a:stretch>
            </p:blipFill>
            <p:spPr>
              <a:xfrm>
                <a:off x="2998800" y="4223520"/>
                <a:ext cx="2045160" cy="55080"/>
              </a:xfrm>
              <a:prstGeom prst="rect">
                <a:avLst/>
              </a:prstGeom>
            </p:spPr>
          </p:pic>
        </mc:Fallback>
      </mc:AlternateContent>
    </p:spTree>
    <p:extLst>
      <p:ext uri="{BB962C8B-B14F-4D97-AF65-F5344CB8AC3E}">
        <p14:creationId xmlns:p14="http://schemas.microsoft.com/office/powerpoint/2010/main" val="17102000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marL="0" indent="0" algn="ctr">
              <a:buNone/>
            </a:pPr>
            <a:r>
              <a:rPr lang="en-US" sz="8000" dirty="0" smtClean="0"/>
              <a:t>Social Media:  Humanizing or Polarizing?</a:t>
            </a:r>
            <a:endParaRPr lang="en-US" sz="8000" dirty="0"/>
          </a:p>
        </p:txBody>
      </p:sp>
      <p:sp>
        <p:nvSpPr>
          <p:cNvPr id="4" name="Slide Number Placeholder 3"/>
          <p:cNvSpPr>
            <a:spLocks noGrp="1"/>
          </p:cNvSpPr>
          <p:nvPr>
            <p:ph type="sldNum" sz="quarter" idx="10"/>
          </p:nvPr>
        </p:nvSpPr>
        <p:spPr/>
        <p:txBody>
          <a:bodyPr/>
          <a:lstStyle/>
          <a:p>
            <a:fld id="{88226397-485F-4BB0-931C-8A629C361199}" type="slidenum">
              <a:rPr lang="en-US" smtClean="0"/>
              <a:t>17</a:t>
            </a:fld>
            <a:endParaRPr lang="en-US"/>
          </a:p>
        </p:txBody>
      </p:sp>
    </p:spTree>
    <p:extLst>
      <p:ext uri="{BB962C8B-B14F-4D97-AF65-F5344CB8AC3E}">
        <p14:creationId xmlns:p14="http://schemas.microsoft.com/office/powerpoint/2010/main" val="21733884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a:t>Exposure to I</a:t>
            </a:r>
            <a:r>
              <a:rPr lang="en-US" dirty="0" smtClean="0"/>
              <a:t>nformation</a:t>
            </a:r>
            <a:endParaRPr lang="en-US" dirty="0"/>
          </a:p>
          <a:p>
            <a:r>
              <a:rPr lang="en-US" b="1" dirty="0" smtClean="0">
                <a:solidFill>
                  <a:srgbClr val="4B2A85"/>
                </a:solidFill>
              </a:rPr>
              <a:t>Spread of Information</a:t>
            </a:r>
            <a:endParaRPr lang="en-US" b="1" dirty="0" smtClean="0">
              <a:solidFill>
                <a:srgbClr val="4B2A85"/>
              </a:solidFill>
            </a:endParaRPr>
          </a:p>
          <a:p>
            <a:r>
              <a:rPr lang="en-US" dirty="0"/>
              <a:t>Digital Media Manipulation</a:t>
            </a:r>
          </a:p>
          <a:p>
            <a:endParaRPr lang="en-US" b="1" dirty="0" smtClean="0">
              <a:solidFill>
                <a:srgbClr val="4B2A85"/>
              </a:solidFill>
            </a:endParaRPr>
          </a:p>
        </p:txBody>
      </p:sp>
      <p:sp>
        <p:nvSpPr>
          <p:cNvPr id="4" name="Slide Number Placeholder 3"/>
          <p:cNvSpPr>
            <a:spLocks noGrp="1"/>
          </p:cNvSpPr>
          <p:nvPr>
            <p:ph type="sldNum" sz="quarter" idx="10"/>
          </p:nvPr>
        </p:nvSpPr>
        <p:spPr/>
        <p:txBody>
          <a:bodyPr/>
          <a:lstStyle/>
          <a:p>
            <a:fld id="{0B8D16C8-AC55-4BDD-9B87-67ABDEFDBBCF}" type="slidenum">
              <a:rPr lang="en-US" smtClean="0"/>
              <a:t>18</a:t>
            </a:fld>
            <a:endParaRPr lang="en-US"/>
          </a:p>
        </p:txBody>
      </p:sp>
    </p:spTree>
    <p:extLst>
      <p:ext uri="{BB962C8B-B14F-4D97-AF65-F5344CB8AC3E}">
        <p14:creationId xmlns:p14="http://schemas.microsoft.com/office/powerpoint/2010/main" val="34076794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Virality</a:t>
            </a:r>
            <a:endParaRPr lang="en-US" dirty="0"/>
          </a:p>
        </p:txBody>
      </p:sp>
      <p:sp>
        <p:nvSpPr>
          <p:cNvPr id="3" name="Content Placeholder 2"/>
          <p:cNvSpPr>
            <a:spLocks noGrp="1"/>
          </p:cNvSpPr>
          <p:nvPr>
            <p:ph idx="1"/>
          </p:nvPr>
        </p:nvSpPr>
        <p:spPr/>
        <p:txBody>
          <a:bodyPr/>
          <a:lstStyle/>
          <a:p>
            <a:r>
              <a:rPr lang="en-US" dirty="0" smtClean="0"/>
              <a:t>What generates $$ on the Internet?</a:t>
            </a:r>
          </a:p>
          <a:p>
            <a:pPr lvl="1"/>
            <a:r>
              <a:rPr lang="en-US" dirty="0" smtClean="0"/>
              <a:t>Advertising, </a:t>
            </a:r>
            <a:r>
              <a:rPr lang="en-US" dirty="0" smtClean="0"/>
              <a:t>clicks/views, sponsorships</a:t>
            </a:r>
            <a:endParaRPr lang="en-US" dirty="0"/>
          </a:p>
        </p:txBody>
      </p:sp>
      <p:sp>
        <p:nvSpPr>
          <p:cNvPr id="4" name="Slide Number Placeholder 3"/>
          <p:cNvSpPr>
            <a:spLocks noGrp="1"/>
          </p:cNvSpPr>
          <p:nvPr>
            <p:ph type="sldNum" sz="quarter" idx="10"/>
          </p:nvPr>
        </p:nvSpPr>
        <p:spPr/>
        <p:txBody>
          <a:bodyPr/>
          <a:lstStyle/>
          <a:p>
            <a:fld id="{88226397-485F-4BB0-931C-8A629C361199}" type="slidenum">
              <a:rPr lang="en-US" smtClean="0"/>
              <a:t>19</a:t>
            </a:fld>
            <a:endParaRPr lang="en-US"/>
          </a:p>
        </p:txBody>
      </p:sp>
    </p:spTree>
    <p:extLst>
      <p:ext uri="{BB962C8B-B14F-4D97-AF65-F5344CB8AC3E}">
        <p14:creationId xmlns:p14="http://schemas.microsoft.com/office/powerpoint/2010/main" val="423242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p:txBody>
          <a:bodyPr/>
          <a:lstStyle/>
          <a:p>
            <a:r>
              <a:rPr lang="en-US" dirty="0"/>
              <a:t>Assignments:</a:t>
            </a:r>
          </a:p>
          <a:p>
            <a:pPr lvl="1"/>
            <a:r>
              <a:rPr lang="en-US" dirty="0" smtClean="0"/>
              <a:t>Reading Check 9 due Thursday @ 3:30 pm (3/7)</a:t>
            </a:r>
          </a:p>
          <a:p>
            <a:pPr lvl="1"/>
            <a:r>
              <a:rPr lang="en-US" dirty="0" smtClean="0"/>
              <a:t>Project Update in section (3/7)</a:t>
            </a:r>
            <a:endParaRPr lang="en-US" dirty="0" smtClean="0"/>
          </a:p>
          <a:p>
            <a:pPr lvl="1"/>
            <a:r>
              <a:rPr lang="en-US" dirty="0" smtClean="0"/>
              <a:t>Innovation Exploration Comments </a:t>
            </a:r>
            <a:r>
              <a:rPr lang="en-US" dirty="0" smtClean="0"/>
              <a:t>due </a:t>
            </a:r>
            <a:r>
              <a:rPr lang="en-US" dirty="0" smtClean="0"/>
              <a:t>Friday (3/8)</a:t>
            </a:r>
            <a:endParaRPr lang="en-US" dirty="0" smtClean="0"/>
          </a:p>
          <a:p>
            <a:pPr lvl="2"/>
            <a:endParaRPr lang="en-US" dirty="0" smtClean="0"/>
          </a:p>
          <a:p>
            <a:r>
              <a:rPr lang="en-US" dirty="0"/>
              <a:t>“Big Ideas” lecture:  </a:t>
            </a:r>
            <a:r>
              <a:rPr lang="en-US" dirty="0" smtClean="0"/>
              <a:t>Security</a:t>
            </a:r>
            <a:endParaRPr lang="en-US" dirty="0"/>
          </a:p>
          <a:p>
            <a:pPr lvl="2"/>
            <a:endParaRPr lang="en-US" dirty="0"/>
          </a:p>
        </p:txBody>
      </p:sp>
      <p:sp>
        <p:nvSpPr>
          <p:cNvPr id="4" name="Slide Number Placeholder 3"/>
          <p:cNvSpPr>
            <a:spLocks noGrp="1"/>
          </p:cNvSpPr>
          <p:nvPr>
            <p:ph type="sldNum" sz="quarter" idx="10"/>
          </p:nvPr>
        </p:nvSpPr>
        <p:spPr/>
        <p:txBody>
          <a:bodyPr/>
          <a:lstStyle/>
          <a:p>
            <a:fld id="{6940961B-239C-4B23-9F28-0B3499D3105F}" type="slidenum">
              <a:rPr lang="en-US" smtClean="0"/>
              <a:t>2</a:t>
            </a:fld>
            <a:endParaRPr lang="en-US"/>
          </a:p>
        </p:txBody>
      </p:sp>
    </p:spTree>
    <p:extLst>
      <p:ext uri="{BB962C8B-B14F-4D97-AF65-F5344CB8AC3E}">
        <p14:creationId xmlns:p14="http://schemas.microsoft.com/office/powerpoint/2010/main" val="36200793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Virality</a:t>
            </a:r>
            <a:endParaRPr lang="en-US" dirty="0"/>
          </a:p>
        </p:txBody>
      </p:sp>
      <p:sp>
        <p:nvSpPr>
          <p:cNvPr id="3" name="Content Placeholder 2"/>
          <p:cNvSpPr>
            <a:spLocks noGrp="1"/>
          </p:cNvSpPr>
          <p:nvPr>
            <p:ph idx="1"/>
          </p:nvPr>
        </p:nvSpPr>
        <p:spPr/>
        <p:txBody>
          <a:bodyPr/>
          <a:lstStyle/>
          <a:p>
            <a:r>
              <a:rPr lang="en-US" dirty="0" smtClean="0"/>
              <a:t>What generates $$ on the Internet?</a:t>
            </a:r>
          </a:p>
          <a:p>
            <a:pPr lvl="1"/>
            <a:r>
              <a:rPr lang="en-US" dirty="0" smtClean="0"/>
              <a:t>Advertising, </a:t>
            </a:r>
            <a:r>
              <a:rPr lang="en-US" dirty="0" smtClean="0"/>
              <a:t>clicks/views, sponsorships</a:t>
            </a:r>
            <a:endParaRPr lang="en-US" dirty="0" smtClean="0"/>
          </a:p>
          <a:p>
            <a:pPr lvl="1"/>
            <a:r>
              <a:rPr lang="en-US" dirty="0" smtClean="0"/>
              <a:t>Not the truth:</a:t>
            </a:r>
          </a:p>
          <a:p>
            <a:pPr lvl="2"/>
            <a:r>
              <a:rPr lang="en-US" dirty="0">
                <a:hlinkClick r:id="rId4"/>
              </a:rPr>
              <a:t>https://</a:t>
            </a:r>
            <a:r>
              <a:rPr lang="en-US" dirty="0" smtClean="0">
                <a:hlinkClick r:id="rId4"/>
              </a:rPr>
              <a:t>www.youtube.com/watch?v=rE3j_RHkqJc&amp;t=12</a:t>
            </a:r>
            <a:r>
              <a:rPr lang="en-US" dirty="0" smtClean="0"/>
              <a:t> </a:t>
            </a:r>
            <a:endParaRPr lang="en-US" dirty="0"/>
          </a:p>
        </p:txBody>
      </p:sp>
      <p:pic>
        <p:nvPicPr>
          <p:cNvPr id="4" name="rE3j_RHkqJc"/>
          <p:cNvPicPr>
            <a:picLocks noRot="1" noChangeAspect="1"/>
          </p:cNvPicPr>
          <p:nvPr>
            <a:videoFile r:link="rId1"/>
          </p:nvPr>
        </p:nvPicPr>
        <p:blipFill>
          <a:blip r:embed="rId5"/>
          <a:stretch>
            <a:fillRect/>
          </a:stretch>
        </p:blipFill>
        <p:spPr>
          <a:xfrm>
            <a:off x="1371600" y="3200400"/>
            <a:ext cx="6400800" cy="360045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5" name="Slide Number Placeholder 4"/>
          <p:cNvSpPr>
            <a:spLocks noGrp="1"/>
          </p:cNvSpPr>
          <p:nvPr>
            <p:ph type="sldNum" sz="quarter" idx="10"/>
          </p:nvPr>
        </p:nvSpPr>
        <p:spPr/>
        <p:txBody>
          <a:bodyPr/>
          <a:lstStyle/>
          <a:p>
            <a:fld id="{88226397-485F-4BB0-931C-8A629C361199}" type="slidenum">
              <a:rPr lang="en-US" smtClean="0"/>
              <a:t>20</a:t>
            </a:fld>
            <a:endParaRPr lang="en-US"/>
          </a:p>
        </p:txBody>
      </p:sp>
    </p:spTree>
    <p:extLst>
      <p:ext uri="{BB962C8B-B14F-4D97-AF65-F5344CB8AC3E}">
        <p14:creationId xmlns:p14="http://schemas.microsoft.com/office/powerpoint/2010/main" val="7079492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cTn>
                <p:tgtEl>
                  <p:spTgt spid="4"/>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Momo</a:t>
            </a:r>
            <a:r>
              <a:rPr lang="en-US" dirty="0" smtClean="0"/>
              <a:t> Challenge</a:t>
            </a:r>
            <a:endParaRPr lang="en-US" dirty="0"/>
          </a:p>
        </p:txBody>
      </p:sp>
      <p:sp>
        <p:nvSpPr>
          <p:cNvPr id="3" name="Content Placeholder 2"/>
          <p:cNvSpPr>
            <a:spLocks noGrp="1"/>
          </p:cNvSpPr>
          <p:nvPr>
            <p:ph idx="1"/>
          </p:nvPr>
        </p:nvSpPr>
        <p:spPr/>
        <p:txBody>
          <a:bodyPr/>
          <a:lstStyle/>
          <a:p>
            <a:r>
              <a:rPr lang="en-US" dirty="0" smtClean="0"/>
              <a:t>Images of a demonic chicken lady spread with a warning of a dangerous “suicide” game that targets children on social media</a:t>
            </a:r>
          </a:p>
          <a:p>
            <a:pPr lvl="1"/>
            <a:r>
              <a:rPr lang="en-US" sz="1800" dirty="0" smtClean="0">
                <a:hlinkClick r:id="rId2"/>
              </a:rPr>
              <a:t>https</a:t>
            </a:r>
            <a:r>
              <a:rPr lang="en-US" sz="1800" dirty="0">
                <a:hlinkClick r:id="rId2"/>
              </a:rPr>
              <a:t>://</a:t>
            </a:r>
            <a:r>
              <a:rPr lang="en-US" sz="1800" dirty="0" smtClean="0">
                <a:hlinkClick r:id="rId2"/>
              </a:rPr>
              <a:t>www.vox.com/2019/3/3/18248783/momo-challenge-hoax-explained</a:t>
            </a:r>
            <a:r>
              <a:rPr lang="en-US" sz="1800" dirty="0" smtClean="0"/>
              <a:t> </a:t>
            </a:r>
          </a:p>
          <a:p>
            <a:pPr lvl="1"/>
            <a:r>
              <a:rPr lang="en-US" dirty="0" smtClean="0"/>
              <a:t>Hoax fueled by media reports and parents’ fears about their children’s online activity</a:t>
            </a:r>
          </a:p>
          <a:p>
            <a:pPr lvl="2"/>
            <a:r>
              <a:rPr lang="en-US" dirty="0" smtClean="0"/>
              <a:t>Original photo is of a sculpture called “Mother Bird” made by a Japanese artist</a:t>
            </a:r>
          </a:p>
          <a:p>
            <a:pPr lvl="2"/>
            <a:r>
              <a:rPr lang="en-US" dirty="0">
                <a:solidFill>
                  <a:srgbClr val="FF0000"/>
                </a:solidFill>
              </a:rPr>
              <a:t>Twitter → schools → police → Kim Kardashian → TV reports</a:t>
            </a:r>
          </a:p>
          <a:p>
            <a:pPr lvl="2"/>
            <a:endParaRPr lang="en-US" dirty="0"/>
          </a:p>
        </p:txBody>
      </p:sp>
      <p:sp>
        <p:nvSpPr>
          <p:cNvPr id="4" name="Slide Number Placeholder 3"/>
          <p:cNvSpPr>
            <a:spLocks noGrp="1"/>
          </p:cNvSpPr>
          <p:nvPr>
            <p:ph type="sldNum" sz="quarter" idx="10"/>
          </p:nvPr>
        </p:nvSpPr>
        <p:spPr/>
        <p:txBody>
          <a:bodyPr/>
          <a:lstStyle/>
          <a:p>
            <a:fld id="{88226397-485F-4BB0-931C-8A629C361199}" type="slidenum">
              <a:rPr lang="en-US" smtClean="0"/>
              <a:t>21</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3021" y="4962846"/>
            <a:ext cx="3941379" cy="1828800"/>
          </a:xfrm>
          <a:prstGeom prst="rect">
            <a:avLst/>
          </a:prstGeom>
          <a:ln w="19050">
            <a:solidFill>
              <a:srgbClr val="4B2A85"/>
            </a:solidFill>
          </a:ln>
        </p:spPr>
      </p:pic>
      <p:pic>
        <p:nvPicPr>
          <p:cNvPr id="5122" name="Picture 2" descr="0227-kim-kardashian-instagram-story-3.jpg "/>
          <p:cNvPicPr>
            <a:picLocks noChangeAspect="1" noChangeArrowheads="1"/>
          </p:cNvPicPr>
          <p:nvPr/>
        </p:nvPicPr>
        <p:blipFill rotWithShape="1">
          <a:blip r:embed="rId4">
            <a:extLst>
              <a:ext uri="{28A0092B-C50C-407E-A947-70E740481C1C}">
                <a14:useLocalDpi xmlns:a14="http://schemas.microsoft.com/office/drawing/2010/main" val="0"/>
              </a:ext>
            </a:extLst>
          </a:blip>
          <a:srcRect r="50065" b="65627"/>
          <a:stretch/>
        </p:blipFill>
        <p:spPr bwMode="auto">
          <a:xfrm>
            <a:off x="706821" y="4962846"/>
            <a:ext cx="3657600" cy="1892349"/>
          </a:xfrm>
          <a:prstGeom prst="rect">
            <a:avLst/>
          </a:prstGeom>
          <a:noFill/>
          <a:ln w="19050">
            <a:solidFill>
              <a:srgbClr val="4B2A85"/>
            </a:solidFill>
          </a:ln>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8" name="Ink 7"/>
              <p14:cNvContentPartPr/>
              <p14:nvPr/>
            </p14:nvContentPartPr>
            <p14:xfrm>
              <a:off x="4510800" y="4253040"/>
              <a:ext cx="1707480" cy="655560"/>
            </p14:xfrm>
          </p:contentPart>
        </mc:Choice>
        <mc:Fallback>
          <p:pic>
            <p:nvPicPr>
              <p:cNvPr id="8" name="Ink 7"/>
              <p:cNvPicPr/>
              <p:nvPr/>
            </p:nvPicPr>
            <p:blipFill>
              <a:blip r:embed="rId6"/>
              <a:stretch>
                <a:fillRect/>
              </a:stretch>
            </p:blipFill>
            <p:spPr>
              <a:xfrm>
                <a:off x="4500360" y="4242240"/>
                <a:ext cx="1729080" cy="676800"/>
              </a:xfrm>
              <a:prstGeom prst="rect">
                <a:avLst/>
              </a:prstGeom>
            </p:spPr>
          </p:pic>
        </mc:Fallback>
      </mc:AlternateContent>
    </p:spTree>
    <p:extLst>
      <p:ext uri="{BB962C8B-B14F-4D97-AF65-F5344CB8AC3E}">
        <p14:creationId xmlns:p14="http://schemas.microsoft.com/office/powerpoint/2010/main" val="306529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Media “Influencers”</a:t>
            </a:r>
            <a:endParaRPr lang="en-US" dirty="0"/>
          </a:p>
        </p:txBody>
      </p:sp>
      <p:sp>
        <p:nvSpPr>
          <p:cNvPr id="3" name="Content Placeholder 2"/>
          <p:cNvSpPr>
            <a:spLocks noGrp="1"/>
          </p:cNvSpPr>
          <p:nvPr>
            <p:ph idx="1"/>
          </p:nvPr>
        </p:nvSpPr>
        <p:spPr/>
        <p:txBody>
          <a:bodyPr/>
          <a:lstStyle/>
          <a:p>
            <a:r>
              <a:rPr lang="en-US" dirty="0" smtClean="0"/>
              <a:t>Definition?</a:t>
            </a:r>
            <a:endParaRPr lang="en-US" dirty="0" smtClean="0"/>
          </a:p>
          <a:p>
            <a:pPr lvl="1"/>
            <a:r>
              <a:rPr lang="en-US" dirty="0" smtClean="0"/>
              <a:t>“</a:t>
            </a:r>
            <a:r>
              <a:rPr lang="en-US" dirty="0"/>
              <a:t>A </a:t>
            </a:r>
            <a:r>
              <a:rPr lang="en-US" dirty="0">
                <a:solidFill>
                  <a:srgbClr val="FF0000"/>
                </a:solidFill>
              </a:rPr>
              <a:t>Social Media Influencer</a:t>
            </a:r>
            <a:r>
              <a:rPr lang="en-US" dirty="0"/>
              <a:t> is a user on social media who has established credibility in a specific industry. A social media influencer has access to a large audience and can persuade others by virtue of their authenticity and reach</a:t>
            </a:r>
            <a:r>
              <a:rPr lang="en-US" dirty="0" smtClean="0"/>
              <a:t>.”</a:t>
            </a:r>
            <a:br>
              <a:rPr lang="en-US" dirty="0" smtClean="0"/>
            </a:br>
            <a:r>
              <a:rPr lang="en-US" sz="1800" dirty="0" smtClean="0"/>
              <a:t>  </a:t>
            </a:r>
            <a:r>
              <a:rPr lang="en-US" sz="1800" dirty="0"/>
              <a:t>– </a:t>
            </a:r>
            <a:r>
              <a:rPr lang="en-US" sz="1800" dirty="0">
                <a:hlinkClick r:id="rId2"/>
              </a:rPr>
              <a:t>https://</a:t>
            </a:r>
            <a:r>
              <a:rPr lang="en-US" sz="1800" dirty="0" smtClean="0">
                <a:hlinkClick r:id="rId2"/>
              </a:rPr>
              <a:t>www.pixlee.com/definitions/definition-social-media-influencer</a:t>
            </a:r>
            <a:r>
              <a:rPr lang="en-US" sz="1800" dirty="0" smtClean="0"/>
              <a:t> </a:t>
            </a:r>
            <a:endParaRPr lang="en-US" dirty="0"/>
          </a:p>
          <a:p>
            <a:pPr lvl="2"/>
            <a:endParaRPr lang="en-US" dirty="0" smtClean="0"/>
          </a:p>
        </p:txBody>
      </p:sp>
      <p:pic>
        <p:nvPicPr>
          <p:cNvPr id="1026" name="Picture 2" descr="hudabeau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572000"/>
            <a:ext cx="7315200" cy="195681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0"/>
          </p:nvPr>
        </p:nvSpPr>
        <p:spPr/>
        <p:txBody>
          <a:bodyPr/>
          <a:lstStyle/>
          <a:p>
            <a:fld id="{88226397-485F-4BB0-931C-8A629C361199}" type="slidenum">
              <a:rPr lang="en-US" smtClean="0"/>
              <a:t>22</a:t>
            </a:fld>
            <a:endParaRPr lang="en-US"/>
          </a:p>
        </p:txBody>
      </p:sp>
      <mc:AlternateContent xmlns:mc="http://schemas.openxmlformats.org/markup-compatibility/2006">
        <mc:Choice xmlns:p14="http://schemas.microsoft.com/office/powerpoint/2010/main" Requires="p14">
          <p:contentPart p14:bwMode="auto" r:id="rId4">
            <p14:nvContentPartPr>
              <p14:cNvPr id="6" name="Ink 5"/>
              <p14:cNvContentPartPr/>
              <p14:nvPr/>
            </p14:nvContentPartPr>
            <p14:xfrm>
              <a:off x="2628000" y="3365280"/>
              <a:ext cx="1822320" cy="661320"/>
            </p14:xfrm>
          </p:contentPart>
        </mc:Choice>
        <mc:Fallback>
          <p:pic>
            <p:nvPicPr>
              <p:cNvPr id="6" name="Ink 5"/>
              <p:cNvPicPr/>
              <p:nvPr/>
            </p:nvPicPr>
            <p:blipFill>
              <a:blip r:embed="rId5"/>
              <a:stretch>
                <a:fillRect/>
              </a:stretch>
            </p:blipFill>
            <p:spPr>
              <a:xfrm>
                <a:off x="2617200" y="3353760"/>
                <a:ext cx="1843560" cy="682560"/>
              </a:xfrm>
              <a:prstGeom prst="rect">
                <a:avLst/>
              </a:prstGeom>
            </p:spPr>
          </p:pic>
        </mc:Fallback>
      </mc:AlternateContent>
    </p:spTree>
    <p:extLst>
      <p:ext uri="{BB962C8B-B14F-4D97-AF65-F5344CB8AC3E}">
        <p14:creationId xmlns:p14="http://schemas.microsoft.com/office/powerpoint/2010/main" val="13667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Media “Influencers”</a:t>
            </a:r>
          </a:p>
        </p:txBody>
      </p:sp>
      <p:sp>
        <p:nvSpPr>
          <p:cNvPr id="3" name="Content Placeholder 2"/>
          <p:cNvSpPr>
            <a:spLocks noGrp="1"/>
          </p:cNvSpPr>
          <p:nvPr>
            <p:ph idx="1"/>
          </p:nvPr>
        </p:nvSpPr>
        <p:spPr/>
        <p:txBody>
          <a:bodyPr/>
          <a:lstStyle/>
          <a:p>
            <a:r>
              <a:rPr lang="en-US" dirty="0" smtClean="0"/>
              <a:t>What do they do?</a:t>
            </a:r>
          </a:p>
          <a:p>
            <a:pPr lvl="1"/>
            <a:r>
              <a:rPr lang="en-US" dirty="0"/>
              <a:t>Using </a:t>
            </a:r>
            <a:r>
              <a:rPr lang="en-US" dirty="0">
                <a:hlinkClick r:id="rId2"/>
              </a:rPr>
              <a:t>https://influencermarketinghub.com/top-25-instagram-influencers</a:t>
            </a:r>
            <a:r>
              <a:rPr lang="en-US" dirty="0" smtClean="0">
                <a:hlinkClick r:id="rId2"/>
              </a:rPr>
              <a:t>/</a:t>
            </a:r>
            <a:r>
              <a:rPr lang="en-US" dirty="0" smtClean="0"/>
              <a:t> just as an example</a:t>
            </a:r>
            <a:endParaRPr lang="en-US" dirty="0"/>
          </a:p>
        </p:txBody>
      </p:sp>
      <p:graphicFrame>
        <p:nvGraphicFramePr>
          <p:cNvPr id="16" name="Chart 15"/>
          <p:cNvGraphicFramePr/>
          <p:nvPr>
            <p:extLst>
              <p:ext uri="{D42A27DB-BD31-4B8C-83A1-F6EECF244321}">
                <p14:modId xmlns:p14="http://schemas.microsoft.com/office/powerpoint/2010/main" val="2805090158"/>
              </p:ext>
            </p:extLst>
          </p:nvPr>
        </p:nvGraphicFramePr>
        <p:xfrm>
          <a:off x="1512009" y="2794000"/>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0"/>
          </p:nvPr>
        </p:nvSpPr>
        <p:spPr/>
        <p:txBody>
          <a:bodyPr/>
          <a:lstStyle/>
          <a:p>
            <a:fld id="{88226397-485F-4BB0-931C-8A629C361199}" type="slidenum">
              <a:rPr lang="en-US" smtClean="0"/>
              <a:t>23</a:t>
            </a:fld>
            <a:endParaRPr lang="en-US"/>
          </a:p>
        </p:txBody>
      </p:sp>
    </p:spTree>
    <p:extLst>
      <p:ext uri="{BB962C8B-B14F-4D97-AF65-F5344CB8AC3E}">
        <p14:creationId xmlns:p14="http://schemas.microsoft.com/office/powerpoint/2010/main" val="27480097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Media “Influencers”</a:t>
            </a:r>
          </a:p>
        </p:txBody>
      </p:sp>
      <p:sp>
        <p:nvSpPr>
          <p:cNvPr id="3" name="Content Placeholder 2"/>
          <p:cNvSpPr>
            <a:spLocks noGrp="1"/>
          </p:cNvSpPr>
          <p:nvPr>
            <p:ph idx="1"/>
          </p:nvPr>
        </p:nvSpPr>
        <p:spPr/>
        <p:txBody>
          <a:bodyPr/>
          <a:lstStyle/>
          <a:p>
            <a:r>
              <a:rPr lang="en-US" dirty="0" smtClean="0"/>
              <a:t>Would you rather take advice from…</a:t>
            </a:r>
          </a:p>
          <a:p>
            <a:pPr lvl="1"/>
            <a:r>
              <a:rPr lang="en-US" dirty="0"/>
              <a:t>a</a:t>
            </a:r>
            <a:r>
              <a:rPr lang="en-US" dirty="0" smtClean="0"/>
              <a:t> beauty blogger 	OR	a make-up artist</a:t>
            </a:r>
          </a:p>
          <a:p>
            <a:pPr lvl="1"/>
            <a:r>
              <a:rPr lang="en-US" dirty="0" smtClean="0"/>
              <a:t>a food blogger		OR	a food critic</a:t>
            </a:r>
          </a:p>
          <a:p>
            <a:pPr lvl="1"/>
            <a:r>
              <a:rPr lang="en-US" dirty="0"/>
              <a:t>a</a:t>
            </a:r>
            <a:r>
              <a:rPr lang="en-US" dirty="0" smtClean="0"/>
              <a:t> fashionista		OR	a movie star</a:t>
            </a:r>
          </a:p>
          <a:p>
            <a:pPr lvl="1"/>
            <a:r>
              <a:rPr lang="en-US" dirty="0" smtClean="0"/>
              <a:t>a fitness guru		OR	a professional athlete</a:t>
            </a:r>
          </a:p>
          <a:p>
            <a:pPr lvl="2"/>
            <a:endParaRPr lang="en-US" dirty="0" smtClean="0"/>
          </a:p>
          <a:p>
            <a:r>
              <a:rPr lang="en-US" dirty="0" smtClean="0"/>
              <a:t>Why do we trust influencers?</a:t>
            </a:r>
          </a:p>
          <a:p>
            <a:pPr lvl="1"/>
            <a:r>
              <a:rPr lang="en-US" dirty="0" smtClean="0"/>
              <a:t>More relatable, can see whole process</a:t>
            </a:r>
          </a:p>
          <a:p>
            <a:pPr lvl="1"/>
            <a:r>
              <a:rPr lang="en-US" dirty="0"/>
              <a:t>“Children report viewing influencers to be more trustworthy than traditional celebrities, possibly because of increased feelings of familiarity.” </a:t>
            </a:r>
            <a:r>
              <a:rPr lang="en-US" sz="2000" dirty="0">
                <a:hlinkClick r:id="rId2"/>
              </a:rPr>
              <a:t>https://</a:t>
            </a:r>
            <a:r>
              <a:rPr lang="en-US" sz="2000" dirty="0" smtClean="0">
                <a:hlinkClick r:id="rId2"/>
              </a:rPr>
              <a:t>www.marketwatch.com/story/how-social-media-influencers-are-making-your-kids-fat-2019-03-05</a:t>
            </a:r>
            <a:r>
              <a:rPr lang="en-US" sz="2000" dirty="0" smtClean="0"/>
              <a:t> </a:t>
            </a:r>
            <a:endParaRPr lang="en-US" dirty="0"/>
          </a:p>
          <a:p>
            <a:pPr lvl="2"/>
            <a:endParaRPr lang="en-US" dirty="0"/>
          </a:p>
          <a:p>
            <a:pPr lvl="1"/>
            <a:endParaRPr lang="en-US" dirty="0" smtClean="0"/>
          </a:p>
        </p:txBody>
      </p:sp>
      <p:sp>
        <p:nvSpPr>
          <p:cNvPr id="4" name="Slide Number Placeholder 3"/>
          <p:cNvSpPr>
            <a:spLocks noGrp="1"/>
          </p:cNvSpPr>
          <p:nvPr>
            <p:ph type="sldNum" sz="quarter" idx="10"/>
          </p:nvPr>
        </p:nvSpPr>
        <p:spPr/>
        <p:txBody>
          <a:bodyPr/>
          <a:lstStyle/>
          <a:p>
            <a:fld id="{88226397-485F-4BB0-931C-8A629C361199}" type="slidenum">
              <a:rPr lang="en-US" smtClean="0"/>
              <a:t>24</a:t>
            </a:fld>
            <a:endParaRPr lang="en-US"/>
          </a:p>
        </p:txBody>
      </p:sp>
    </p:spTree>
    <p:extLst>
      <p:ext uri="{BB962C8B-B14F-4D97-AF65-F5344CB8AC3E}">
        <p14:creationId xmlns:p14="http://schemas.microsoft.com/office/powerpoint/2010/main" val="192910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Media “Influencers”</a:t>
            </a:r>
          </a:p>
        </p:txBody>
      </p:sp>
      <p:sp>
        <p:nvSpPr>
          <p:cNvPr id="3" name="Content Placeholder 2"/>
          <p:cNvSpPr>
            <a:spLocks noGrp="1"/>
          </p:cNvSpPr>
          <p:nvPr>
            <p:ph idx="1"/>
          </p:nvPr>
        </p:nvSpPr>
        <p:spPr/>
        <p:txBody>
          <a:bodyPr/>
          <a:lstStyle/>
          <a:p>
            <a:r>
              <a:rPr lang="en-US" dirty="0"/>
              <a:t>… but who is more </a:t>
            </a:r>
            <a:r>
              <a:rPr lang="en-US" i="1" dirty="0"/>
              <a:t>qualified</a:t>
            </a:r>
            <a:r>
              <a:rPr lang="en-US" dirty="0"/>
              <a:t>?</a:t>
            </a:r>
          </a:p>
          <a:p>
            <a:pPr lvl="1"/>
            <a:r>
              <a:rPr lang="en-US" dirty="0"/>
              <a:t>Social media influencers are often just a form of </a:t>
            </a:r>
            <a:r>
              <a:rPr lang="en-US" i="1" dirty="0"/>
              <a:t>testimonial </a:t>
            </a:r>
            <a:r>
              <a:rPr lang="en-US" i="1" dirty="0" smtClean="0"/>
              <a:t>advertising</a:t>
            </a:r>
          </a:p>
          <a:p>
            <a:pPr lvl="2"/>
            <a:r>
              <a:rPr lang="en-US" dirty="0" smtClean="0"/>
              <a:t>Celebrities </a:t>
            </a:r>
            <a:r>
              <a:rPr lang="en-US" dirty="0" smtClean="0">
                <a:sym typeface="Wingdings" panose="05000000000000000000" pitchFamily="2" charset="2"/>
              </a:rPr>
              <a:t> “endorsement”, Ordinary citizens  “testimonial”</a:t>
            </a:r>
            <a:endParaRPr lang="en-US" dirty="0" smtClean="0"/>
          </a:p>
          <a:p>
            <a:pPr lvl="2"/>
            <a:r>
              <a:rPr lang="en-US" dirty="0" smtClean="0"/>
              <a:t>Anecdotal evidence is not definitive proof</a:t>
            </a:r>
            <a:endParaRPr lang="en-US" dirty="0"/>
          </a:p>
          <a:p>
            <a:pPr lvl="2"/>
            <a:endParaRPr lang="en-US" dirty="0" smtClean="0">
              <a:solidFill>
                <a:srgbClr val="FF0000"/>
              </a:solidFill>
            </a:endParaRPr>
          </a:p>
          <a:p>
            <a:r>
              <a:rPr lang="en-US" dirty="0" smtClean="0">
                <a:solidFill>
                  <a:srgbClr val="FF0000"/>
                </a:solidFill>
              </a:rPr>
              <a:t>Influencers are often PAID </a:t>
            </a:r>
            <a:r>
              <a:rPr lang="en-US" dirty="0">
                <a:solidFill>
                  <a:srgbClr val="FF0000"/>
                </a:solidFill>
              </a:rPr>
              <a:t>to advertise certain products!</a:t>
            </a:r>
          </a:p>
          <a:p>
            <a:endParaRPr lang="en-US" dirty="0"/>
          </a:p>
        </p:txBody>
      </p:sp>
      <p:sp>
        <p:nvSpPr>
          <p:cNvPr id="4" name="Slide Number Placeholder 3"/>
          <p:cNvSpPr>
            <a:spLocks noGrp="1"/>
          </p:cNvSpPr>
          <p:nvPr>
            <p:ph type="sldNum" sz="quarter" idx="10"/>
          </p:nvPr>
        </p:nvSpPr>
        <p:spPr/>
        <p:txBody>
          <a:bodyPr/>
          <a:lstStyle/>
          <a:p>
            <a:fld id="{88226397-485F-4BB0-931C-8A629C361199}" type="slidenum">
              <a:rPr lang="en-US" smtClean="0"/>
              <a:t>25</a:t>
            </a:fld>
            <a:endParaRPr lang="en-US"/>
          </a:p>
        </p:txBody>
      </p:sp>
    </p:spTree>
    <p:extLst>
      <p:ext uri="{BB962C8B-B14F-4D97-AF65-F5344CB8AC3E}">
        <p14:creationId xmlns:p14="http://schemas.microsoft.com/office/powerpoint/2010/main" val="193870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Fyre</a:t>
            </a:r>
            <a:r>
              <a:rPr lang="en-US" dirty="0" smtClean="0"/>
              <a:t> Festival</a:t>
            </a:r>
            <a:endParaRPr lang="en-US" dirty="0"/>
          </a:p>
        </p:txBody>
      </p:sp>
      <p:sp>
        <p:nvSpPr>
          <p:cNvPr id="3" name="Content Placeholder 2"/>
          <p:cNvSpPr>
            <a:spLocks noGrp="1"/>
          </p:cNvSpPr>
          <p:nvPr>
            <p:ph idx="1"/>
          </p:nvPr>
        </p:nvSpPr>
        <p:spPr/>
        <p:txBody>
          <a:bodyPr/>
          <a:lstStyle/>
          <a:p>
            <a:r>
              <a:rPr lang="en-US" dirty="0" smtClean="0"/>
              <a:t>Failed “luxury music festival” founded by Billy McFarland and Ja Rule</a:t>
            </a:r>
          </a:p>
          <a:p>
            <a:pPr lvl="1"/>
            <a:r>
              <a:rPr lang="en-US" dirty="0" smtClean="0"/>
              <a:t>Gained traction because of influencer </a:t>
            </a:r>
            <a:br>
              <a:rPr lang="en-US" dirty="0" smtClean="0"/>
            </a:br>
            <a:r>
              <a:rPr lang="en-US" dirty="0" smtClean="0"/>
              <a:t>sponsored posts:</a:t>
            </a:r>
          </a:p>
          <a:p>
            <a:pPr lvl="2"/>
            <a:endParaRPr lang="en-US" dirty="0"/>
          </a:p>
          <a:p>
            <a:pPr lvl="2"/>
            <a:endParaRPr lang="en-US" dirty="0" smtClean="0"/>
          </a:p>
          <a:p>
            <a:pPr marL="0" lvl="1" indent="0">
              <a:buNone/>
              <a:tabLst>
                <a:tab pos="969963" algn="l"/>
                <a:tab pos="5884863" algn="l"/>
              </a:tabLst>
            </a:pPr>
            <a:r>
              <a:rPr lang="en-US" dirty="0" smtClean="0"/>
              <a:t>	Expectations	Reality</a:t>
            </a:r>
          </a:p>
          <a:p>
            <a:pPr marL="0" lvl="1" indent="0" algn="ctr">
              <a:buNone/>
            </a:pPr>
            <a:r>
              <a:rPr lang="en-US" sz="7200" dirty="0" smtClean="0"/>
              <a:t>vs</a:t>
            </a:r>
            <a:endParaRPr lang="en-US" dirty="0"/>
          </a:p>
        </p:txBody>
      </p:sp>
      <p:sp>
        <p:nvSpPr>
          <p:cNvPr id="4" name="Slide Number Placeholder 3"/>
          <p:cNvSpPr>
            <a:spLocks noGrp="1"/>
          </p:cNvSpPr>
          <p:nvPr>
            <p:ph type="sldNum" sz="quarter" idx="10"/>
          </p:nvPr>
        </p:nvSpPr>
        <p:spPr/>
        <p:txBody>
          <a:bodyPr/>
          <a:lstStyle/>
          <a:p>
            <a:fld id="{88226397-485F-4BB0-931C-8A629C361199}" type="slidenum">
              <a:rPr lang="en-US" smtClean="0"/>
              <a:t>26</a:t>
            </a:fld>
            <a:endParaRPr lang="en-US"/>
          </a:p>
        </p:txBody>
      </p:sp>
      <p:pic>
        <p:nvPicPr>
          <p:cNvPr id="6148" name="Picture 4" descr="Bella Hadid Instagram po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420" y="2052637"/>
            <a:ext cx="2340863" cy="1463040"/>
          </a:xfrm>
          <a:prstGeom prst="rect">
            <a:avLst/>
          </a:prstGeom>
          <a:noFill/>
          <a:ln w="19050">
            <a:solidFill>
              <a:srgbClr val="4B2A85"/>
            </a:solidFill>
          </a:ln>
          <a:extLst>
            <a:ext uri="{909E8E84-426E-40DD-AFC4-6F175D3DCCD1}">
              <a14:hiddenFill xmlns:a14="http://schemas.microsoft.com/office/drawing/2010/main">
                <a:solidFill>
                  <a:srgbClr val="FFFFFF"/>
                </a:solidFill>
              </a14:hiddenFill>
            </a:ext>
          </a:extLst>
        </p:spPr>
      </p:pic>
      <p:pic>
        <p:nvPicPr>
          <p:cNvPr id="6150" name="Picture 6" descr="fyre festival prom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 y="4206240"/>
            <a:ext cx="3291840" cy="1850412"/>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Fyre festival te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0640" y="4206238"/>
            <a:ext cx="3291840" cy="18516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170999" y="6334125"/>
            <a:ext cx="5194759" cy="369332"/>
          </a:xfrm>
          <a:prstGeom prst="rect">
            <a:avLst/>
          </a:prstGeom>
          <a:noFill/>
        </p:spPr>
        <p:txBody>
          <a:bodyPr wrap="square" rtlCol="0">
            <a:spAutoFit/>
          </a:bodyPr>
          <a:lstStyle/>
          <a:p>
            <a:pPr algn="ctr"/>
            <a:r>
              <a:rPr lang="en-US" dirty="0">
                <a:latin typeface="Calibri" pitchFamily="34" charset="0"/>
              </a:rPr>
              <a:t>Images from:  </a:t>
            </a:r>
            <a:r>
              <a:rPr lang="en-US" dirty="0">
                <a:latin typeface="Calibri" pitchFamily="34" charset="0"/>
                <a:hlinkClick r:id="rId5"/>
              </a:rPr>
              <a:t>https://</a:t>
            </a:r>
            <a:r>
              <a:rPr lang="en-US" dirty="0" smtClean="0">
                <a:latin typeface="Calibri" pitchFamily="34" charset="0"/>
                <a:hlinkClick r:id="rId5"/>
              </a:rPr>
              <a:t>www.bbc.com/news/46945662</a:t>
            </a:r>
            <a:r>
              <a:rPr lang="en-US" dirty="0" smtClean="0">
                <a:latin typeface="Calibri" pitchFamily="34" charset="0"/>
              </a:rPr>
              <a:t> </a:t>
            </a:r>
            <a:endParaRPr lang="en-US" dirty="0" smtClean="0">
              <a:latin typeface="Calibri" pitchFamily="34" charset="0"/>
            </a:endParaRPr>
          </a:p>
        </p:txBody>
      </p:sp>
    </p:spTree>
    <p:extLst>
      <p:ext uri="{BB962C8B-B14F-4D97-AF65-F5344CB8AC3E}">
        <p14:creationId xmlns:p14="http://schemas.microsoft.com/office/powerpoint/2010/main" val="393579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Sponsored Content</a:t>
            </a:r>
            <a:endParaRPr lang="en-US" dirty="0"/>
          </a:p>
        </p:txBody>
      </p:sp>
      <p:sp>
        <p:nvSpPr>
          <p:cNvPr id="3" name="Content Placeholder 2"/>
          <p:cNvSpPr>
            <a:spLocks noGrp="1"/>
          </p:cNvSpPr>
          <p:nvPr>
            <p:ph idx="1"/>
          </p:nvPr>
        </p:nvSpPr>
        <p:spPr/>
        <p:txBody>
          <a:bodyPr/>
          <a:lstStyle/>
          <a:p>
            <a:r>
              <a:rPr lang="en-US" dirty="0"/>
              <a:t>These are a common source of revenue and platforms are encouraged to get you to click on them</a:t>
            </a:r>
          </a:p>
          <a:p>
            <a:pPr lvl="1"/>
            <a:r>
              <a:rPr lang="en-US" dirty="0"/>
              <a:t>Often look just like other items (</a:t>
            </a:r>
            <a:r>
              <a:rPr lang="en-US" i="1" dirty="0"/>
              <a:t>e.g.</a:t>
            </a:r>
            <a:r>
              <a:rPr lang="en-US" dirty="0"/>
              <a:t> Google search results, Facebook newsfeed)</a:t>
            </a:r>
          </a:p>
          <a:p>
            <a:pPr lvl="1"/>
            <a:r>
              <a:rPr lang="en-US" dirty="0"/>
              <a:t>Targeted advertising</a:t>
            </a:r>
            <a:r>
              <a:rPr lang="en-US" dirty="0" smtClean="0"/>
              <a:t>!</a:t>
            </a:r>
          </a:p>
          <a:p>
            <a:pPr lvl="2"/>
            <a:endParaRPr lang="en-US" dirty="0"/>
          </a:p>
          <a:p>
            <a:r>
              <a:rPr lang="en-US" dirty="0" smtClean="0"/>
              <a:t>Open up your favorite social media platform and look at the first 10 items – count how many of them are sponsored content</a:t>
            </a:r>
          </a:p>
          <a:p>
            <a:pPr lvl="1"/>
            <a:r>
              <a:rPr lang="en-US" dirty="0" smtClean="0"/>
              <a:t>Look for a little “Sponsored” tag – these were not always required!</a:t>
            </a:r>
          </a:p>
          <a:p>
            <a:pPr lvl="2"/>
            <a:endParaRPr lang="en-US" dirty="0"/>
          </a:p>
        </p:txBody>
      </p:sp>
      <p:sp>
        <p:nvSpPr>
          <p:cNvPr id="4" name="Slide Number Placeholder 3"/>
          <p:cNvSpPr>
            <a:spLocks noGrp="1"/>
          </p:cNvSpPr>
          <p:nvPr>
            <p:ph type="sldNum" sz="quarter" idx="10"/>
          </p:nvPr>
        </p:nvSpPr>
        <p:spPr/>
        <p:txBody>
          <a:bodyPr/>
          <a:lstStyle/>
          <a:p>
            <a:fld id="{88226397-485F-4BB0-931C-8A629C361199}" type="slidenum">
              <a:rPr lang="en-US" smtClean="0"/>
              <a:t>27</a:t>
            </a:fld>
            <a:endParaRPr lang="en-US"/>
          </a:p>
        </p:txBody>
      </p:sp>
    </p:spTree>
    <p:extLst>
      <p:ext uri="{BB962C8B-B14F-4D97-AF65-F5344CB8AC3E}">
        <p14:creationId xmlns:p14="http://schemas.microsoft.com/office/powerpoint/2010/main" val="415195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marL="0" indent="0" algn="ctr">
              <a:buNone/>
            </a:pPr>
            <a:r>
              <a:rPr lang="en-US" sz="7200" dirty="0" smtClean="0"/>
              <a:t>Social Media Sharing:  What content do you share?  Where is your line to NOT share?</a:t>
            </a:r>
            <a:endParaRPr lang="en-US" sz="7200" dirty="0"/>
          </a:p>
        </p:txBody>
      </p:sp>
      <p:sp>
        <p:nvSpPr>
          <p:cNvPr id="4" name="Slide Number Placeholder 3"/>
          <p:cNvSpPr>
            <a:spLocks noGrp="1"/>
          </p:cNvSpPr>
          <p:nvPr>
            <p:ph type="sldNum" sz="quarter" idx="10"/>
          </p:nvPr>
        </p:nvSpPr>
        <p:spPr/>
        <p:txBody>
          <a:bodyPr/>
          <a:lstStyle/>
          <a:p>
            <a:fld id="{88226397-485F-4BB0-931C-8A629C361199}" type="slidenum">
              <a:rPr lang="en-US" smtClean="0"/>
              <a:t>28</a:t>
            </a:fld>
            <a:endParaRPr lang="en-US"/>
          </a:p>
        </p:txBody>
      </p:sp>
    </p:spTree>
    <p:extLst>
      <p:ext uri="{BB962C8B-B14F-4D97-AF65-F5344CB8AC3E}">
        <p14:creationId xmlns:p14="http://schemas.microsoft.com/office/powerpoint/2010/main" val="19984813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a:t>Exposure to </a:t>
            </a:r>
            <a:r>
              <a:rPr lang="en-US" dirty="0" smtClean="0"/>
              <a:t>Information</a:t>
            </a:r>
            <a:endParaRPr lang="en-US" dirty="0"/>
          </a:p>
          <a:p>
            <a:r>
              <a:rPr lang="en-US" dirty="0" smtClean="0"/>
              <a:t>Spread of Information</a:t>
            </a:r>
            <a:endParaRPr lang="en-US" dirty="0"/>
          </a:p>
          <a:p>
            <a:r>
              <a:rPr lang="en-US" b="1" dirty="0" smtClean="0">
                <a:solidFill>
                  <a:srgbClr val="4B2A85"/>
                </a:solidFill>
              </a:rPr>
              <a:t>Digital Media Manipulation</a:t>
            </a:r>
          </a:p>
        </p:txBody>
      </p:sp>
      <p:sp>
        <p:nvSpPr>
          <p:cNvPr id="4" name="Slide Number Placeholder 3"/>
          <p:cNvSpPr>
            <a:spLocks noGrp="1"/>
          </p:cNvSpPr>
          <p:nvPr>
            <p:ph type="sldNum" sz="quarter" idx="10"/>
          </p:nvPr>
        </p:nvSpPr>
        <p:spPr/>
        <p:txBody>
          <a:bodyPr/>
          <a:lstStyle/>
          <a:p>
            <a:fld id="{0B8D16C8-AC55-4BDD-9B87-67ABDEFDBBCF}" type="slidenum">
              <a:rPr lang="en-US" smtClean="0"/>
              <a:t>29</a:t>
            </a:fld>
            <a:endParaRPr lang="en-US"/>
          </a:p>
        </p:txBody>
      </p:sp>
    </p:spTree>
    <p:extLst>
      <p:ext uri="{BB962C8B-B14F-4D97-AF65-F5344CB8AC3E}">
        <p14:creationId xmlns:p14="http://schemas.microsoft.com/office/powerpoint/2010/main" val="3224827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Information</a:t>
            </a:r>
            <a:endParaRPr lang="en-US" dirty="0"/>
          </a:p>
        </p:txBody>
      </p:sp>
      <p:sp>
        <p:nvSpPr>
          <p:cNvPr id="3" name="Content Placeholder 2"/>
          <p:cNvSpPr>
            <a:spLocks noGrp="1"/>
          </p:cNvSpPr>
          <p:nvPr>
            <p:ph idx="1"/>
          </p:nvPr>
        </p:nvSpPr>
        <p:spPr/>
        <p:txBody>
          <a:bodyPr/>
          <a:lstStyle/>
          <a:p>
            <a:r>
              <a:rPr lang="en-US" dirty="0" smtClean="0"/>
              <a:t>All digital information is stored in binary</a:t>
            </a:r>
          </a:p>
          <a:p>
            <a:pPr lvl="1"/>
            <a:r>
              <a:rPr lang="en-US" dirty="0" smtClean="0"/>
              <a:t>Online text is just ASCII or Unicode data</a:t>
            </a:r>
          </a:p>
          <a:p>
            <a:pPr lvl="1"/>
            <a:r>
              <a:rPr lang="en-US" dirty="0" smtClean="0"/>
              <a:t>In most cases, it is very easy to manipulate!</a:t>
            </a:r>
          </a:p>
          <a:p>
            <a:pPr lvl="2"/>
            <a:r>
              <a:rPr lang="en-US" dirty="0" smtClean="0"/>
              <a:t>Can change data in your RAM or stored on your hard drive</a:t>
            </a:r>
            <a:endParaRPr lang="en-US" dirty="0"/>
          </a:p>
          <a:p>
            <a:pPr lvl="2"/>
            <a:endParaRPr lang="en-US" dirty="0" smtClean="0"/>
          </a:p>
          <a:p>
            <a:r>
              <a:rPr lang="en-US" u="sng" dirty="0" smtClean="0"/>
              <a:t>Example</a:t>
            </a:r>
            <a:r>
              <a:rPr lang="en-US" dirty="0" smtClean="0"/>
              <a:t>: add a new word to the English language</a:t>
            </a:r>
          </a:p>
          <a:p>
            <a:pPr lvl="1"/>
            <a:r>
              <a:rPr lang="en-US" b="1" dirty="0" smtClean="0"/>
              <a:t>Printed dictionary:</a:t>
            </a:r>
            <a:r>
              <a:rPr lang="en-US" dirty="0" smtClean="0"/>
              <a:t>  Get noticed by publishers, come to agreement over new definition, wait for next edition</a:t>
            </a:r>
          </a:p>
          <a:p>
            <a:pPr lvl="1"/>
            <a:r>
              <a:rPr lang="en-US" b="1" dirty="0" smtClean="0"/>
              <a:t>Online:</a:t>
            </a:r>
            <a:r>
              <a:rPr lang="en-US" dirty="0" smtClean="0"/>
              <a:t>  Edit your website HTML, share it.  Or add to repository like urbandictionary.com or knowyourmeme.com</a:t>
            </a:r>
            <a:endParaRPr lang="en-US" dirty="0"/>
          </a:p>
        </p:txBody>
      </p:sp>
      <p:sp>
        <p:nvSpPr>
          <p:cNvPr id="4" name="Slide Number Placeholder 3"/>
          <p:cNvSpPr>
            <a:spLocks noGrp="1"/>
          </p:cNvSpPr>
          <p:nvPr>
            <p:ph type="sldNum" sz="quarter" idx="10"/>
          </p:nvPr>
        </p:nvSpPr>
        <p:spPr/>
        <p:txBody>
          <a:bodyPr/>
          <a:lstStyle/>
          <a:p>
            <a:fld id="{88226397-485F-4BB0-931C-8A629C361199}" type="slidenum">
              <a:rPr lang="en-US" smtClean="0"/>
              <a:t>3</a:t>
            </a:fld>
            <a:endParaRPr lang="en-US"/>
          </a:p>
        </p:txBody>
      </p:sp>
    </p:spTree>
    <p:extLst>
      <p:ext uri="{BB962C8B-B14F-4D97-AF65-F5344CB8AC3E}">
        <p14:creationId xmlns:p14="http://schemas.microsoft.com/office/powerpoint/2010/main" val="14955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Editing</a:t>
            </a:r>
            <a:endParaRPr lang="en-US" dirty="0"/>
          </a:p>
        </p:txBody>
      </p:sp>
      <p:sp>
        <p:nvSpPr>
          <p:cNvPr id="3" name="Content Placeholder 2"/>
          <p:cNvSpPr>
            <a:spLocks noGrp="1"/>
          </p:cNvSpPr>
          <p:nvPr>
            <p:ph idx="1"/>
          </p:nvPr>
        </p:nvSpPr>
        <p:spPr/>
        <p:txBody>
          <a:bodyPr/>
          <a:lstStyle/>
          <a:p>
            <a:r>
              <a:rPr lang="en-US" dirty="0" smtClean="0"/>
              <a:t>Photo editing is no longer just for the art professionals!</a:t>
            </a:r>
          </a:p>
          <a:p>
            <a:pPr lvl="1"/>
            <a:r>
              <a:rPr lang="en-US" dirty="0" smtClean="0"/>
              <a:t>Built-in editing tools in apps like </a:t>
            </a:r>
            <a:r>
              <a:rPr lang="en-US" dirty="0" err="1" smtClean="0"/>
              <a:t>SnapChat</a:t>
            </a:r>
            <a:r>
              <a:rPr lang="en-US" dirty="0" smtClean="0"/>
              <a:t>, Instagram, Messenger, </a:t>
            </a:r>
            <a:r>
              <a:rPr lang="en-US" dirty="0" err="1" smtClean="0"/>
              <a:t>FaceTune</a:t>
            </a:r>
            <a:endParaRPr lang="en-US" dirty="0" smtClean="0"/>
          </a:p>
          <a:p>
            <a:pPr lvl="1"/>
            <a:r>
              <a:rPr lang="en-US" dirty="0" smtClean="0"/>
              <a:t>The user interfaces </a:t>
            </a:r>
            <a:r>
              <a:rPr lang="en-US" i="1" dirty="0" smtClean="0"/>
              <a:t>encourage</a:t>
            </a:r>
            <a:r>
              <a:rPr lang="en-US" dirty="0" smtClean="0"/>
              <a:t> image editing</a:t>
            </a:r>
          </a:p>
          <a:p>
            <a:pPr lvl="2"/>
            <a:r>
              <a:rPr lang="en-US" i="1" dirty="0" smtClean="0"/>
              <a:t>e.g.</a:t>
            </a:r>
            <a:r>
              <a:rPr lang="en-US" dirty="0" smtClean="0"/>
              <a:t> suggested edits by Google Assistant in Google Photos</a:t>
            </a:r>
          </a:p>
          <a:p>
            <a:pPr lvl="2"/>
            <a:endParaRPr lang="en-US" dirty="0"/>
          </a:p>
          <a:p>
            <a:r>
              <a:rPr lang="en-US" dirty="0" smtClean="0"/>
              <a:t>Audience photo editing</a:t>
            </a:r>
          </a:p>
          <a:p>
            <a:pPr lvl="1"/>
            <a:r>
              <a:rPr lang="en-US" dirty="0" smtClean="0"/>
              <a:t>&lt;audience responses&gt;</a:t>
            </a:r>
          </a:p>
          <a:p>
            <a:pPr lvl="1"/>
            <a:endParaRPr lang="en-US" dirty="0" smtClean="0"/>
          </a:p>
        </p:txBody>
      </p:sp>
      <p:pic>
        <p:nvPicPr>
          <p:cNvPr id="2050" name="Picture 2" descr="https://www.facetuneapp.com/images/desktop/logo.png"/>
          <p:cNvPicPr>
            <a:picLocks noChangeAspect="1" noChangeArrowheads="1"/>
          </p:cNvPicPr>
          <p:nvPr/>
        </p:nvPicPr>
        <p:blipFill rotWithShape="1">
          <a:blip r:embed="rId2">
            <a:extLst>
              <a:ext uri="{28A0092B-C50C-407E-A947-70E740481C1C}">
                <a14:useLocalDpi xmlns:a14="http://schemas.microsoft.com/office/drawing/2010/main" val="0"/>
              </a:ext>
            </a:extLst>
          </a:blip>
          <a:srcRect t="1" b="17549"/>
          <a:stretch/>
        </p:blipFill>
        <p:spPr bwMode="auto">
          <a:xfrm>
            <a:off x="7973051" y="3471504"/>
            <a:ext cx="90118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snapch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2683" y="510106"/>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instagram"/>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42" r="1081" b="800"/>
          <a:stretch/>
        </p:blipFill>
        <p:spPr bwMode="auto">
          <a:xfrm>
            <a:off x="7964923" y="1498934"/>
            <a:ext cx="903138" cy="9144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messenger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67868" y="2485219"/>
            <a:ext cx="906363" cy="9144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0"/>
          </p:nvPr>
        </p:nvSpPr>
        <p:spPr/>
        <p:txBody>
          <a:bodyPr/>
          <a:lstStyle/>
          <a:p>
            <a:fld id="{88226397-485F-4BB0-931C-8A629C361199}" type="slidenum">
              <a:rPr lang="en-US" smtClean="0"/>
              <a:t>30</a:t>
            </a:fld>
            <a:endParaRPr lang="en-US"/>
          </a:p>
        </p:txBody>
      </p:sp>
    </p:spTree>
    <p:extLst>
      <p:ext uri="{BB962C8B-B14F-4D97-AF65-F5344CB8AC3E}">
        <p14:creationId xmlns:p14="http://schemas.microsoft.com/office/powerpoint/2010/main" val="137986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Media Curation</a:t>
            </a:r>
            <a:endParaRPr lang="en-US" dirty="0"/>
          </a:p>
        </p:txBody>
      </p:sp>
      <p:sp>
        <p:nvSpPr>
          <p:cNvPr id="3" name="Content Placeholder 2"/>
          <p:cNvSpPr>
            <a:spLocks noGrp="1"/>
          </p:cNvSpPr>
          <p:nvPr>
            <p:ph idx="1"/>
          </p:nvPr>
        </p:nvSpPr>
        <p:spPr/>
        <p:txBody>
          <a:bodyPr/>
          <a:lstStyle/>
          <a:p>
            <a:r>
              <a:rPr lang="en-US" dirty="0" smtClean="0"/>
              <a:t>What are some uses for social media?</a:t>
            </a:r>
          </a:p>
          <a:p>
            <a:pPr lvl="1"/>
            <a:r>
              <a:rPr lang="en-US" dirty="0" smtClean="0"/>
              <a:t>Stay connected with those who are physically far</a:t>
            </a:r>
          </a:p>
          <a:p>
            <a:pPr lvl="1"/>
            <a:r>
              <a:rPr lang="en-US" dirty="0" smtClean="0"/>
              <a:t>Meet others </a:t>
            </a:r>
            <a:r>
              <a:rPr lang="en-US" dirty="0" smtClean="0"/>
              <a:t>with shared interests regardless of location</a:t>
            </a:r>
            <a:endParaRPr lang="en-US" dirty="0" smtClean="0"/>
          </a:p>
          <a:p>
            <a:pPr lvl="1"/>
            <a:r>
              <a:rPr lang="en-US" dirty="0" smtClean="0"/>
              <a:t>Broadcast notable events and thoughts</a:t>
            </a:r>
          </a:p>
          <a:p>
            <a:pPr lvl="1"/>
            <a:r>
              <a:rPr lang="en-US" dirty="0" smtClean="0"/>
              <a:t>Project a certain image or </a:t>
            </a:r>
            <a:r>
              <a:rPr lang="en-US" dirty="0" smtClean="0"/>
              <a:t>persona</a:t>
            </a:r>
            <a:endParaRPr lang="en-US" dirty="0"/>
          </a:p>
        </p:txBody>
      </p:sp>
      <p:sp>
        <p:nvSpPr>
          <p:cNvPr id="4" name="Slide Number Placeholder 3"/>
          <p:cNvSpPr>
            <a:spLocks noGrp="1"/>
          </p:cNvSpPr>
          <p:nvPr>
            <p:ph type="sldNum" sz="quarter" idx="10"/>
          </p:nvPr>
        </p:nvSpPr>
        <p:spPr/>
        <p:txBody>
          <a:bodyPr/>
          <a:lstStyle/>
          <a:p>
            <a:fld id="{88226397-485F-4BB0-931C-8A629C361199}" type="slidenum">
              <a:rPr lang="en-US" smtClean="0"/>
              <a:t>31</a:t>
            </a:fld>
            <a:endParaRPr lang="en-US"/>
          </a:p>
        </p:txBody>
      </p:sp>
    </p:spTree>
    <p:extLst>
      <p:ext uri="{BB962C8B-B14F-4D97-AF65-F5344CB8AC3E}">
        <p14:creationId xmlns:p14="http://schemas.microsoft.com/office/powerpoint/2010/main" val="253453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Media Curation</a:t>
            </a:r>
            <a:endParaRPr lang="en-US" dirty="0"/>
          </a:p>
        </p:txBody>
      </p:sp>
      <p:sp>
        <p:nvSpPr>
          <p:cNvPr id="3" name="Content Placeholder 2"/>
          <p:cNvSpPr>
            <a:spLocks noGrp="1"/>
          </p:cNvSpPr>
          <p:nvPr>
            <p:ph idx="1"/>
          </p:nvPr>
        </p:nvSpPr>
        <p:spPr/>
        <p:txBody>
          <a:bodyPr/>
          <a:lstStyle/>
          <a:p>
            <a:r>
              <a:rPr lang="en-US" dirty="0"/>
              <a:t>What are some uses for social media?</a:t>
            </a:r>
          </a:p>
          <a:p>
            <a:pPr lvl="1"/>
            <a:r>
              <a:rPr lang="en-US" dirty="0" smtClean="0"/>
              <a:t>Stay </a:t>
            </a:r>
            <a:r>
              <a:rPr lang="en-US" dirty="0"/>
              <a:t>connected with those who are physically far</a:t>
            </a:r>
          </a:p>
          <a:p>
            <a:pPr lvl="1"/>
            <a:r>
              <a:rPr lang="en-US" dirty="0"/>
              <a:t>Meet others with shared interests regardless of location</a:t>
            </a:r>
          </a:p>
          <a:p>
            <a:pPr lvl="1"/>
            <a:r>
              <a:rPr lang="en-US" dirty="0"/>
              <a:t>Broadcast notable events and thoughts</a:t>
            </a:r>
          </a:p>
          <a:p>
            <a:pPr lvl="1"/>
            <a:r>
              <a:rPr lang="en-US" dirty="0"/>
              <a:t>Project a certain image or persona</a:t>
            </a:r>
            <a:endParaRPr lang="en-US" dirty="0"/>
          </a:p>
        </p:txBody>
      </p:sp>
      <p:pic>
        <p:nvPicPr>
          <p:cNvPr id="4" name="D2S-7TILC3c"/>
          <p:cNvPicPr>
            <a:picLocks noRot="1" noChangeAspect="1"/>
          </p:cNvPicPr>
          <p:nvPr>
            <a:videoFile r:link="rId1"/>
          </p:nvPr>
        </p:nvPicPr>
        <p:blipFill>
          <a:blip r:embed="rId3"/>
          <a:stretch>
            <a:fillRect/>
          </a:stretch>
        </p:blipFill>
        <p:spPr>
          <a:xfrm>
            <a:off x="2011680" y="3657600"/>
            <a:ext cx="5120640" cy="2880360"/>
          </a:xfrm>
          <a:prstGeom prst="rect">
            <a:avLst/>
          </a:prstGeom>
        </p:spPr>
      </p:pic>
      <p:sp>
        <p:nvSpPr>
          <p:cNvPr id="5" name="TextBox 4"/>
          <p:cNvSpPr txBox="1"/>
          <p:nvPr/>
        </p:nvSpPr>
        <p:spPr>
          <a:xfrm>
            <a:off x="1828800" y="6492240"/>
            <a:ext cx="5486400" cy="369332"/>
          </a:xfrm>
          <a:prstGeom prst="rect">
            <a:avLst/>
          </a:prstGeom>
          <a:noFill/>
        </p:spPr>
        <p:txBody>
          <a:bodyPr wrap="square" rtlCol="0">
            <a:spAutoFit/>
          </a:bodyPr>
          <a:lstStyle/>
          <a:p>
            <a:pPr algn="ctr"/>
            <a:r>
              <a:rPr lang="en-US" dirty="0" smtClean="0">
                <a:latin typeface="Calibri" pitchFamily="34" charset="0"/>
              </a:rPr>
              <a:t>Selfie scene of the character Bethany in “Jumanji 2.”</a:t>
            </a:r>
          </a:p>
        </p:txBody>
      </p:sp>
      <p:sp>
        <p:nvSpPr>
          <p:cNvPr id="6" name="Slide Number Placeholder 5"/>
          <p:cNvSpPr>
            <a:spLocks noGrp="1"/>
          </p:cNvSpPr>
          <p:nvPr>
            <p:ph type="sldNum" sz="quarter" idx="10"/>
          </p:nvPr>
        </p:nvSpPr>
        <p:spPr/>
        <p:txBody>
          <a:bodyPr/>
          <a:lstStyle/>
          <a:p>
            <a:fld id="{88226397-485F-4BB0-931C-8A629C361199}" type="slidenum">
              <a:rPr lang="en-US" smtClean="0"/>
              <a:t>32</a:t>
            </a:fld>
            <a:endParaRPr lang="en-US"/>
          </a:p>
        </p:txBody>
      </p:sp>
    </p:spTree>
    <p:extLst>
      <p:ext uri="{BB962C8B-B14F-4D97-AF65-F5344CB8AC3E}">
        <p14:creationId xmlns:p14="http://schemas.microsoft.com/office/powerpoint/2010/main" val="1390508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Media Curation</a:t>
            </a:r>
            <a:endParaRPr lang="en-US" dirty="0"/>
          </a:p>
        </p:txBody>
      </p:sp>
      <p:sp>
        <p:nvSpPr>
          <p:cNvPr id="3" name="Content Placeholder 2"/>
          <p:cNvSpPr>
            <a:spLocks noGrp="1"/>
          </p:cNvSpPr>
          <p:nvPr>
            <p:ph idx="1"/>
          </p:nvPr>
        </p:nvSpPr>
        <p:spPr/>
        <p:txBody>
          <a:bodyPr/>
          <a:lstStyle/>
          <a:p>
            <a:r>
              <a:rPr lang="en-US" dirty="0"/>
              <a:t>What are some uses for social media?</a:t>
            </a:r>
          </a:p>
          <a:p>
            <a:pPr lvl="1"/>
            <a:r>
              <a:rPr lang="en-US" dirty="0"/>
              <a:t>Stay connected with those who are physically far</a:t>
            </a:r>
          </a:p>
          <a:p>
            <a:pPr lvl="1"/>
            <a:r>
              <a:rPr lang="en-US" dirty="0"/>
              <a:t>Meet others with shared interests regardless of location</a:t>
            </a:r>
          </a:p>
          <a:p>
            <a:pPr lvl="1"/>
            <a:r>
              <a:rPr lang="en-US" dirty="0"/>
              <a:t>Broadcast notable events and thoughts</a:t>
            </a:r>
          </a:p>
          <a:p>
            <a:pPr lvl="1"/>
            <a:r>
              <a:rPr lang="en-US" dirty="0"/>
              <a:t>Project </a:t>
            </a:r>
            <a:r>
              <a:rPr lang="en-US" dirty="0" smtClean="0"/>
              <a:t>a </a:t>
            </a:r>
            <a:r>
              <a:rPr lang="en-US" dirty="0"/>
              <a:t>certain image or </a:t>
            </a:r>
            <a:r>
              <a:rPr lang="en-US" dirty="0" smtClean="0"/>
              <a:t>persona</a:t>
            </a:r>
          </a:p>
          <a:p>
            <a:pPr lvl="2"/>
            <a:endParaRPr lang="en-US" dirty="0"/>
          </a:p>
          <a:p>
            <a:r>
              <a:rPr lang="en-US" dirty="0" smtClean="0"/>
              <a:t>Effects:</a:t>
            </a:r>
          </a:p>
          <a:p>
            <a:pPr lvl="1"/>
            <a:r>
              <a:rPr lang="en-US" dirty="0" smtClean="0"/>
              <a:t>No statistically significant link between social media usage and depression</a:t>
            </a:r>
          </a:p>
          <a:p>
            <a:pPr lvl="1"/>
            <a:r>
              <a:rPr lang="en-US" dirty="0" smtClean="0"/>
              <a:t>Arms races between online personas</a:t>
            </a:r>
          </a:p>
          <a:p>
            <a:pPr lvl="1"/>
            <a:r>
              <a:rPr lang="en-US" dirty="0" smtClean="0"/>
              <a:t>Fear of missing out (FOMO)</a:t>
            </a:r>
          </a:p>
          <a:p>
            <a:pPr lvl="1"/>
            <a:r>
              <a:rPr lang="en-US" dirty="0" smtClean="0"/>
              <a:t>Not spending as much time connecting in real life</a:t>
            </a:r>
            <a:endParaRPr lang="en-US" dirty="0"/>
          </a:p>
        </p:txBody>
      </p:sp>
      <p:sp>
        <p:nvSpPr>
          <p:cNvPr id="4" name="Slide Number Placeholder 3"/>
          <p:cNvSpPr>
            <a:spLocks noGrp="1"/>
          </p:cNvSpPr>
          <p:nvPr>
            <p:ph type="sldNum" sz="quarter" idx="10"/>
          </p:nvPr>
        </p:nvSpPr>
        <p:spPr/>
        <p:txBody>
          <a:bodyPr/>
          <a:lstStyle/>
          <a:p>
            <a:fld id="{88226397-485F-4BB0-931C-8A629C361199}" type="slidenum">
              <a:rPr lang="en-US" smtClean="0"/>
              <a:t>33</a:t>
            </a:fld>
            <a:endParaRPr lang="en-US"/>
          </a:p>
        </p:txBody>
      </p:sp>
    </p:spTree>
    <p:extLst>
      <p:ext uri="{BB962C8B-B14F-4D97-AF65-F5344CB8AC3E}">
        <p14:creationId xmlns:p14="http://schemas.microsoft.com/office/powerpoint/2010/main" val="13815206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Generation</a:t>
            </a:r>
            <a:endParaRPr lang="en-US" dirty="0"/>
          </a:p>
        </p:txBody>
      </p:sp>
      <p:sp>
        <p:nvSpPr>
          <p:cNvPr id="3" name="Content Placeholder 2"/>
          <p:cNvSpPr>
            <a:spLocks noGrp="1"/>
          </p:cNvSpPr>
          <p:nvPr>
            <p:ph idx="1"/>
          </p:nvPr>
        </p:nvSpPr>
        <p:spPr/>
        <p:txBody>
          <a:bodyPr/>
          <a:lstStyle/>
          <a:p>
            <a:r>
              <a:rPr lang="en-US" dirty="0" smtClean="0"/>
              <a:t>Billions of images already exist on the internet – we can easily train algorithms to generate more from scratch</a:t>
            </a:r>
          </a:p>
          <a:p>
            <a:pPr lvl="2"/>
            <a:endParaRPr lang="en-US" dirty="0" smtClean="0"/>
          </a:p>
          <a:p>
            <a:r>
              <a:rPr lang="en-US" dirty="0" smtClean="0"/>
              <a:t>Let’s play a game!</a:t>
            </a:r>
          </a:p>
          <a:p>
            <a:pPr lvl="1"/>
            <a:r>
              <a:rPr lang="en-US" dirty="0" smtClean="0">
                <a:hlinkClick r:id="rId3"/>
              </a:rPr>
              <a:t>http</a:t>
            </a:r>
            <a:r>
              <a:rPr lang="en-US" dirty="0">
                <a:hlinkClick r:id="rId3"/>
              </a:rPr>
              <a:t>://whichfaceisreal.com</a:t>
            </a:r>
            <a:r>
              <a:rPr lang="en-US" dirty="0" smtClean="0">
                <a:hlinkClick r:id="rId3"/>
              </a:rPr>
              <a:t>/</a:t>
            </a:r>
            <a:r>
              <a:rPr lang="en-US" dirty="0" smtClean="0"/>
              <a:t> </a:t>
            </a:r>
          </a:p>
          <a:p>
            <a:endParaRPr lang="en-US" dirty="0"/>
          </a:p>
          <a:p>
            <a:endParaRPr lang="en-US" dirty="0"/>
          </a:p>
        </p:txBody>
      </p:sp>
      <p:sp>
        <p:nvSpPr>
          <p:cNvPr id="4" name="Slide Number Placeholder 3"/>
          <p:cNvSpPr>
            <a:spLocks noGrp="1"/>
          </p:cNvSpPr>
          <p:nvPr>
            <p:ph type="sldNum" sz="quarter" idx="10"/>
          </p:nvPr>
        </p:nvSpPr>
        <p:spPr/>
        <p:txBody>
          <a:bodyPr/>
          <a:lstStyle/>
          <a:p>
            <a:fld id="{88226397-485F-4BB0-931C-8A629C361199}" type="slidenum">
              <a:rPr lang="en-US" smtClean="0"/>
              <a:t>34</a:t>
            </a:fld>
            <a:endParaRPr lang="en-US"/>
          </a:p>
        </p:txBody>
      </p:sp>
    </p:spTree>
    <p:extLst>
      <p:ext uri="{BB962C8B-B14F-4D97-AF65-F5344CB8AC3E}">
        <p14:creationId xmlns:p14="http://schemas.microsoft.com/office/powerpoint/2010/main" val="22914844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Audio </a:t>
            </a:r>
            <a:r>
              <a:rPr lang="en-US" dirty="0" smtClean="0"/>
              <a:t>Generation</a:t>
            </a:r>
            <a:endParaRPr lang="en-US" dirty="0"/>
          </a:p>
        </p:txBody>
      </p:sp>
      <p:sp>
        <p:nvSpPr>
          <p:cNvPr id="3" name="Content Placeholder 2"/>
          <p:cNvSpPr>
            <a:spLocks noGrp="1"/>
          </p:cNvSpPr>
          <p:nvPr>
            <p:ph idx="1"/>
          </p:nvPr>
        </p:nvSpPr>
        <p:spPr/>
        <p:txBody>
          <a:bodyPr/>
          <a:lstStyle/>
          <a:p>
            <a:r>
              <a:rPr lang="en-US" dirty="0" smtClean="0"/>
              <a:t>We can synthesize audi</a:t>
            </a:r>
            <a:r>
              <a:rPr lang="en-US" dirty="0" smtClean="0"/>
              <a:t>o/speech</a:t>
            </a:r>
          </a:p>
          <a:p>
            <a:pPr lvl="1"/>
            <a:r>
              <a:rPr lang="en-US" dirty="0" smtClean="0"/>
              <a:t>Siri, Alexa, Cortana, GPS voices</a:t>
            </a:r>
          </a:p>
          <a:p>
            <a:pPr lvl="1"/>
            <a:r>
              <a:rPr lang="en-US" dirty="0" smtClean="0"/>
              <a:t>With enough audio training data, can train a neural net to produce new audio that approximates someone’s voice</a:t>
            </a:r>
          </a:p>
          <a:p>
            <a:pPr lvl="2"/>
            <a:endParaRPr lang="en-US" dirty="0" smtClean="0"/>
          </a:p>
          <a:p>
            <a:r>
              <a:rPr lang="en-US" dirty="0" smtClean="0"/>
              <a:t>Learning Lip Sync from Audio (UW!)</a:t>
            </a:r>
          </a:p>
          <a:p>
            <a:pPr lvl="1"/>
            <a:r>
              <a:rPr lang="en-US" sz="2200" dirty="0" smtClean="0"/>
              <a:t>Graft synthetic mouth shapes onto existing video to match audio</a:t>
            </a:r>
            <a:endParaRPr lang="en-US" sz="2200" dirty="0" smtClean="0"/>
          </a:p>
          <a:p>
            <a:pPr lvl="2"/>
            <a:endParaRPr lang="en-US" dirty="0"/>
          </a:p>
        </p:txBody>
      </p:sp>
      <p:sp>
        <p:nvSpPr>
          <p:cNvPr id="4" name="Slide Number Placeholder 3"/>
          <p:cNvSpPr>
            <a:spLocks noGrp="1"/>
          </p:cNvSpPr>
          <p:nvPr>
            <p:ph type="sldNum" sz="quarter" idx="10"/>
          </p:nvPr>
        </p:nvSpPr>
        <p:spPr/>
        <p:txBody>
          <a:bodyPr/>
          <a:lstStyle/>
          <a:p>
            <a:fld id="{88226397-485F-4BB0-931C-8A629C361199}" type="slidenum">
              <a:rPr lang="en-US" smtClean="0"/>
              <a:t>35</a:t>
            </a:fld>
            <a:endParaRPr lang="en-US"/>
          </a:p>
        </p:txBody>
      </p:sp>
      <p:pic>
        <p:nvPicPr>
          <p:cNvPr id="5" name="MVBe6_o4cMI"/>
          <p:cNvPicPr>
            <a:picLocks noRot="1" noChangeAspect="1"/>
          </p:cNvPicPr>
          <p:nvPr>
            <a:videoFile r:link="rId1"/>
          </p:nvPr>
        </p:nvPicPr>
        <p:blipFill>
          <a:blip r:embed="rId3"/>
          <a:stretch>
            <a:fillRect/>
          </a:stretch>
        </p:blipFill>
        <p:spPr>
          <a:xfrm>
            <a:off x="2365449" y="4389120"/>
            <a:ext cx="4389120" cy="2468880"/>
          </a:xfrm>
          <a:prstGeom prst="rect">
            <a:avLst/>
          </a:prstGeom>
        </p:spPr>
      </p:pic>
    </p:spTree>
    <p:extLst>
      <p:ext uri="{BB962C8B-B14F-4D97-AF65-F5344CB8AC3E}">
        <p14:creationId xmlns:p14="http://schemas.microsoft.com/office/powerpoint/2010/main" val="16490258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Generation</a:t>
            </a:r>
            <a:endParaRPr lang="en-US" dirty="0"/>
          </a:p>
        </p:txBody>
      </p:sp>
      <p:sp>
        <p:nvSpPr>
          <p:cNvPr id="3" name="Content Placeholder 2"/>
          <p:cNvSpPr>
            <a:spLocks noGrp="1"/>
          </p:cNvSpPr>
          <p:nvPr>
            <p:ph idx="1"/>
          </p:nvPr>
        </p:nvSpPr>
        <p:spPr/>
        <p:txBody>
          <a:bodyPr/>
          <a:lstStyle/>
          <a:p>
            <a:r>
              <a:rPr lang="en-US" dirty="0" smtClean="0"/>
              <a:t>Videos are collections of sequential images</a:t>
            </a:r>
          </a:p>
          <a:p>
            <a:pPr lvl="1"/>
            <a:r>
              <a:rPr lang="en-US" dirty="0" smtClean="0"/>
              <a:t>Faking motion and lighting is a lot harder for videos</a:t>
            </a:r>
            <a:endParaRPr lang="en-US" dirty="0" smtClean="0"/>
          </a:p>
          <a:p>
            <a:pPr lvl="2"/>
            <a:endParaRPr lang="en-US" dirty="0" smtClean="0"/>
          </a:p>
          <a:p>
            <a:r>
              <a:rPr lang="en-US" dirty="0" err="1" smtClean="0"/>
              <a:t>DeepFake</a:t>
            </a:r>
            <a:endParaRPr lang="en-US" dirty="0" smtClean="0"/>
          </a:p>
          <a:p>
            <a:pPr lvl="1"/>
            <a:r>
              <a:rPr lang="en-US" dirty="0" smtClean="0"/>
              <a:t>An open source machine-learning-powered human image synthesis technique</a:t>
            </a:r>
          </a:p>
          <a:p>
            <a:pPr lvl="2"/>
            <a:r>
              <a:rPr lang="en-US" dirty="0" smtClean="0"/>
              <a:t>Most common usage is to superimpose one person’s face onto another person’s body in a video</a:t>
            </a:r>
          </a:p>
          <a:p>
            <a:pPr lvl="1"/>
            <a:r>
              <a:rPr lang="en-US" dirty="0" smtClean="0"/>
              <a:t>Still pretty easy to tell apart from authentic video</a:t>
            </a:r>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fld id="{88226397-485F-4BB0-931C-8A629C361199}" type="slidenum">
              <a:rPr lang="en-US" smtClean="0"/>
              <a:t>36</a:t>
            </a:fld>
            <a:endParaRPr lang="en-US"/>
          </a:p>
        </p:txBody>
      </p:sp>
    </p:spTree>
    <p:extLst>
      <p:ext uri="{BB962C8B-B14F-4D97-AF65-F5344CB8AC3E}">
        <p14:creationId xmlns:p14="http://schemas.microsoft.com/office/powerpoint/2010/main" val="11976444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Generation</a:t>
            </a:r>
            <a:endParaRPr lang="en-US" dirty="0"/>
          </a:p>
        </p:txBody>
      </p:sp>
      <p:sp>
        <p:nvSpPr>
          <p:cNvPr id="3" name="Content Placeholder 2"/>
          <p:cNvSpPr>
            <a:spLocks noGrp="1"/>
          </p:cNvSpPr>
          <p:nvPr>
            <p:ph idx="1"/>
          </p:nvPr>
        </p:nvSpPr>
        <p:spPr/>
        <p:txBody>
          <a:bodyPr/>
          <a:lstStyle/>
          <a:p>
            <a:r>
              <a:rPr lang="en-US" dirty="0" smtClean="0"/>
              <a:t>Videos are collections of sequential images</a:t>
            </a:r>
          </a:p>
          <a:p>
            <a:pPr lvl="1"/>
            <a:r>
              <a:rPr lang="en-US" dirty="0" smtClean="0"/>
              <a:t>Faking motion and lighting is a lot harder for videos</a:t>
            </a:r>
            <a:endParaRPr lang="en-US" dirty="0" smtClean="0"/>
          </a:p>
          <a:p>
            <a:pPr lvl="2"/>
            <a:endParaRPr lang="en-US" dirty="0" smtClean="0"/>
          </a:p>
          <a:p>
            <a:r>
              <a:rPr lang="en-US" dirty="0" smtClean="0"/>
              <a:t>Deep Video Portraits</a:t>
            </a:r>
          </a:p>
          <a:p>
            <a:pPr lvl="1"/>
            <a:r>
              <a:rPr lang="en-US" dirty="0" smtClean="0"/>
              <a:t>Create photorealistic re-animations of portrait videos on top of a source actor</a:t>
            </a:r>
          </a:p>
          <a:p>
            <a:endParaRPr lang="en-US" dirty="0"/>
          </a:p>
          <a:p>
            <a:endParaRPr lang="en-US" dirty="0"/>
          </a:p>
        </p:txBody>
      </p:sp>
      <p:sp>
        <p:nvSpPr>
          <p:cNvPr id="4" name="Slide Number Placeholder 3"/>
          <p:cNvSpPr>
            <a:spLocks noGrp="1"/>
          </p:cNvSpPr>
          <p:nvPr>
            <p:ph type="sldNum" sz="quarter" idx="10"/>
          </p:nvPr>
        </p:nvSpPr>
        <p:spPr/>
        <p:txBody>
          <a:bodyPr/>
          <a:lstStyle/>
          <a:p>
            <a:fld id="{88226397-485F-4BB0-931C-8A629C361199}" type="slidenum">
              <a:rPr lang="en-US" smtClean="0"/>
              <a:t>37</a:t>
            </a:fld>
            <a:endParaRPr lang="en-US"/>
          </a:p>
        </p:txBody>
      </p:sp>
      <p:pic>
        <p:nvPicPr>
          <p:cNvPr id="5" name="yj09twsmwnkq05xcavwc">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357018" y="4143463"/>
            <a:ext cx="3810000" cy="2143125"/>
          </a:xfrm>
          <a:prstGeom prst="rect">
            <a:avLst/>
          </a:prstGeom>
        </p:spPr>
      </p:pic>
      <p:pic>
        <p:nvPicPr>
          <p:cNvPr id="7" name="kar1tizbklv3hj6jc51r">
            <a:hlinkClick r:id="" action="ppaction://media"/>
          </p:cNvPr>
          <p:cNvPicPr>
            <a:picLocks noChangeAspect="1"/>
          </p:cNvPicPr>
          <p:nvPr>
            <a:videoFile r:link="rId4"/>
            <p:extLst>
              <p:ext uri="{DAA4B4D4-6D71-4841-9C94-3DE7FCFB9230}">
                <p14:media xmlns:p14="http://schemas.microsoft.com/office/powerpoint/2010/main" r:embed="rId3"/>
              </p:ext>
            </p:extLst>
          </p:nvPr>
        </p:nvPicPr>
        <p:blipFill>
          <a:blip r:embed="rId8"/>
          <a:stretch>
            <a:fillRect/>
          </a:stretch>
        </p:blipFill>
        <p:spPr>
          <a:xfrm>
            <a:off x="4460755" y="4438647"/>
            <a:ext cx="4572000" cy="1552755"/>
          </a:xfrm>
          <a:prstGeom prst="rect">
            <a:avLst/>
          </a:prstGeom>
        </p:spPr>
      </p:pic>
    </p:spTree>
    <p:extLst>
      <p:ext uri="{BB962C8B-B14F-4D97-AF65-F5344CB8AC3E}">
        <p14:creationId xmlns:p14="http://schemas.microsoft.com/office/powerpoint/2010/main" val="372528815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video>
              <p:cMediaNode vol="80000">
                <p:cTn id="13" fill="hold" display="0">
                  <p:stCondLst>
                    <p:cond delay="indefinite"/>
                  </p:stCondLst>
                </p:cTn>
                <p:tgtEl>
                  <p:spTgt spid="7"/>
                </p:tgtEl>
              </p:cMediaNode>
            </p:video>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pPr marL="0" indent="0" algn="ctr">
              <a:buNone/>
            </a:pPr>
            <a:r>
              <a:rPr lang="en-US" sz="8000" dirty="0" smtClean="0"/>
              <a:t>What will we use to verify the truth once video can be easily faked?</a:t>
            </a:r>
            <a:endParaRPr lang="en-US" sz="8000" dirty="0"/>
          </a:p>
        </p:txBody>
      </p:sp>
      <p:sp>
        <p:nvSpPr>
          <p:cNvPr id="4" name="Slide Number Placeholder 3"/>
          <p:cNvSpPr>
            <a:spLocks noGrp="1"/>
          </p:cNvSpPr>
          <p:nvPr>
            <p:ph type="sldNum" sz="quarter" idx="10"/>
          </p:nvPr>
        </p:nvSpPr>
        <p:spPr/>
        <p:txBody>
          <a:bodyPr/>
          <a:lstStyle/>
          <a:p>
            <a:fld id="{88226397-485F-4BB0-931C-8A629C361199}" type="slidenum">
              <a:rPr lang="en-US" smtClean="0"/>
              <a:t>38</a:t>
            </a:fld>
            <a:endParaRPr lang="en-US"/>
          </a:p>
        </p:txBody>
      </p:sp>
    </p:spTree>
    <p:extLst>
      <p:ext uri="{BB962C8B-B14F-4D97-AF65-F5344CB8AC3E}">
        <p14:creationId xmlns:p14="http://schemas.microsoft.com/office/powerpoint/2010/main" val="21196604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Be Done?</a:t>
            </a:r>
            <a:endParaRPr lang="en-US" dirty="0"/>
          </a:p>
        </p:txBody>
      </p:sp>
      <p:sp>
        <p:nvSpPr>
          <p:cNvPr id="3" name="Content Placeholder 2"/>
          <p:cNvSpPr>
            <a:spLocks noGrp="1"/>
          </p:cNvSpPr>
          <p:nvPr>
            <p:ph idx="1"/>
          </p:nvPr>
        </p:nvSpPr>
        <p:spPr/>
        <p:txBody>
          <a:bodyPr/>
          <a:lstStyle/>
          <a:p>
            <a:r>
              <a:rPr lang="en-US" dirty="0" smtClean="0"/>
              <a:t>It’s not all doom and gloom</a:t>
            </a:r>
          </a:p>
          <a:p>
            <a:pPr lvl="1"/>
            <a:r>
              <a:rPr lang="en-US" dirty="0" smtClean="0"/>
              <a:t>Synthesized versions can still be detected</a:t>
            </a:r>
          </a:p>
          <a:p>
            <a:pPr lvl="1"/>
            <a:r>
              <a:rPr lang="en-US" dirty="0" smtClean="0"/>
              <a:t>Detection tools will continue to improve</a:t>
            </a:r>
          </a:p>
          <a:p>
            <a:pPr lvl="1"/>
            <a:r>
              <a:rPr lang="en-US" dirty="0" smtClean="0"/>
              <a:t>Laws and policies will eventually catch up</a:t>
            </a:r>
          </a:p>
          <a:p>
            <a:pPr lvl="2"/>
            <a:endParaRPr lang="en-US" dirty="0"/>
          </a:p>
          <a:p>
            <a:r>
              <a:rPr lang="en-US" dirty="0" smtClean="0"/>
              <a:t>Be aware of where you are getting your information from and what you choose to share</a:t>
            </a:r>
          </a:p>
          <a:p>
            <a:pPr lvl="1"/>
            <a:r>
              <a:rPr lang="en-US" dirty="0" smtClean="0"/>
              <a:t>Fact-checking is exhausting, but important</a:t>
            </a:r>
          </a:p>
          <a:p>
            <a:pPr lvl="1"/>
            <a:r>
              <a:rPr lang="en-US" dirty="0" smtClean="0"/>
              <a:t>Make sure your trusted sources are trustworthy</a:t>
            </a:r>
            <a:endParaRPr lang="en-US" dirty="0"/>
          </a:p>
        </p:txBody>
      </p:sp>
      <p:sp>
        <p:nvSpPr>
          <p:cNvPr id="4" name="Slide Number Placeholder 3"/>
          <p:cNvSpPr>
            <a:spLocks noGrp="1"/>
          </p:cNvSpPr>
          <p:nvPr>
            <p:ph type="sldNum" sz="quarter" idx="10"/>
          </p:nvPr>
        </p:nvSpPr>
        <p:spPr/>
        <p:txBody>
          <a:bodyPr/>
          <a:lstStyle/>
          <a:p>
            <a:fld id="{88226397-485F-4BB0-931C-8A629C361199}" type="slidenum">
              <a:rPr lang="en-US" smtClean="0"/>
              <a:t>39</a:t>
            </a:fld>
            <a:endParaRPr lang="en-US"/>
          </a:p>
        </p:txBody>
      </p:sp>
    </p:spTree>
    <p:extLst>
      <p:ext uri="{BB962C8B-B14F-4D97-AF65-F5344CB8AC3E}">
        <p14:creationId xmlns:p14="http://schemas.microsoft.com/office/powerpoint/2010/main" val="369993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Information</a:t>
            </a:r>
            <a:endParaRPr lang="en-US" dirty="0"/>
          </a:p>
        </p:txBody>
      </p:sp>
      <p:sp>
        <p:nvSpPr>
          <p:cNvPr id="3" name="Content Placeholder 2"/>
          <p:cNvSpPr>
            <a:spLocks noGrp="1"/>
          </p:cNvSpPr>
          <p:nvPr>
            <p:ph idx="1"/>
          </p:nvPr>
        </p:nvSpPr>
        <p:spPr/>
        <p:txBody>
          <a:bodyPr/>
          <a:lstStyle/>
          <a:p>
            <a:r>
              <a:rPr lang="en-US" dirty="0" smtClean="0"/>
              <a:t>Anyone can publish anything they want online!</a:t>
            </a:r>
          </a:p>
          <a:p>
            <a:pPr lvl="1"/>
            <a:r>
              <a:rPr lang="en-US" dirty="0" smtClean="0"/>
              <a:t>Freedom of speech was a central tenet of the creation of the Internet</a:t>
            </a:r>
          </a:p>
          <a:p>
            <a:pPr lvl="2"/>
            <a:endParaRPr lang="en-US" dirty="0"/>
          </a:p>
          <a:p>
            <a:r>
              <a:rPr lang="en-US" b="1" dirty="0" smtClean="0"/>
              <a:t>The Bullshit Asymmetry Principle:</a:t>
            </a:r>
            <a:r>
              <a:rPr lang="en-US" dirty="0" smtClean="0"/>
              <a:t>  “</a:t>
            </a:r>
            <a:r>
              <a:rPr lang="en-US" dirty="0"/>
              <a:t>The amount of energy needed to refute bullshit is an order of magnitude bigger than to produce it.”</a:t>
            </a:r>
          </a:p>
          <a:p>
            <a:pPr marL="0" indent="0">
              <a:spcBef>
                <a:spcPts val="1800"/>
              </a:spcBef>
              <a:buNone/>
            </a:pPr>
            <a:r>
              <a:rPr lang="en-US" dirty="0"/>
              <a:t>	– Alberto </a:t>
            </a:r>
            <a:r>
              <a:rPr lang="en-US" dirty="0" err="1"/>
              <a:t>Brandolini</a:t>
            </a:r>
            <a:endParaRPr lang="en-US" dirty="0"/>
          </a:p>
          <a:p>
            <a:pPr lvl="2"/>
            <a:endParaRPr lang="en-US" dirty="0"/>
          </a:p>
          <a:p>
            <a:r>
              <a:rPr lang="en-US" dirty="0" smtClean="0">
                <a:solidFill>
                  <a:srgbClr val="FF0000"/>
                </a:solidFill>
              </a:rPr>
              <a:t>Ultimately, dealing with online information boils down to a matter of </a:t>
            </a:r>
            <a:r>
              <a:rPr lang="en-US" i="1" dirty="0" smtClean="0">
                <a:solidFill>
                  <a:srgbClr val="FF0000"/>
                </a:solidFill>
              </a:rPr>
              <a:t>trust</a:t>
            </a:r>
            <a:endParaRPr lang="en-US" i="1" dirty="0">
              <a:solidFill>
                <a:srgbClr val="FF0000"/>
              </a:solidFill>
            </a:endParaRPr>
          </a:p>
        </p:txBody>
      </p:sp>
      <p:sp>
        <p:nvSpPr>
          <p:cNvPr id="4" name="Slide Number Placeholder 3"/>
          <p:cNvSpPr>
            <a:spLocks noGrp="1"/>
          </p:cNvSpPr>
          <p:nvPr>
            <p:ph type="sldNum" sz="quarter" idx="10"/>
          </p:nvPr>
        </p:nvSpPr>
        <p:spPr/>
        <p:txBody>
          <a:bodyPr/>
          <a:lstStyle/>
          <a:p>
            <a:fld id="{88226397-485F-4BB0-931C-8A629C361199}" type="slidenum">
              <a:rPr lang="en-US" smtClean="0"/>
              <a:t>4</a:t>
            </a:fld>
            <a:endParaRPr lang="en-US"/>
          </a:p>
        </p:txBody>
      </p:sp>
    </p:spTree>
    <p:extLst>
      <p:ext uri="{BB962C8B-B14F-4D97-AF65-F5344CB8AC3E}">
        <p14:creationId xmlns:p14="http://schemas.microsoft.com/office/powerpoint/2010/main" val="317092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Matters</a:t>
            </a:r>
            <a:endParaRPr lang="en-US" dirty="0"/>
          </a:p>
        </p:txBody>
      </p:sp>
      <p:sp>
        <p:nvSpPr>
          <p:cNvPr id="3" name="Content Placeholder 2"/>
          <p:cNvSpPr>
            <a:spLocks noGrp="1"/>
          </p:cNvSpPr>
          <p:nvPr>
            <p:ph idx="1"/>
          </p:nvPr>
        </p:nvSpPr>
        <p:spPr/>
        <p:txBody>
          <a:bodyPr/>
          <a:lstStyle/>
          <a:p>
            <a:r>
              <a:rPr lang="en-US" dirty="0" smtClean="0"/>
              <a:t>“[T]he </a:t>
            </a:r>
            <a:r>
              <a:rPr lang="en-US" dirty="0" smtClean="0"/>
              <a:t>United States government should teach the public to tell when they are being manipulated.  Via schools and nongovernmental organizations and public service campaigns, Americans should be taught the basic skills necessary to be savvy media consumers, from how to fact-check news articles to how pictures can lie</a:t>
            </a:r>
            <a:r>
              <a:rPr lang="en-US" dirty="0" smtClean="0"/>
              <a:t>.”</a:t>
            </a:r>
          </a:p>
          <a:p>
            <a:pPr marL="0" indent="0">
              <a:spcBef>
                <a:spcPts val="1800"/>
              </a:spcBef>
              <a:buNone/>
            </a:pPr>
            <a:r>
              <a:rPr lang="en-US" dirty="0" smtClean="0"/>
              <a:t>	– Mark Galotti, (Dec. 2016) </a:t>
            </a:r>
            <a:r>
              <a:rPr lang="en-US" i="1" dirty="0" smtClean="0"/>
              <a:t>NY Times</a:t>
            </a:r>
            <a:r>
              <a:rPr lang="en-US" dirty="0" smtClean="0"/>
              <a:t>.</a:t>
            </a:r>
            <a:endParaRPr lang="en-US" dirty="0"/>
          </a:p>
        </p:txBody>
      </p:sp>
      <p:sp>
        <p:nvSpPr>
          <p:cNvPr id="4" name="Slide Number Placeholder 3"/>
          <p:cNvSpPr>
            <a:spLocks noGrp="1"/>
          </p:cNvSpPr>
          <p:nvPr>
            <p:ph type="sldNum" sz="quarter" idx="10"/>
          </p:nvPr>
        </p:nvSpPr>
        <p:spPr/>
        <p:txBody>
          <a:bodyPr/>
          <a:lstStyle/>
          <a:p>
            <a:fld id="{88226397-485F-4BB0-931C-8A629C361199}" type="slidenum">
              <a:rPr lang="en-US" smtClean="0"/>
              <a:t>5</a:t>
            </a:fld>
            <a:endParaRPr lang="en-US"/>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892080" y="3459600"/>
              <a:ext cx="6058080" cy="471600"/>
            </p14:xfrm>
          </p:contentPart>
        </mc:Choice>
        <mc:Fallback>
          <p:pic>
            <p:nvPicPr>
              <p:cNvPr id="5" name="Ink 4"/>
              <p:cNvPicPr/>
              <p:nvPr/>
            </p:nvPicPr>
            <p:blipFill>
              <a:blip r:embed="rId3"/>
              <a:stretch>
                <a:fillRect/>
              </a:stretch>
            </p:blipFill>
            <p:spPr>
              <a:xfrm>
                <a:off x="882000" y="3445560"/>
                <a:ext cx="6080400" cy="499320"/>
              </a:xfrm>
              <a:prstGeom prst="rect">
                <a:avLst/>
              </a:prstGeom>
            </p:spPr>
          </p:pic>
        </mc:Fallback>
      </mc:AlternateContent>
    </p:spTree>
    <p:extLst>
      <p:ext uri="{BB962C8B-B14F-4D97-AF65-F5344CB8AC3E}">
        <p14:creationId xmlns:p14="http://schemas.microsoft.com/office/powerpoint/2010/main" val="1147650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b="1" dirty="0" smtClean="0">
                <a:solidFill>
                  <a:srgbClr val="4B2A85"/>
                </a:solidFill>
              </a:rPr>
              <a:t>Exposure to Information</a:t>
            </a:r>
          </a:p>
          <a:p>
            <a:r>
              <a:rPr lang="en-US" dirty="0" smtClean="0"/>
              <a:t>Spread of Information</a:t>
            </a:r>
            <a:endParaRPr lang="en-US" dirty="0" smtClean="0"/>
          </a:p>
          <a:p>
            <a:r>
              <a:rPr lang="en-US" dirty="0"/>
              <a:t>Digital Media Manipulation</a:t>
            </a:r>
          </a:p>
          <a:p>
            <a:endParaRPr lang="en-US" dirty="0" smtClean="0"/>
          </a:p>
        </p:txBody>
      </p:sp>
      <p:sp>
        <p:nvSpPr>
          <p:cNvPr id="4" name="Slide Number Placeholder 3"/>
          <p:cNvSpPr>
            <a:spLocks noGrp="1"/>
          </p:cNvSpPr>
          <p:nvPr>
            <p:ph type="sldNum" sz="quarter" idx="10"/>
          </p:nvPr>
        </p:nvSpPr>
        <p:spPr/>
        <p:txBody>
          <a:bodyPr/>
          <a:lstStyle/>
          <a:p>
            <a:fld id="{0B8D16C8-AC55-4BDD-9B87-67ABDEFDBBCF}" type="slidenum">
              <a:rPr lang="en-US" smtClean="0"/>
              <a:t>6</a:t>
            </a:fld>
            <a:endParaRPr lang="en-US"/>
          </a:p>
        </p:txBody>
      </p:sp>
    </p:spTree>
    <p:extLst>
      <p:ext uri="{BB962C8B-B14F-4D97-AF65-F5344CB8AC3E}">
        <p14:creationId xmlns:p14="http://schemas.microsoft.com/office/powerpoint/2010/main" val="453636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Audience News Consumption</a:t>
            </a:r>
            <a:endParaRPr lang="en-US" dirty="0"/>
          </a:p>
        </p:txBody>
      </p:sp>
      <p:sp>
        <p:nvSpPr>
          <p:cNvPr id="3" name="Content Placeholder 2"/>
          <p:cNvSpPr>
            <a:spLocks noGrp="1"/>
          </p:cNvSpPr>
          <p:nvPr>
            <p:ph idx="1"/>
          </p:nvPr>
        </p:nvSpPr>
        <p:spPr/>
        <p:txBody>
          <a:bodyPr/>
          <a:lstStyle/>
          <a:p>
            <a:r>
              <a:rPr lang="en-US" dirty="0" smtClean="0"/>
              <a:t>Where do you get your news (and opinions on the news) from?</a:t>
            </a:r>
          </a:p>
          <a:p>
            <a:pPr lvl="1"/>
            <a:r>
              <a:rPr lang="en-US" dirty="0" smtClean="0"/>
              <a:t>Facebook Newsfeed</a:t>
            </a:r>
          </a:p>
          <a:p>
            <a:pPr lvl="1"/>
            <a:r>
              <a:rPr lang="en-US" dirty="0" smtClean="0"/>
              <a:t>Twitter</a:t>
            </a:r>
          </a:p>
          <a:p>
            <a:pPr lvl="1"/>
            <a:r>
              <a:rPr lang="en-US" dirty="0" smtClean="0"/>
              <a:t>Google News</a:t>
            </a:r>
          </a:p>
          <a:p>
            <a:pPr lvl="1"/>
            <a:r>
              <a:rPr lang="en-US" dirty="0" smtClean="0"/>
              <a:t>CNN News (app, TV)</a:t>
            </a:r>
          </a:p>
          <a:p>
            <a:pPr lvl="1"/>
            <a:r>
              <a:rPr lang="en-US" dirty="0" smtClean="0"/>
              <a:t>iPhone New app</a:t>
            </a:r>
          </a:p>
          <a:p>
            <a:pPr lvl="1"/>
            <a:r>
              <a:rPr lang="en-US" dirty="0" smtClean="0"/>
              <a:t>Daily email digests</a:t>
            </a:r>
          </a:p>
          <a:p>
            <a:pPr lvl="1"/>
            <a:r>
              <a:rPr lang="en-US" dirty="0" err="1" smtClean="0"/>
              <a:t>Buzzfeed</a:t>
            </a:r>
            <a:endParaRPr lang="en-US" dirty="0" smtClean="0"/>
          </a:p>
          <a:p>
            <a:pPr lvl="1"/>
            <a:r>
              <a:rPr lang="en-US" dirty="0" smtClean="0"/>
              <a:t>Printed text (newspaper, magazines)</a:t>
            </a:r>
            <a:endParaRPr lang="en-US" dirty="0"/>
          </a:p>
        </p:txBody>
      </p:sp>
      <p:sp>
        <p:nvSpPr>
          <p:cNvPr id="4" name="Slide Number Placeholder 3"/>
          <p:cNvSpPr>
            <a:spLocks noGrp="1"/>
          </p:cNvSpPr>
          <p:nvPr>
            <p:ph type="sldNum" sz="quarter" idx="10"/>
          </p:nvPr>
        </p:nvSpPr>
        <p:spPr/>
        <p:txBody>
          <a:bodyPr/>
          <a:lstStyle/>
          <a:p>
            <a:fld id="{0B8D16C8-AC55-4BDD-9B87-67ABDEFDBBCF}" type="slidenum">
              <a:rPr lang="en-US" smtClean="0"/>
              <a:t>7</a:t>
            </a:fld>
            <a:endParaRPr lang="en-US"/>
          </a:p>
        </p:txBody>
      </p:sp>
    </p:spTree>
    <p:extLst>
      <p:ext uri="{BB962C8B-B14F-4D97-AF65-F5344CB8AC3E}">
        <p14:creationId xmlns:p14="http://schemas.microsoft.com/office/powerpoint/2010/main" val="172973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Internet Forms Our Opinions</a:t>
            </a:r>
            <a:endParaRPr lang="en-US" dirty="0"/>
          </a:p>
        </p:txBody>
      </p:sp>
      <p:sp>
        <p:nvSpPr>
          <p:cNvPr id="3" name="Content Placeholder 2"/>
          <p:cNvSpPr>
            <a:spLocks noGrp="1"/>
          </p:cNvSpPr>
          <p:nvPr>
            <p:ph idx="1"/>
          </p:nvPr>
        </p:nvSpPr>
        <p:spPr/>
        <p:txBody>
          <a:bodyPr/>
          <a:lstStyle/>
          <a:p>
            <a:r>
              <a:rPr lang="en-US" dirty="0" smtClean="0"/>
              <a:t>Having an enormous amount of information available to us creates a </a:t>
            </a:r>
            <a:r>
              <a:rPr lang="en-US" i="1" dirty="0" smtClean="0"/>
              <a:t>poverty of attention</a:t>
            </a:r>
            <a:endParaRPr lang="en-US" dirty="0" smtClean="0"/>
          </a:p>
          <a:p>
            <a:pPr lvl="1"/>
            <a:r>
              <a:rPr lang="en-US" dirty="0" smtClean="0"/>
              <a:t>Compounded by the massive new problem of </a:t>
            </a:r>
            <a:r>
              <a:rPr lang="en-US" i="1" dirty="0" smtClean="0"/>
              <a:t>fake news</a:t>
            </a:r>
          </a:p>
          <a:p>
            <a:pPr lvl="2"/>
            <a:endParaRPr lang="en-US" dirty="0"/>
          </a:p>
          <a:p>
            <a:r>
              <a:rPr lang="en-US" dirty="0" smtClean="0"/>
              <a:t>How should we allocate our attention now that we have so many options to choose from?</a:t>
            </a:r>
          </a:p>
          <a:p>
            <a:pPr lvl="1"/>
            <a:r>
              <a:rPr lang="en" dirty="0" smtClean="0"/>
              <a:t>Not </a:t>
            </a:r>
            <a:r>
              <a:rPr lang="en" dirty="0"/>
              <a:t>only do we have the ability to choose what to read and pay attention to, but we also have the ability to choose </a:t>
            </a:r>
            <a:r>
              <a:rPr lang="en" i="1" dirty="0"/>
              <a:t>what we believe in</a:t>
            </a:r>
            <a:endParaRPr lang="en-US" dirty="0"/>
          </a:p>
        </p:txBody>
      </p:sp>
      <p:sp>
        <p:nvSpPr>
          <p:cNvPr id="4" name="Slide Number Placeholder 3"/>
          <p:cNvSpPr>
            <a:spLocks noGrp="1"/>
          </p:cNvSpPr>
          <p:nvPr>
            <p:ph type="sldNum" sz="quarter" idx="10"/>
          </p:nvPr>
        </p:nvSpPr>
        <p:spPr/>
        <p:txBody>
          <a:bodyPr/>
          <a:lstStyle/>
          <a:p>
            <a:fld id="{0B8D16C8-AC55-4BDD-9B87-67ABDEFDBBCF}" type="slidenum">
              <a:rPr lang="en-US" smtClean="0"/>
              <a:t>8</a:t>
            </a:fld>
            <a:endParaRPr lang="en-US"/>
          </a:p>
        </p:txBody>
      </p:sp>
      <mc:AlternateContent xmlns:mc="http://schemas.openxmlformats.org/markup-compatibility/2006">
        <mc:Choice xmlns:p14="http://schemas.microsoft.com/office/powerpoint/2010/main" Requires="p14">
          <p:contentPart p14:bwMode="auto" r:id="rId3">
            <p14:nvContentPartPr>
              <p14:cNvPr id="6" name="Ink 5"/>
              <p14:cNvContentPartPr/>
              <p14:nvPr/>
            </p14:nvContentPartPr>
            <p14:xfrm>
              <a:off x="1161000" y="4818600"/>
              <a:ext cx="7354800" cy="387000"/>
            </p14:xfrm>
          </p:contentPart>
        </mc:Choice>
        <mc:Fallback>
          <p:pic>
            <p:nvPicPr>
              <p:cNvPr id="6" name="Ink 5"/>
              <p:cNvPicPr/>
              <p:nvPr/>
            </p:nvPicPr>
            <p:blipFill>
              <a:blip r:embed="rId4"/>
              <a:stretch>
                <a:fillRect/>
              </a:stretch>
            </p:blipFill>
            <p:spPr>
              <a:xfrm>
                <a:off x="1148400" y="4812840"/>
                <a:ext cx="7376400" cy="404640"/>
              </a:xfrm>
              <a:prstGeom prst="rect">
                <a:avLst/>
              </a:prstGeom>
            </p:spPr>
          </p:pic>
        </mc:Fallback>
      </mc:AlternateContent>
    </p:spTree>
    <p:extLst>
      <p:ext uri="{BB962C8B-B14F-4D97-AF65-F5344CB8AC3E}">
        <p14:creationId xmlns:p14="http://schemas.microsoft.com/office/powerpoint/2010/main" val="427665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Climate </a:t>
            </a:r>
            <a:r>
              <a:rPr lang="en-US" dirty="0" smtClean="0"/>
              <a:t>Change</a:t>
            </a:r>
            <a:endParaRPr lang="en-US" dirty="0"/>
          </a:p>
        </p:txBody>
      </p:sp>
      <p:sp>
        <p:nvSpPr>
          <p:cNvPr id="4" name="Slide Number Placeholder 3"/>
          <p:cNvSpPr>
            <a:spLocks noGrp="1"/>
          </p:cNvSpPr>
          <p:nvPr>
            <p:ph type="sldNum" sz="quarter" idx="10"/>
          </p:nvPr>
        </p:nvSpPr>
        <p:spPr/>
        <p:txBody>
          <a:bodyPr/>
          <a:lstStyle/>
          <a:p>
            <a:fld id="{0B8D16C8-AC55-4BDD-9B87-67ABDEFDBBCF}" type="slidenum">
              <a:rPr lang="en-US" smtClean="0"/>
              <a:t>9</a:t>
            </a:fld>
            <a:endParaRPr lang="en-US"/>
          </a:p>
        </p:txBody>
      </p:sp>
      <p:pic>
        <p:nvPicPr>
          <p:cNvPr id="5" name="Shape 267"/>
          <p:cNvPicPr preferRelativeResize="0">
            <a:picLocks noChangeAspect="1"/>
          </p:cNvPicPr>
          <p:nvPr/>
        </p:nvPicPr>
        <p:blipFill rotWithShape="1">
          <a:blip r:embed="rId2">
            <a:alphaModFix/>
          </a:blip>
          <a:srcRect/>
          <a:stretch/>
        </p:blipFill>
        <p:spPr>
          <a:xfrm>
            <a:off x="914400" y="1645920"/>
            <a:ext cx="7315200" cy="2229496"/>
          </a:xfrm>
          <a:prstGeom prst="rect">
            <a:avLst/>
          </a:prstGeom>
          <a:noFill/>
          <a:ln>
            <a:noFill/>
          </a:ln>
        </p:spPr>
      </p:pic>
      <p:pic>
        <p:nvPicPr>
          <p:cNvPr id="6" name="Shape 268"/>
          <p:cNvPicPr preferRelativeResize="0">
            <a:picLocks noChangeAspect="1"/>
          </p:cNvPicPr>
          <p:nvPr/>
        </p:nvPicPr>
        <p:blipFill rotWithShape="1">
          <a:blip r:embed="rId3">
            <a:alphaModFix/>
          </a:blip>
          <a:srcRect b="5872"/>
          <a:stretch/>
        </p:blipFill>
        <p:spPr>
          <a:xfrm>
            <a:off x="914400" y="4389120"/>
            <a:ext cx="7315200" cy="1485751"/>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8" name="Ink 7"/>
              <p14:cNvContentPartPr/>
              <p14:nvPr/>
            </p14:nvContentPartPr>
            <p14:xfrm>
              <a:off x="958680" y="1743120"/>
              <a:ext cx="5384880" cy="3339720"/>
            </p14:xfrm>
          </p:contentPart>
        </mc:Choice>
        <mc:Fallback>
          <p:pic>
            <p:nvPicPr>
              <p:cNvPr id="8" name="Ink 7"/>
              <p:cNvPicPr/>
              <p:nvPr/>
            </p:nvPicPr>
            <p:blipFill>
              <a:blip r:embed="rId5"/>
              <a:stretch>
                <a:fillRect/>
              </a:stretch>
            </p:blipFill>
            <p:spPr>
              <a:xfrm>
                <a:off x="952200" y="1732320"/>
                <a:ext cx="5402520" cy="3356640"/>
              </a:xfrm>
              <a:prstGeom prst="rect">
                <a:avLst/>
              </a:prstGeom>
            </p:spPr>
          </p:pic>
        </mc:Fallback>
      </mc:AlternateContent>
    </p:spTree>
    <p:extLst>
      <p:ext uri="{BB962C8B-B14F-4D97-AF65-F5344CB8AC3E}">
        <p14:creationId xmlns:p14="http://schemas.microsoft.com/office/powerpoint/2010/main" val="413062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UWTheme-120-Wi19">
  <a:themeElements>
    <a:clrScheme name="Custom 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4B2A85"/>
      </a:hlink>
      <a:folHlink>
        <a:srgbClr val="DED4FF"/>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lgn="ctr">
          <a:solidFill>
            <a:srgbClr val="CC0000"/>
          </a:solidFill>
          <a:prstDash val="solid"/>
          <a:round/>
          <a:headEnd type="none" w="med" len="med"/>
          <a:tailEnd type="triangle" w="med" len="med"/>
        </a:ln>
        <a:effectLst/>
      </a:spPr>
      <a:bodyPr vert="horz" wrap="square" lIns="91440" tIns="45720" rIns="91440" bIns="45720" numCol="1" rtlCol="0"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sz="2000" smtClean="0">
            <a:solidFill>
              <a:srgbClr val="C00000"/>
            </a:solidFill>
            <a:latin typeface="Calibri" charset="0"/>
            <a:ea typeface="Calibri" charset="0"/>
            <a:cs typeface="Calibri"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WTheme-120-Wi19" id="{C50F3396-D7F3-4338-9BB4-75A820C6FB58}" vid="{2CA01196-D5BA-4104-9C63-25FAC9B753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UWTheme-120-Wi19</Template>
  <TotalTime>1711</TotalTime>
  <Words>1923</Words>
  <Application>Microsoft Office PowerPoint</Application>
  <PresentationFormat>On-screen Show (4:3)</PresentationFormat>
  <Paragraphs>297</Paragraphs>
  <Slides>39</Slides>
  <Notes>11</Notes>
  <HiddenSlides>0</HiddenSlides>
  <MMClips>5</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Arial Narrow</vt:lpstr>
      <vt:lpstr>Calibri</vt:lpstr>
      <vt:lpstr>Roboto Regular</vt:lpstr>
      <vt:lpstr>Times New Roman</vt:lpstr>
      <vt:lpstr>Wingdings</vt:lpstr>
      <vt:lpstr>UWTheme-120-Wi19</vt:lpstr>
      <vt:lpstr>Digital “Reality” CSE 120 Winter 2019</vt:lpstr>
      <vt:lpstr>Administrivia</vt:lpstr>
      <vt:lpstr>Digital Information</vt:lpstr>
      <vt:lpstr>Digital Information</vt:lpstr>
      <vt:lpstr>Why This Matters</vt:lpstr>
      <vt:lpstr>Outline</vt:lpstr>
      <vt:lpstr>Audience News Consumption</vt:lpstr>
      <vt:lpstr>The Internet Forms Our Opinions</vt:lpstr>
      <vt:lpstr>Example: Climate Change</vt:lpstr>
      <vt:lpstr>Example: Conspiracy Theories</vt:lpstr>
      <vt:lpstr>Example: Conspiracy Theories</vt:lpstr>
      <vt:lpstr>Content Moderation</vt:lpstr>
      <vt:lpstr>Filter Bubbles</vt:lpstr>
      <vt:lpstr>Polarization and Technology</vt:lpstr>
      <vt:lpstr>Polarization and Technology</vt:lpstr>
      <vt:lpstr>Facebook Friends</vt:lpstr>
      <vt:lpstr>Discussion</vt:lpstr>
      <vt:lpstr>Outline</vt:lpstr>
      <vt:lpstr>Virality</vt:lpstr>
      <vt:lpstr>Virality</vt:lpstr>
      <vt:lpstr>Example: Momo Challenge</vt:lpstr>
      <vt:lpstr>Social Media “Influencers”</vt:lpstr>
      <vt:lpstr>Social Media “Influencers”</vt:lpstr>
      <vt:lpstr>Social Media “Influencers”</vt:lpstr>
      <vt:lpstr>Social Media “Influencers”</vt:lpstr>
      <vt:lpstr>Example: Fyre Festival</vt:lpstr>
      <vt:lpstr>Sponsored Content</vt:lpstr>
      <vt:lpstr>Discussion</vt:lpstr>
      <vt:lpstr>Outline</vt:lpstr>
      <vt:lpstr>Image Editing</vt:lpstr>
      <vt:lpstr>Social Media Curation</vt:lpstr>
      <vt:lpstr>Social Media Curation</vt:lpstr>
      <vt:lpstr>Social Media Curation</vt:lpstr>
      <vt:lpstr>Image Generation</vt:lpstr>
      <vt:lpstr>Audio Generation</vt:lpstr>
      <vt:lpstr>Video Generation</vt:lpstr>
      <vt:lpstr>Video Generation</vt:lpstr>
      <vt:lpstr>Discussion</vt:lpstr>
      <vt:lpstr>What Can Be Done?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“Reality” CSE 120 Winter 2019</dc:title>
  <dc:creator>Justin Hsia</dc:creator>
  <cp:lastModifiedBy>Justin Hsia</cp:lastModifiedBy>
  <cp:revision>72</cp:revision>
  <cp:lastPrinted>2019-03-07T02:22:13Z</cp:lastPrinted>
  <dcterms:created xsi:type="dcterms:W3CDTF">2019-03-05T21:50:11Z</dcterms:created>
  <dcterms:modified xsi:type="dcterms:W3CDTF">2019-03-07T02:22:14Z</dcterms:modified>
</cp:coreProperties>
</file>