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2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3.xml" ContentType="application/vnd.openxmlformats-officedocument.presentationml.notesSl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notesSlides/notesSlide4.xml" ContentType="application/vnd.openxmlformats-officedocument.presentationml.notesSlide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notesSlides/notesSlide5.xml" ContentType="application/vnd.openxmlformats-officedocument.presentationml.notesSlide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notesSlides/notesSlide6.xml" ContentType="application/vnd.openxmlformats-officedocument.presentationml.notesSlide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notesSlides/notesSlide7.xml" ContentType="application/vnd.openxmlformats-officedocument.presentationml.notesSlide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notesSlides/notesSlide8.xml" ContentType="application/vnd.openxmlformats-officedocument.presentationml.notesSlide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66" r:id="rId4"/>
    <p:sldId id="262" r:id="rId5"/>
    <p:sldId id="267" r:id="rId6"/>
    <p:sldId id="277" r:id="rId7"/>
    <p:sldId id="280" r:id="rId8"/>
    <p:sldId id="263" r:id="rId9"/>
    <p:sldId id="268" r:id="rId10"/>
    <p:sldId id="281" r:id="rId11"/>
    <p:sldId id="279" r:id="rId12"/>
    <p:sldId id="284" r:id="rId13"/>
    <p:sldId id="270" r:id="rId14"/>
    <p:sldId id="269" r:id="rId15"/>
    <p:sldId id="264" r:id="rId16"/>
    <p:sldId id="271" r:id="rId17"/>
    <p:sldId id="272" r:id="rId18"/>
    <p:sldId id="273" r:id="rId19"/>
    <p:sldId id="265" r:id="rId20"/>
    <p:sldId id="274" r:id="rId21"/>
    <p:sldId id="283" r:id="rId22"/>
    <p:sldId id="275" r:id="rId23"/>
    <p:sldId id="282" r:id="rId24"/>
    <p:sldId id="276" r:id="rId25"/>
  </p:sldIdLst>
  <p:sldSz cx="9144000" cy="6858000" type="screen4x3"/>
  <p:notesSz cx="6997700" cy="9283700"/>
  <p:custDataLst>
    <p:tags r:id="rId2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653" autoAdjust="0"/>
  </p:normalViewPr>
  <p:slideViewPr>
    <p:cSldViewPr>
      <p:cViewPr varScale="1">
        <p:scale>
          <a:sx n="66" d="100"/>
          <a:sy n="66" d="100"/>
        </p:scale>
        <p:origin x="1500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337" cy="464185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3744" y="0"/>
            <a:ext cx="3032337" cy="464185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r">
              <a:defRPr sz="1200"/>
            </a:lvl1pPr>
          </a:lstStyle>
          <a:p>
            <a:fld id="{46C0E2D5-C740-4095-AA07-D12F22E77BB8}" type="datetimeFigureOut">
              <a:rPr lang="en-US" smtClean="0"/>
              <a:t>3/25/2018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6913"/>
            <a:ext cx="4641850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031" tIns="46516" rIns="93031" bIns="4651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9770" y="4409758"/>
            <a:ext cx="5598160" cy="4177665"/>
          </a:xfrm>
          <a:prstGeom prst="rect">
            <a:avLst/>
          </a:prstGeom>
        </p:spPr>
        <p:txBody>
          <a:bodyPr vert="horz" lIns="93031" tIns="46516" rIns="93031" bIns="46516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32337" cy="464185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3744" y="8817904"/>
            <a:ext cx="3032337" cy="464185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r">
              <a:defRPr sz="1200"/>
            </a:lvl1pPr>
          </a:lstStyle>
          <a:p>
            <a:fld id="{C057B398-8A2D-4D94-94CD-459018BFB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166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57B398-8A2D-4D94-94CD-459018BFB6E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5126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0311">
              <a:defRPr/>
            </a:pPr>
            <a:r>
              <a:rPr lang="en-US" dirty="0" smtClean="0"/>
              <a:t>“Ask questions”:  also, we will be grading on participation.</a:t>
            </a:r>
          </a:p>
          <a:p>
            <a:pPr defTabSz="930311">
              <a:defRPr/>
            </a:pPr>
            <a:r>
              <a:rPr lang="en-US" dirty="0" smtClean="0"/>
              <a:t>Introduce</a:t>
            </a:r>
            <a:r>
              <a:rPr lang="en-US" baseline="0" dirty="0" smtClean="0"/>
              <a:t> myself here.  Also Dun-Yu.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57B398-8A2D-4D94-94CD-459018BFB6E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8305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Note: using  9.0</a:t>
            </a:r>
            <a:r>
              <a:rPr lang="en-US" baseline="0" dirty="0" smtClean="0"/>
              <a:t> instead of 9 as on previous slide.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57B398-8A2D-4D94-94CD-459018BFB6E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4500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0311">
              <a:defRPr/>
            </a:pPr>
            <a:r>
              <a:rPr lang="en-US" dirty="0" smtClean="0"/>
              <a:t>Note: Still using  9.0</a:t>
            </a:r>
            <a:r>
              <a:rPr lang="en-US" baseline="0" dirty="0" smtClean="0"/>
              <a:t> instead of 9 as on previous slide.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57B398-8A2D-4D94-94CD-459018BFB6E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6719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Draw out the current 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57B398-8A2D-4D94-94CD-459018BFB6E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7313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Empty</a:t>
            </a:r>
            <a:r>
              <a:rPr lang="en-US" baseline="0" dirty="0" smtClean="0"/>
              <a:t> string is like the 0 value in arithmetic – Arabic numerals are a great advance over Roman numerals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57B398-8A2D-4D94-94CD-459018BFB6E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863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Photo</a:t>
            </a:r>
            <a:r>
              <a:rPr lang="en-US" baseline="0" dirty="0" smtClean="0"/>
              <a:t> is of George Boole, an English mathematician and logician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57B398-8A2D-4D94-94CD-459018BFB6E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3262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See lecture 3 for what the final</a:t>
            </a:r>
            <a:r>
              <a:rPr lang="en-US" baseline="0" dirty="0" smtClean="0"/>
              <a:t> program should look like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57B398-8A2D-4D94-94CD-459018BFB6E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06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9BC8FA2-5EEA-4F55-8F54-E7224D0313A6}" type="datetime1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648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2794479-B116-42AA-ACD5-1DCC2B7B5AE3}" type="datetime1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217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60CCDFB-60D2-4392-8CCD-1A73F9296D04}" type="datetime1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757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54007AD-34B2-4B1D-A829-7A100311D250}" type="datetime1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055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3985E7E-ADB6-4F3A-8208-81E51BD88C2B}" type="datetime1">
              <a:rPr lang="en-US" smtClean="0"/>
              <a:t>3/25/2018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701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5EC3D89-6FED-487E-B33D-44D57B241E91}" type="datetime1">
              <a:rPr lang="en-US" smtClean="0"/>
              <a:t>3/25/2018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819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C19CC28-EC2B-4F95-AAF4-766E136839FB}" type="datetime1">
              <a:rPr lang="en-US" smtClean="0"/>
              <a:t>3/25/2018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660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643792-0996-4C0C-930D-92669F3135B4}" type="datetime1">
              <a:rPr lang="en-US" smtClean="0"/>
              <a:t>3/25/2018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331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C344F70-D065-4C89-BF26-BF5DDA384549}" type="datetime1">
              <a:rPr lang="en-US" smtClean="0"/>
              <a:t>3/25/2018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881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66E58ED-2208-4474-85C9-1DA8763A48B4}" type="datetime1">
              <a:rPr lang="en-US" smtClean="0"/>
              <a:t>3/25/2018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542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FF2300D-5298-4637-80C5-8039145A1237}" type="datetime1">
              <a:rPr lang="en-US" smtClean="0"/>
              <a:t>3/25/2018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860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CE558-C476-4373-B415-9E6F3874D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03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7030A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image" Target="../media/image1.jpe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69.xml"/><Relationship Id="rId4" Type="http://schemas.openxmlformats.org/officeDocument/2006/relationships/tags" Target="../tags/tag6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77.xml"/><Relationship Id="rId3" Type="http://schemas.openxmlformats.org/officeDocument/2006/relationships/tags" Target="../tags/tag72.xml"/><Relationship Id="rId7" Type="http://schemas.openxmlformats.org/officeDocument/2006/relationships/tags" Target="../tags/tag76.xml"/><Relationship Id="rId12" Type="http://schemas.openxmlformats.org/officeDocument/2006/relationships/hyperlink" Target="http://pythontutor.com/visualize.html#code=x%20%3D%202%0Aprint%20x%0Ay%20%3D%20x%0Aprint%20y%0Az%20%3D%20x%20%2B%201%0Aprint%20z%0Ax%20%3D%205%0Aprint%20x%0Aprint%20y%0Aprint%20z&amp;cumulative=false&amp;curInstr=0&amp;heapPrimitives=false&amp;mode=display&amp;origin=opt-frontend.js&amp;py=2&amp;rawInputLstJSON=%5B%5D&amp;textReferences=false" TargetMode="External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6" Type="http://schemas.openxmlformats.org/officeDocument/2006/relationships/tags" Target="../tags/tag75.xml"/><Relationship Id="rId11" Type="http://schemas.openxmlformats.org/officeDocument/2006/relationships/hyperlink" Target="http://pythontutor.com/" TargetMode="External"/><Relationship Id="rId5" Type="http://schemas.openxmlformats.org/officeDocument/2006/relationships/tags" Target="../tags/tag74.xml"/><Relationship Id="rId10" Type="http://schemas.openxmlformats.org/officeDocument/2006/relationships/hyperlink" Target="http://people.csail.mit.edu/pgbovine/python/tutor.html" TargetMode="External"/><Relationship Id="rId4" Type="http://schemas.openxmlformats.org/officeDocument/2006/relationships/tags" Target="../tags/tag73.xml"/><Relationship Id="rId9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85.xml"/><Relationship Id="rId13" Type="http://schemas.openxmlformats.org/officeDocument/2006/relationships/tags" Target="../tags/tag90.xml"/><Relationship Id="rId18" Type="http://schemas.openxmlformats.org/officeDocument/2006/relationships/tags" Target="../tags/tag95.xml"/><Relationship Id="rId26" Type="http://schemas.openxmlformats.org/officeDocument/2006/relationships/hyperlink" Target="http://pythontutor.com/visualize.html#code=x%20%3D%202%0Aprint%20x%0Ay%20%3D%20x%0Aprint%20y%0Az%20%3D%20x%20%2B%201%0Aprint%20z%0Ax%20%3D%205%0Aprint%20x%0Aprint%20y%0Aprint%20z&amp;cumulative=false&amp;curInstr=0&amp;heapPrimitives=false&amp;mode=display&amp;origin=opt-frontend.js&amp;py=2&amp;rawInputLstJSON=%5B%5D&amp;textReferences=false" TargetMode="External"/><Relationship Id="rId3" Type="http://schemas.openxmlformats.org/officeDocument/2006/relationships/tags" Target="../tags/tag80.xml"/><Relationship Id="rId21" Type="http://schemas.openxmlformats.org/officeDocument/2006/relationships/tags" Target="../tags/tag98.xml"/><Relationship Id="rId7" Type="http://schemas.openxmlformats.org/officeDocument/2006/relationships/tags" Target="../tags/tag84.xml"/><Relationship Id="rId12" Type="http://schemas.openxmlformats.org/officeDocument/2006/relationships/tags" Target="../tags/tag89.xml"/><Relationship Id="rId17" Type="http://schemas.openxmlformats.org/officeDocument/2006/relationships/tags" Target="../tags/tag94.xml"/><Relationship Id="rId25" Type="http://schemas.openxmlformats.org/officeDocument/2006/relationships/hyperlink" Target="http://pythontutor.com/" TargetMode="External"/><Relationship Id="rId2" Type="http://schemas.openxmlformats.org/officeDocument/2006/relationships/tags" Target="../tags/tag79.xml"/><Relationship Id="rId16" Type="http://schemas.openxmlformats.org/officeDocument/2006/relationships/tags" Target="../tags/tag93.xml"/><Relationship Id="rId20" Type="http://schemas.openxmlformats.org/officeDocument/2006/relationships/tags" Target="../tags/tag97.xml"/><Relationship Id="rId1" Type="http://schemas.openxmlformats.org/officeDocument/2006/relationships/tags" Target="../tags/tag78.xml"/><Relationship Id="rId6" Type="http://schemas.openxmlformats.org/officeDocument/2006/relationships/tags" Target="../tags/tag83.xml"/><Relationship Id="rId11" Type="http://schemas.openxmlformats.org/officeDocument/2006/relationships/tags" Target="../tags/tag88.xml"/><Relationship Id="rId24" Type="http://schemas.openxmlformats.org/officeDocument/2006/relationships/hyperlink" Target="http://people.csail.mit.edu/pgbovine/python/tutor.html" TargetMode="External"/><Relationship Id="rId5" Type="http://schemas.openxmlformats.org/officeDocument/2006/relationships/tags" Target="../tags/tag82.xml"/><Relationship Id="rId15" Type="http://schemas.openxmlformats.org/officeDocument/2006/relationships/tags" Target="../tags/tag92.xml"/><Relationship Id="rId23" Type="http://schemas.openxmlformats.org/officeDocument/2006/relationships/slideLayout" Target="../slideLayouts/slideLayout2.xml"/><Relationship Id="rId10" Type="http://schemas.openxmlformats.org/officeDocument/2006/relationships/tags" Target="../tags/tag87.xml"/><Relationship Id="rId19" Type="http://schemas.openxmlformats.org/officeDocument/2006/relationships/tags" Target="../tags/tag96.xml"/><Relationship Id="rId4" Type="http://schemas.openxmlformats.org/officeDocument/2006/relationships/tags" Target="../tags/tag81.xml"/><Relationship Id="rId9" Type="http://schemas.openxmlformats.org/officeDocument/2006/relationships/tags" Target="../tags/tag86.xml"/><Relationship Id="rId14" Type="http://schemas.openxmlformats.org/officeDocument/2006/relationships/tags" Target="../tags/tag91.xml"/><Relationship Id="rId22" Type="http://schemas.openxmlformats.org/officeDocument/2006/relationships/tags" Target="../tags/tag9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102.xml"/><Relationship Id="rId7" Type="http://schemas.openxmlformats.org/officeDocument/2006/relationships/hyperlink" Target="http://tinyurl.com/jhkdn83" TargetMode="External"/><Relationship Id="rId2" Type="http://schemas.openxmlformats.org/officeDocument/2006/relationships/tags" Target="../tags/tag101.xml"/><Relationship Id="rId1" Type="http://schemas.openxmlformats.org/officeDocument/2006/relationships/tags" Target="../tags/tag100.xml"/><Relationship Id="rId6" Type="http://schemas.openxmlformats.org/officeDocument/2006/relationships/hyperlink" Target="http://pythontutor.com/visualize.html#code=print%20%22The%20expresion%2022%20%3E%204%20evaluates%20to%3A%22,%2022%20%3E%204%0Aprint%20%22The%20expression%2022%20%3C%204%20evaluates%20to%3A%22,%2022%20%3C%204%0Aprint%20%22The%20expression%2022%20%3D%3D%204%20evaluates%20to%3A%22,%2022%20%3D%3D%204%0Ax%20%3D%20100%09%09%09%23%20Assignment,%20not%20conditional!%0A%2322%20%3D%204%09%09%09%23%20Error!%0Aprint%20%22The%20expresion%20x%20%3E%3D%205%20evaluates%20to%3A%22,%20x%20%3E%3D%205%0Aprint%20%22The%20expresion%20x%20%3E%3D%20100%20evaluates%20to%3A%22,%20x%20%3E%3D%20100%0Aprint%20%22The%20expresion%20x%20%3E%3D%20200%20evaluates%20to%3A%22,%20x%20%3E%3D%20200%0Aprint%20%22The%20expresion%20not%20True%20evaluates%20to%3A%22,%20not%20True%0Aprint%20%22The%20expresion%20not%20(x%20%3E%3D%20200%29%20evaluates%20to%3A%22,%20not%20(x%20%3E%3D%20200%29%0Aprint%20%22The%20expresion%203%20%3C%204%20and%205%20%3C%206%20evaluates%20to%3A%22,%203%20%3C%204%20and%205%20%3C%206%0Aprint%20%22The%20expresion%204%20%3C%203%20or%205%20%3C%206%20evaluates%20to%3A%22,%204%20%3C%203%20or%205%20%3C%206%0Atemp%20%3D%2072%0Awater_is_liquid%20%3D%20temp%20%3E%2032%20and%20temp%20%3C%20212%0Aprint%20%22The%20expresion%20water_is_liquid%20evaluates%20to%3A%22,%20water_is_liquid&amp;cumulative=false&amp;curInstr=0&amp;heapPrimitives=false&amp;mode=display&amp;origin=opt-frontend.js&amp;py=2&amp;rawInputLstJSON=%5B%5D&amp;textReferences=false" TargetMode="Externa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106.xml"/><Relationship Id="rId2" Type="http://schemas.openxmlformats.org/officeDocument/2006/relationships/tags" Target="../tags/tag105.xml"/><Relationship Id="rId1" Type="http://schemas.openxmlformats.org/officeDocument/2006/relationships/tags" Target="../tags/tag104.xml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109.xml"/><Relationship Id="rId2" Type="http://schemas.openxmlformats.org/officeDocument/2006/relationships/tags" Target="../tags/tag108.xml"/><Relationship Id="rId1" Type="http://schemas.openxmlformats.org/officeDocument/2006/relationships/tags" Target="../tags/tag107.xml"/><Relationship Id="rId5" Type="http://schemas.openxmlformats.org/officeDocument/2006/relationships/image" Target="../media/image2.jpeg"/><Relationship Id="rId4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tags" Target="../tags/tag112.xml"/><Relationship Id="rId7" Type="http://schemas.openxmlformats.org/officeDocument/2006/relationships/notesSlide" Target="../notesSlides/notesSlide7.xml"/><Relationship Id="rId2" Type="http://schemas.openxmlformats.org/officeDocument/2006/relationships/tags" Target="../tags/tag111.xml"/><Relationship Id="rId1" Type="http://schemas.openxmlformats.org/officeDocument/2006/relationships/tags" Target="../tags/tag110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14.xml"/><Relationship Id="rId4" Type="http://schemas.openxmlformats.org/officeDocument/2006/relationships/tags" Target="../tags/tag1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117.xml"/><Relationship Id="rId2" Type="http://schemas.openxmlformats.org/officeDocument/2006/relationships/tags" Target="../tags/tag116.xml"/><Relationship Id="rId1" Type="http://schemas.openxmlformats.org/officeDocument/2006/relationships/tags" Target="../tags/tag115.xml"/><Relationship Id="rId5" Type="http://schemas.openxmlformats.org/officeDocument/2006/relationships/hyperlink" Target="http://pythontutor.com/visualize.html#code=print%20%22The%20expression%203.0%20%2B%204.0%20evaluates%20to%3A%22,%203.0%20%2B%204.0%0Aprint%20%22The%20expression%203%20%2B%204%20evaluates%20to%3A%22,%203%20%2B%204%0Aprint%20%22The%20expression%203%20%2B%204.0%20evaluates%20to%3A%22,%203%20%2B%204.0%0Aprint%20%22The%20expression%20%5C%223%5C%22%20%2B%20%5C%224%5C%22%20evaluates%20to%3A%22,%20%223%22%20%2B%20%224%22%0A%23%203%20%2B%20%224%22%09%09%09%23%20Error%0Aprint%20%22The%20expression%203%20%2B%20True%20evaluates%20to%3A%22,%203%20%2B%20True,%20%22weird!%22&amp;cumulative=false&amp;curInstr=0&amp;heapPrimitives=false&amp;mode=display&amp;origin=opt-frontend.js&amp;py=2&amp;rawInputLstJSON=%5B%5D&amp;textReferences=false" TargetMode="External"/><Relationship Id="rId4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120.xml"/><Relationship Id="rId2" Type="http://schemas.openxmlformats.org/officeDocument/2006/relationships/tags" Target="../tags/tag119.xml"/><Relationship Id="rId1" Type="http://schemas.openxmlformats.org/officeDocument/2006/relationships/tags" Target="../tags/tag118.xml"/><Relationship Id="rId6" Type="http://schemas.openxmlformats.org/officeDocument/2006/relationships/hyperlink" Target="http://tinyurl.com/gttvrq9" TargetMode="External"/><Relationship Id="rId5" Type="http://schemas.openxmlformats.org/officeDocument/2006/relationships/hyperlink" Target="http://pythontutor.com/visualize.html#code=print%20%2215.0%20/%204.0%20is%3A%22,%2015.0%20/%204.0%0Aprint%20%2215%20/%204%20is%3A%22,%2015%20/%204%09%09%09%23%20Truncating!%0Aprint%20%2215.0%20/%204%20is%3A%22,%2015.0%20/%204%0Aprint%20%2215%20/%204.0%20is%3A%22,%2015%20/%204.0%0A%0A%23%20Type%20conversion%20examples%3A%0Aprint%20%22float(15%29%20is%3A%22,%20float(15%29%0Aprint%20%22int(15.0%29%20is%3A%22,%20int(15.0%29%0Aprint%20%22int(15.5%29%20is%3A%22,%20int(15.5%29%0Aprint%20%22int(%5C%2215%5C%22%29%20is%3A%22,%20int(%2215%22%29%0Aprint%20%22str(15.5%29%20is%3A%22,%20str(15.5%29%0Aprint%20%22float(15%29%20/%204%20is%3A%22,%20float(15%29%20/%204%0A&amp;cumulative=false&amp;curInstr=0&amp;heapPrimitives=false&amp;mode=display&amp;origin=opt-frontend.js&amp;py=2&amp;rawInputLstJSON=%5B%5D&amp;textReferences=false" TargetMode="External"/><Relationship Id="rId4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123.xml"/><Relationship Id="rId2" Type="http://schemas.openxmlformats.org/officeDocument/2006/relationships/tags" Target="../tags/tag122.xml"/><Relationship Id="rId1" Type="http://schemas.openxmlformats.org/officeDocument/2006/relationships/tags" Target="../tags/tag121.xml"/><Relationship Id="rId5" Type="http://schemas.openxmlformats.org/officeDocument/2006/relationships/image" Target="../media/image5.jpeg"/><Relationship Id="rId4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3.xml"/><Relationship Id="rId13" Type="http://schemas.openxmlformats.org/officeDocument/2006/relationships/image" Target="../media/image4.jpeg"/><Relationship Id="rId3" Type="http://schemas.openxmlformats.org/officeDocument/2006/relationships/tags" Target="../tags/tag8.xml"/><Relationship Id="rId7" Type="http://schemas.openxmlformats.org/officeDocument/2006/relationships/tags" Target="../tags/tag12.xml"/><Relationship Id="rId12" Type="http://schemas.openxmlformats.org/officeDocument/2006/relationships/image" Target="../media/image3.jpe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11" Type="http://schemas.openxmlformats.org/officeDocument/2006/relationships/image" Target="../media/image2.jpeg"/><Relationship Id="rId5" Type="http://schemas.openxmlformats.org/officeDocument/2006/relationships/tags" Target="../tags/tag10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9.xml"/><Relationship Id="rId9" Type="http://schemas.openxmlformats.org/officeDocument/2006/relationships/tags" Target="../tags/tag14.xml"/><Relationship Id="rId1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126.xml"/><Relationship Id="rId2" Type="http://schemas.openxmlformats.org/officeDocument/2006/relationships/tags" Target="../tags/tag125.xml"/><Relationship Id="rId1" Type="http://schemas.openxmlformats.org/officeDocument/2006/relationships/tags" Target="../tags/tag124.xml"/><Relationship Id="rId5" Type="http://schemas.openxmlformats.org/officeDocument/2006/relationships/hyperlink" Target="http://pythontutor.com/visualize.html#code=x%20%3D%201%0Ay%20%3D%202%0Ax%20%2B%20y%0Aprint%20x%20%2B%20y%0Aprint%20%22The%20sum%20of%22,%20x,%20%22and%22,%20y,%20%22is%22,%20x%2By%0A&amp;cumulative=false&amp;curInstr=0&amp;heapPrimitives=false&amp;mode=display&amp;origin=opt-frontend.js&amp;py=2&amp;rawInputLstJSON=%5B%5D&amp;textReferences=false" TargetMode="External"/><Relationship Id="rId4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129.xml"/><Relationship Id="rId2" Type="http://schemas.openxmlformats.org/officeDocument/2006/relationships/tags" Target="../tags/tag128.xml"/><Relationship Id="rId1" Type="http://schemas.openxmlformats.org/officeDocument/2006/relationships/tags" Target="../tags/tag127.xml"/><Relationship Id="rId5" Type="http://schemas.openxmlformats.org/officeDocument/2006/relationships/hyperlink" Target="http://pythontutor.com/visualize.html#code=print%203.1415%0Aprint%202.718,%201.618%0Aprint%0Aprint%2020%20%2B%202,%207%20*%203,%204%20*%205%0Aprint%20%22The%20sum%20of%22,%20x,%20%22and%22,%20y,%20%22is%22,%20x%20%2B%20y%0A&amp;cumulative=false&amp;curInstr=0&amp;heapPrimitives=false&amp;mode=display&amp;origin=opt-frontend.js&amp;py=2&amp;rawInputLstJSON=%5B%5D&amp;textReferences=false" TargetMode="External"/><Relationship Id="rId4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132.xml"/><Relationship Id="rId2" Type="http://schemas.openxmlformats.org/officeDocument/2006/relationships/tags" Target="../tags/tag131.xml"/><Relationship Id="rId1" Type="http://schemas.openxmlformats.org/officeDocument/2006/relationships/tags" Target="../tags/tag130.xml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135.xml"/><Relationship Id="rId2" Type="http://schemas.openxmlformats.org/officeDocument/2006/relationships/tags" Target="../tags/tag134.xml"/><Relationship Id="rId1" Type="http://schemas.openxmlformats.org/officeDocument/2006/relationships/tags" Target="../tags/tag133.xml"/><Relationship Id="rId4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tags" Target="../tags/tag143.xml"/><Relationship Id="rId13" Type="http://schemas.openxmlformats.org/officeDocument/2006/relationships/image" Target="../media/image4.jpeg"/><Relationship Id="rId3" Type="http://schemas.openxmlformats.org/officeDocument/2006/relationships/tags" Target="../tags/tag138.xml"/><Relationship Id="rId7" Type="http://schemas.openxmlformats.org/officeDocument/2006/relationships/tags" Target="../tags/tag142.xml"/><Relationship Id="rId12" Type="http://schemas.openxmlformats.org/officeDocument/2006/relationships/image" Target="../media/image3.jpeg"/><Relationship Id="rId2" Type="http://schemas.openxmlformats.org/officeDocument/2006/relationships/tags" Target="../tags/tag137.xml"/><Relationship Id="rId1" Type="http://schemas.openxmlformats.org/officeDocument/2006/relationships/tags" Target="../tags/tag136.xml"/><Relationship Id="rId6" Type="http://schemas.openxmlformats.org/officeDocument/2006/relationships/tags" Target="../tags/tag141.xml"/><Relationship Id="rId11" Type="http://schemas.openxmlformats.org/officeDocument/2006/relationships/image" Target="../media/image2.jpeg"/><Relationship Id="rId5" Type="http://schemas.openxmlformats.org/officeDocument/2006/relationships/tags" Target="../tags/tag140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139.xml"/><Relationship Id="rId9" Type="http://schemas.openxmlformats.org/officeDocument/2006/relationships/tags" Target="../tags/tag144.xml"/><Relationship Id="rId1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7" Type="http://schemas.openxmlformats.org/officeDocument/2006/relationships/image" Target="../media/image6.png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5" Type="http://schemas.openxmlformats.org/officeDocument/2006/relationships/image" Target="../media/image3.jpeg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32.xml"/><Relationship Id="rId13" Type="http://schemas.openxmlformats.org/officeDocument/2006/relationships/tags" Target="../tags/tag37.xml"/><Relationship Id="rId18" Type="http://schemas.openxmlformats.org/officeDocument/2006/relationships/tags" Target="../tags/tag42.xml"/><Relationship Id="rId26" Type="http://schemas.openxmlformats.org/officeDocument/2006/relationships/notesSlide" Target="../notesSlides/notesSlide3.xml"/><Relationship Id="rId3" Type="http://schemas.openxmlformats.org/officeDocument/2006/relationships/tags" Target="../tags/tag27.xml"/><Relationship Id="rId21" Type="http://schemas.openxmlformats.org/officeDocument/2006/relationships/tags" Target="../tags/tag45.xml"/><Relationship Id="rId7" Type="http://schemas.openxmlformats.org/officeDocument/2006/relationships/tags" Target="../tags/tag31.xml"/><Relationship Id="rId12" Type="http://schemas.openxmlformats.org/officeDocument/2006/relationships/tags" Target="../tags/tag36.xml"/><Relationship Id="rId17" Type="http://schemas.openxmlformats.org/officeDocument/2006/relationships/tags" Target="../tags/tag41.xml"/><Relationship Id="rId25" Type="http://schemas.openxmlformats.org/officeDocument/2006/relationships/slideLayout" Target="../slideLayouts/slideLayout2.xml"/><Relationship Id="rId2" Type="http://schemas.openxmlformats.org/officeDocument/2006/relationships/tags" Target="../tags/tag26.xml"/><Relationship Id="rId16" Type="http://schemas.openxmlformats.org/officeDocument/2006/relationships/tags" Target="../tags/tag40.xml"/><Relationship Id="rId20" Type="http://schemas.openxmlformats.org/officeDocument/2006/relationships/tags" Target="../tags/tag44.xml"/><Relationship Id="rId1" Type="http://schemas.openxmlformats.org/officeDocument/2006/relationships/tags" Target="../tags/tag25.xml"/><Relationship Id="rId6" Type="http://schemas.openxmlformats.org/officeDocument/2006/relationships/tags" Target="../tags/tag30.xml"/><Relationship Id="rId11" Type="http://schemas.openxmlformats.org/officeDocument/2006/relationships/tags" Target="../tags/tag35.xml"/><Relationship Id="rId24" Type="http://schemas.openxmlformats.org/officeDocument/2006/relationships/tags" Target="../tags/tag48.xml"/><Relationship Id="rId5" Type="http://schemas.openxmlformats.org/officeDocument/2006/relationships/tags" Target="../tags/tag29.xml"/><Relationship Id="rId15" Type="http://schemas.openxmlformats.org/officeDocument/2006/relationships/tags" Target="../tags/tag39.xml"/><Relationship Id="rId23" Type="http://schemas.openxmlformats.org/officeDocument/2006/relationships/tags" Target="../tags/tag47.xml"/><Relationship Id="rId10" Type="http://schemas.openxmlformats.org/officeDocument/2006/relationships/tags" Target="../tags/tag34.xml"/><Relationship Id="rId19" Type="http://schemas.openxmlformats.org/officeDocument/2006/relationships/tags" Target="../tags/tag43.xml"/><Relationship Id="rId4" Type="http://schemas.openxmlformats.org/officeDocument/2006/relationships/tags" Target="../tags/tag28.xml"/><Relationship Id="rId9" Type="http://schemas.openxmlformats.org/officeDocument/2006/relationships/tags" Target="../tags/tag33.xml"/><Relationship Id="rId14" Type="http://schemas.openxmlformats.org/officeDocument/2006/relationships/tags" Target="../tags/tag38.xml"/><Relationship Id="rId22" Type="http://schemas.openxmlformats.org/officeDocument/2006/relationships/tags" Target="../tags/tag4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56.xml"/><Relationship Id="rId3" Type="http://schemas.openxmlformats.org/officeDocument/2006/relationships/tags" Target="../tags/tag51.xml"/><Relationship Id="rId7" Type="http://schemas.openxmlformats.org/officeDocument/2006/relationships/tags" Target="../tags/tag55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tags" Target="../tags/tag54.xml"/><Relationship Id="rId11" Type="http://schemas.openxmlformats.org/officeDocument/2006/relationships/notesSlide" Target="../notesSlides/notesSlide4.xml"/><Relationship Id="rId5" Type="http://schemas.openxmlformats.org/officeDocument/2006/relationships/tags" Target="../tags/tag53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52.xml"/><Relationship Id="rId9" Type="http://schemas.openxmlformats.org/officeDocument/2006/relationships/tags" Target="../tags/tag5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5" Type="http://schemas.openxmlformats.org/officeDocument/2006/relationships/image" Target="../media/image4.jpeg"/><Relationship Id="rId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Introduction to Python</a:t>
            </a:r>
            <a:br>
              <a:rPr lang="en-US" dirty="0" smtClean="0"/>
            </a:br>
            <a:r>
              <a:rPr lang="en-US" dirty="0" smtClean="0"/>
              <a:t>and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Ruth Anderson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UW CSE 160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Spring 2018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152400"/>
            <a:ext cx="1066800" cy="111861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41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Changing existing variables</a:t>
            </a:r>
            <a:br>
              <a:rPr lang="en-US" dirty="0" smtClean="0"/>
            </a:br>
            <a:r>
              <a:rPr lang="en-US" dirty="0" smtClean="0"/>
              <a:t>(“re-binding” or “re-assigning”)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0"/>
            <a:ext cx="8382000" cy="4953000"/>
          </a:xfrm>
        </p:spPr>
        <p:txBody>
          <a:bodyPr>
            <a:normAutofit fontScale="85000" lnSpcReduction="10000"/>
          </a:bodyPr>
          <a:lstStyle/>
          <a:p>
            <a:pPr marL="457200" lvl="1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x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 2</a:t>
            </a:r>
          </a:p>
          <a:p>
            <a:pPr marL="457200" lvl="1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x</a:t>
            </a:r>
          </a:p>
          <a:p>
            <a:pPr marL="457200" lvl="1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y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=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y</a:t>
            </a:r>
          </a:p>
          <a:p>
            <a:pPr marL="457200" lvl="1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x = 5</a:t>
            </a:r>
          </a:p>
          <a:p>
            <a:pPr marL="457200" lvl="1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x</a:t>
            </a:r>
          </a:p>
          <a:p>
            <a:pPr marL="457200" lvl="1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y</a:t>
            </a:r>
            <a:endParaRPr lang="en-US" dirty="0" smtClean="0"/>
          </a:p>
          <a:p>
            <a:pPr marL="514350" indent="-457200"/>
            <a:r>
              <a:rPr lang="en-US" dirty="0" smtClean="0"/>
              <a:t>“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smtClean="0"/>
              <a:t>” </a:t>
            </a:r>
            <a:r>
              <a:rPr lang="en-US" dirty="0"/>
              <a:t>in an assignment is </a:t>
            </a:r>
            <a:r>
              <a:rPr lang="en-US" dirty="0">
                <a:solidFill>
                  <a:srgbClr val="FF0000"/>
                </a:solidFill>
              </a:rPr>
              <a:t>not</a:t>
            </a:r>
            <a:r>
              <a:rPr lang="en-US" dirty="0"/>
              <a:t> a </a:t>
            </a:r>
            <a:r>
              <a:rPr lang="en-US" dirty="0" smtClean="0"/>
              <a:t>promise </a:t>
            </a:r>
            <a:r>
              <a:rPr lang="en-US" dirty="0"/>
              <a:t>of eternal </a:t>
            </a:r>
            <a:r>
              <a:rPr lang="en-US" dirty="0" smtClean="0"/>
              <a:t>equality</a:t>
            </a:r>
          </a:p>
          <a:p>
            <a:pPr marL="914400" lvl="1" indent="-457200"/>
            <a:r>
              <a:rPr lang="en-US" dirty="0" smtClean="0"/>
              <a:t>This is </a:t>
            </a:r>
            <a:r>
              <a:rPr lang="en-US" dirty="0" smtClean="0">
                <a:solidFill>
                  <a:srgbClr val="FF0000"/>
                </a:solidFill>
              </a:rPr>
              <a:t>different</a:t>
            </a:r>
            <a:r>
              <a:rPr lang="en-US" dirty="0" smtClean="0"/>
              <a:t> than the mathematical meaning of “=”</a:t>
            </a:r>
          </a:p>
          <a:p>
            <a:pPr marL="514350" indent="-457200"/>
            <a:r>
              <a:rPr lang="en-US" dirty="0" smtClean="0">
                <a:cs typeface="Courier New" pitchFamily="49" charset="0"/>
              </a:rPr>
              <a:t>Evaluating an expression gives a new (copy of a) number, rather than changing an existing one</a:t>
            </a:r>
            <a:endParaRPr lang="en-US" dirty="0"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>
            <p:custDataLst>
              <p:tags r:id="rId3"/>
            </p:custDataLst>
          </p:nvPr>
        </p:nvSpPr>
        <p:spPr>
          <a:xfrm>
            <a:off x="1676400" y="2362200"/>
            <a:ext cx="38504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</a:t>
            </a:r>
            <a:endParaRPr lang="en-US" sz="2600" dirty="0"/>
          </a:p>
        </p:txBody>
      </p:sp>
      <p:sp>
        <p:nvSpPr>
          <p:cNvPr id="6" name="TextBox 5"/>
          <p:cNvSpPr txBox="1"/>
          <p:nvPr>
            <p:custDataLst>
              <p:tags r:id="rId4"/>
            </p:custDataLst>
          </p:nvPr>
        </p:nvSpPr>
        <p:spPr>
          <a:xfrm>
            <a:off x="1676400" y="2364581"/>
            <a:ext cx="38504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</a:t>
            </a:r>
            <a:endParaRPr lang="en-US" sz="2600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470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How an assignment is executed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371600"/>
            <a:ext cx="8229600" cy="5410200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Evaluate the right-hand side to a value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Store that value in the variable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457200" lvl="1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x = 2</a:t>
            </a:r>
          </a:p>
          <a:p>
            <a:pPr marL="457200" lvl="1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print x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y = x</a:t>
            </a:r>
          </a:p>
          <a:p>
            <a:pPr marL="457200" lvl="1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print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y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z = x + 1</a:t>
            </a:r>
          </a:p>
          <a:p>
            <a:pPr marL="457200" lvl="1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print z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x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 5</a:t>
            </a:r>
          </a:p>
          <a:p>
            <a:pPr marL="457200" lvl="1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print x</a:t>
            </a:r>
          </a:p>
          <a:p>
            <a:pPr marL="457200" lvl="1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print y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print z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TextBox 4"/>
          <p:cNvSpPr txBox="1"/>
          <p:nvPr>
            <p:custDataLst>
              <p:tags r:id="rId3"/>
            </p:custDataLst>
          </p:nvPr>
        </p:nvSpPr>
        <p:spPr>
          <a:xfrm>
            <a:off x="3733800" y="2667000"/>
            <a:ext cx="2306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State of the computer:</a:t>
            </a:r>
            <a:endParaRPr lang="en-US" dirty="0"/>
          </a:p>
        </p:txBody>
      </p:sp>
      <p:sp>
        <p:nvSpPr>
          <p:cNvPr id="6" name="Rectangle 5"/>
          <p:cNvSpPr/>
          <p:nvPr>
            <p:custDataLst>
              <p:tags r:id="rId4"/>
            </p:custDataLst>
          </p:nvPr>
        </p:nvSpPr>
        <p:spPr>
          <a:xfrm>
            <a:off x="3733800" y="3036332"/>
            <a:ext cx="2306401" cy="26786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>
            <p:custDataLst>
              <p:tags r:id="rId5"/>
            </p:custDataLst>
          </p:nvPr>
        </p:nvSpPr>
        <p:spPr>
          <a:xfrm>
            <a:off x="6629400" y="2667000"/>
            <a:ext cx="1624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Printed output:</a:t>
            </a:r>
            <a:endParaRPr lang="en-US" dirty="0"/>
          </a:p>
        </p:txBody>
      </p:sp>
      <p:sp>
        <p:nvSpPr>
          <p:cNvPr id="25" name="Rectangle 24"/>
          <p:cNvSpPr/>
          <p:nvPr>
            <p:custDataLst>
              <p:tags r:id="rId6"/>
            </p:custDataLst>
          </p:nvPr>
        </p:nvSpPr>
        <p:spPr>
          <a:xfrm>
            <a:off x="6629400" y="3036332"/>
            <a:ext cx="2306401" cy="26786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sz="2800" dirty="0" smtClean="0">
              <a:solidFill>
                <a:schemeClr val="tx1"/>
              </a:solidFill>
            </a:endParaRPr>
          </a:p>
          <a:p>
            <a:endParaRPr lang="en-US" sz="2800" dirty="0" smtClean="0">
              <a:solidFill>
                <a:schemeClr val="tx1"/>
              </a:solidFill>
            </a:endParaRPr>
          </a:p>
          <a:p>
            <a:endParaRPr lang="en-US" sz="2800" dirty="0" smtClean="0">
              <a:solidFill>
                <a:schemeClr val="tx1"/>
              </a:solidFill>
            </a:endParaRPr>
          </a:p>
          <a:p>
            <a:endParaRPr lang="en-US" sz="2800" dirty="0" smtClean="0">
              <a:solidFill>
                <a:schemeClr val="tx1"/>
              </a:solidFill>
            </a:endParaRPr>
          </a:p>
          <a:p>
            <a:endParaRPr lang="en-US" sz="2800" dirty="0" smtClean="0">
              <a:solidFill>
                <a:schemeClr val="tx1"/>
              </a:solidFill>
            </a:endParaRPr>
          </a:p>
          <a:p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11</a:t>
            </a:fld>
            <a:endParaRPr lang="en-US"/>
          </a:p>
        </p:txBody>
      </p:sp>
      <p:sp>
        <p:nvSpPr>
          <p:cNvPr id="10" name="Rectangle 9"/>
          <p:cNvSpPr/>
          <p:nvPr>
            <p:custDataLst>
              <p:tags r:id="rId8"/>
            </p:custDataLst>
          </p:nvPr>
        </p:nvSpPr>
        <p:spPr>
          <a:xfrm>
            <a:off x="3722802" y="6033516"/>
            <a:ext cx="50401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cs typeface="Courier New" pitchFamily="49" charset="0"/>
              </a:rPr>
              <a:t>To visualize a program’s execution:</a:t>
            </a:r>
            <a:r>
              <a:rPr lang="en-US" dirty="0" smtClean="0">
                <a:hlinkClick r:id="rId10"/>
              </a:rPr>
              <a:t/>
            </a:r>
            <a:br>
              <a:rPr lang="en-US" dirty="0" smtClean="0">
                <a:hlinkClick r:id="rId10"/>
              </a:rPr>
            </a:br>
            <a:r>
              <a:rPr lang="en-US" dirty="0" smtClean="0">
                <a:hlinkClick r:id="rId11"/>
              </a:rPr>
              <a:t>http</a:t>
            </a:r>
            <a:r>
              <a:rPr lang="en-US" dirty="0">
                <a:hlinkClick r:id="rId11"/>
              </a:rPr>
              <a:t>://</a:t>
            </a:r>
            <a:r>
              <a:rPr lang="en-US" dirty="0" smtClean="0">
                <a:hlinkClick r:id="rId11"/>
              </a:rPr>
              <a:t>pythontutor.com</a:t>
            </a:r>
            <a:r>
              <a:rPr lang="en-US" dirty="0" smtClean="0"/>
              <a:t>   Link to this code </a:t>
            </a:r>
            <a:r>
              <a:rPr lang="en-US" dirty="0" smtClean="0">
                <a:hlinkClick r:id="rId12"/>
              </a:rPr>
              <a:t>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342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How an assignment is executed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371600"/>
            <a:ext cx="8229600" cy="5410200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Evaluate the right-hand side to a value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Store that value in the variable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457200" lvl="1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x = 2</a:t>
            </a:r>
          </a:p>
          <a:p>
            <a:pPr marL="457200" lvl="1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print x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y = x</a:t>
            </a:r>
          </a:p>
          <a:p>
            <a:pPr marL="457200" lvl="1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print y</a:t>
            </a:r>
          </a:p>
          <a:p>
            <a:pPr marL="457200" lvl="1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z = x + 1</a:t>
            </a:r>
          </a:p>
          <a:p>
            <a:pPr marL="457200" lvl="1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print z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x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 5</a:t>
            </a:r>
          </a:p>
          <a:p>
            <a:pPr marL="457200" lvl="1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print x</a:t>
            </a:r>
          </a:p>
          <a:p>
            <a:pPr marL="457200" lvl="1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print y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print z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TextBox 4"/>
          <p:cNvSpPr txBox="1"/>
          <p:nvPr>
            <p:custDataLst>
              <p:tags r:id="rId3"/>
            </p:custDataLst>
          </p:nvPr>
        </p:nvSpPr>
        <p:spPr>
          <a:xfrm>
            <a:off x="3733800" y="2667000"/>
            <a:ext cx="2306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State of the computer:</a:t>
            </a:r>
            <a:endParaRPr lang="en-US" dirty="0"/>
          </a:p>
        </p:txBody>
      </p:sp>
      <p:sp>
        <p:nvSpPr>
          <p:cNvPr id="6" name="Rectangle 5"/>
          <p:cNvSpPr/>
          <p:nvPr>
            <p:custDataLst>
              <p:tags r:id="rId4"/>
            </p:custDataLst>
          </p:nvPr>
        </p:nvSpPr>
        <p:spPr>
          <a:xfrm>
            <a:off x="3733800" y="3036332"/>
            <a:ext cx="2306401" cy="26786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>
            <p:custDataLst>
              <p:tags r:id="rId5"/>
            </p:custDataLst>
          </p:nvPr>
        </p:nvSpPr>
        <p:spPr>
          <a:xfrm>
            <a:off x="152400" y="2653284"/>
            <a:ext cx="749808" cy="2423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>
            <p:custDataLst>
              <p:tags r:id="rId6"/>
            </p:custDataLst>
          </p:nvPr>
        </p:nvSpPr>
        <p:spPr>
          <a:xfrm>
            <a:off x="152400" y="3415284"/>
            <a:ext cx="749808" cy="2423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>
            <p:custDataLst>
              <p:tags r:id="rId7"/>
            </p:custDataLst>
          </p:nvPr>
        </p:nvSpPr>
        <p:spPr>
          <a:xfrm>
            <a:off x="152400" y="3796284"/>
            <a:ext cx="749808" cy="2423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/>
          <p:cNvSpPr/>
          <p:nvPr>
            <p:custDataLst>
              <p:tags r:id="rId8"/>
            </p:custDataLst>
          </p:nvPr>
        </p:nvSpPr>
        <p:spPr>
          <a:xfrm>
            <a:off x="152400" y="4191000"/>
            <a:ext cx="749808" cy="2423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>
            <p:custDataLst>
              <p:tags r:id="rId9"/>
            </p:custDataLst>
          </p:nvPr>
        </p:nvSpPr>
        <p:spPr>
          <a:xfrm>
            <a:off x="152400" y="4572000"/>
            <a:ext cx="749808" cy="2423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>
            <p:custDataLst>
              <p:tags r:id="rId10"/>
            </p:custDataLst>
          </p:nvPr>
        </p:nvSpPr>
        <p:spPr>
          <a:xfrm>
            <a:off x="152400" y="4953000"/>
            <a:ext cx="749808" cy="2423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>
            <p:custDataLst>
              <p:tags r:id="rId11"/>
            </p:custDataLst>
          </p:nvPr>
        </p:nvSpPr>
        <p:spPr>
          <a:xfrm>
            <a:off x="152400" y="3034284"/>
            <a:ext cx="749808" cy="2423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>
            <p:custDataLst>
              <p:tags r:id="rId12"/>
            </p:custDataLst>
          </p:nvPr>
        </p:nvSpPr>
        <p:spPr>
          <a:xfrm>
            <a:off x="6629400" y="2667000"/>
            <a:ext cx="1624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Printed output:</a:t>
            </a:r>
            <a:endParaRPr lang="en-US" dirty="0"/>
          </a:p>
        </p:txBody>
      </p:sp>
      <p:sp>
        <p:nvSpPr>
          <p:cNvPr id="25" name="Rectangle 24"/>
          <p:cNvSpPr/>
          <p:nvPr>
            <p:custDataLst>
              <p:tags r:id="rId13"/>
            </p:custDataLst>
          </p:nvPr>
        </p:nvSpPr>
        <p:spPr>
          <a:xfrm>
            <a:off x="6629400" y="3036332"/>
            <a:ext cx="2306401" cy="26786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2800" dirty="0" smtClean="0">
                <a:solidFill>
                  <a:schemeClr val="tx1"/>
                </a:solidFill>
              </a:rPr>
              <a:t>2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2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3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5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2</a:t>
            </a:r>
          </a:p>
          <a:p>
            <a:r>
              <a:rPr lang="en-US" sz="2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6" name="Right Arrow 25"/>
          <p:cNvSpPr/>
          <p:nvPr>
            <p:custDataLst>
              <p:tags r:id="rId14"/>
            </p:custDataLst>
          </p:nvPr>
        </p:nvSpPr>
        <p:spPr>
          <a:xfrm>
            <a:off x="152400" y="5410200"/>
            <a:ext cx="749808" cy="2423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>
            <p:custDataLst>
              <p:tags r:id="rId15"/>
            </p:custDataLst>
          </p:nvPr>
        </p:nvSpPr>
        <p:spPr>
          <a:xfrm>
            <a:off x="152400" y="5791200"/>
            <a:ext cx="749808" cy="2423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>
            <p:custDataLst>
              <p:tags r:id="rId16"/>
            </p:custDataLst>
          </p:nvPr>
        </p:nvSpPr>
        <p:spPr>
          <a:xfrm>
            <a:off x="4114800" y="3200400"/>
            <a:ext cx="7008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x: 2</a:t>
            </a:r>
            <a:endParaRPr lang="en-US" sz="2800" dirty="0"/>
          </a:p>
        </p:txBody>
      </p:sp>
      <p:sp>
        <p:nvSpPr>
          <p:cNvPr id="29" name="TextBox 28"/>
          <p:cNvSpPr txBox="1"/>
          <p:nvPr>
            <p:custDataLst>
              <p:tags r:id="rId17"/>
            </p:custDataLst>
          </p:nvPr>
        </p:nvSpPr>
        <p:spPr>
          <a:xfrm>
            <a:off x="4114800" y="3743980"/>
            <a:ext cx="7072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y</a:t>
            </a:r>
            <a:r>
              <a:rPr lang="en-US" sz="2800" dirty="0" smtClean="0"/>
              <a:t>: 2</a:t>
            </a:r>
            <a:endParaRPr lang="en-US" sz="2800" dirty="0"/>
          </a:p>
        </p:txBody>
      </p:sp>
      <p:sp>
        <p:nvSpPr>
          <p:cNvPr id="30" name="TextBox 29"/>
          <p:cNvSpPr txBox="1"/>
          <p:nvPr>
            <p:custDataLst>
              <p:tags r:id="rId18"/>
            </p:custDataLst>
          </p:nvPr>
        </p:nvSpPr>
        <p:spPr>
          <a:xfrm>
            <a:off x="4114800" y="4277380"/>
            <a:ext cx="6864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z: 3</a:t>
            </a:r>
            <a:endParaRPr lang="en-US" sz="2800" dirty="0"/>
          </a:p>
        </p:txBody>
      </p:sp>
      <p:sp>
        <p:nvSpPr>
          <p:cNvPr id="31" name="Right Arrow 30"/>
          <p:cNvSpPr/>
          <p:nvPr>
            <p:custDataLst>
              <p:tags r:id="rId19"/>
            </p:custDataLst>
          </p:nvPr>
        </p:nvSpPr>
        <p:spPr>
          <a:xfrm>
            <a:off x="152400" y="6158484"/>
            <a:ext cx="749808" cy="2423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>
            <p:custDataLst>
              <p:tags r:id="rId20"/>
            </p:custDataLst>
          </p:nvPr>
        </p:nvSpPr>
        <p:spPr>
          <a:xfrm>
            <a:off x="4114800" y="3200400"/>
            <a:ext cx="7008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x: 5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21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12</a:t>
            </a:fld>
            <a:endParaRPr lang="en-US"/>
          </a:p>
        </p:txBody>
      </p:sp>
      <p:sp>
        <p:nvSpPr>
          <p:cNvPr id="32" name="Rectangle 31"/>
          <p:cNvSpPr/>
          <p:nvPr>
            <p:custDataLst>
              <p:tags r:id="rId22"/>
            </p:custDataLst>
          </p:nvPr>
        </p:nvSpPr>
        <p:spPr>
          <a:xfrm>
            <a:off x="3722802" y="6033516"/>
            <a:ext cx="50401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cs typeface="Courier New" pitchFamily="49" charset="0"/>
              </a:rPr>
              <a:t>To visualize a program’s execution:</a:t>
            </a:r>
            <a:r>
              <a:rPr lang="en-US" dirty="0" smtClean="0">
                <a:hlinkClick r:id="rId24"/>
              </a:rPr>
              <a:t/>
            </a:r>
            <a:br>
              <a:rPr lang="en-US" dirty="0" smtClean="0">
                <a:hlinkClick r:id="rId24"/>
              </a:rPr>
            </a:br>
            <a:r>
              <a:rPr lang="en-US" dirty="0" smtClean="0">
                <a:hlinkClick r:id="rId25"/>
              </a:rPr>
              <a:t>http</a:t>
            </a:r>
            <a:r>
              <a:rPr lang="en-US" dirty="0">
                <a:hlinkClick r:id="rId25"/>
              </a:rPr>
              <a:t>://</a:t>
            </a:r>
            <a:r>
              <a:rPr lang="en-US" dirty="0" smtClean="0">
                <a:hlinkClick r:id="rId25"/>
              </a:rPr>
              <a:t>pythontutor.com</a:t>
            </a:r>
            <a:r>
              <a:rPr lang="en-US" dirty="0" smtClean="0"/>
              <a:t>   Link to this code </a:t>
            </a:r>
            <a:r>
              <a:rPr lang="en-US" dirty="0" smtClean="0">
                <a:hlinkClick r:id="rId26"/>
              </a:rPr>
              <a:t>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836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36725E-6 L -3.33333E-6 0.055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36725E-6 L -3.33333E-6 0.0555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36725E-6 L -3.33333E-6 0.0555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36725E-6 L -3.33333E-6 0.0555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36725E-6 L -3.33333E-6 0.0555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36725E-6 L -3.33333E-6 0.0555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1.41106E-6 L 0.00069 0.06014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30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000"/>
                            </p:stCondLst>
                            <p:childTnLst>
                              <p:par>
                                <p:cTn id="7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36725E-6 L -3.33333E-6 0.0555 " pathEditMode="relative" rAng="0" ptsTypes="AA">
                                      <p:cBhvr>
                                        <p:cTn id="91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000"/>
                            </p:stCondLst>
                            <p:childTnLst>
                              <p:par>
                                <p:cTn id="9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36725E-6 L -3.33333E-6 0.0555 " pathEditMode="relative" rAng="0" ptsTypes="AA">
                                      <p:cBhvr>
                                        <p:cTn id="103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2000"/>
                            </p:stCondLst>
                            <p:childTnLst>
                              <p:par>
                                <p:cTn id="10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36725E-6 L -3.33333E-6 0.0555 " pathEditMode="relative" rAng="0" ptsTypes="AA">
                                      <p:cBhvr>
                                        <p:cTn id="115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17" grpId="0" animBg="1"/>
      <p:bldP spid="17" grpId="1" animBg="1"/>
      <p:bldP spid="17" grpId="2" animBg="1"/>
      <p:bldP spid="18" grpId="0" animBg="1"/>
      <p:bldP spid="18" grpId="1" animBg="1"/>
      <p:bldP spid="18" grpId="2" animBg="1"/>
      <p:bldP spid="19" grpId="0" animBg="1"/>
      <p:bldP spid="19" grpId="1" animBg="1"/>
      <p:bldP spid="19" grpId="2" animBg="1"/>
      <p:bldP spid="20" grpId="0" animBg="1"/>
      <p:bldP spid="20" grpId="1" animBg="1"/>
      <p:bldP spid="20" grpId="2" animBg="1"/>
      <p:bldP spid="21" grpId="0" animBg="1"/>
      <p:bldP spid="21" grpId="1" animBg="1"/>
      <p:bldP spid="21" grpId="2" animBg="1"/>
      <p:bldP spid="23" grpId="0" animBg="1"/>
      <p:bldP spid="23" grpId="1" animBg="1"/>
      <p:bldP spid="23" grpId="2" animBg="1"/>
      <p:bldP spid="26" grpId="0" animBg="1"/>
      <p:bldP spid="26" grpId="1" animBg="1"/>
      <p:bldP spid="26" grpId="2" animBg="1"/>
      <p:bldP spid="27" grpId="0" animBg="1"/>
      <p:bldP spid="27" grpId="1" animBg="1"/>
      <p:bldP spid="27" grpId="2" animBg="1"/>
      <p:bldP spid="28" grpId="0"/>
      <p:bldP spid="28" grpId="1"/>
      <p:bldP spid="29" grpId="0"/>
      <p:bldP spid="30" grpId="0"/>
      <p:bldP spid="31" grpId="0" animBg="1"/>
      <p:bldP spid="31" grpId="1" animBg="1"/>
      <p:bldP spid="3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More expressions:  Conditionals</a:t>
            </a:r>
            <a:br>
              <a:rPr lang="en-US" dirty="0" smtClean="0"/>
            </a:br>
            <a:r>
              <a:rPr lang="en-US" dirty="0" smtClean="0"/>
              <a:t>(value is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 or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447800"/>
            <a:ext cx="8229600" cy="54102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22 &gt; 4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22 &lt; 4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22 == 4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x = 100</a:t>
            </a:r>
            <a:r>
              <a:rPr lang="en-US" dirty="0"/>
              <a:t>			# Assignment, </a:t>
            </a:r>
            <a:r>
              <a:rPr lang="en-US" i="1" dirty="0"/>
              <a:t>not</a:t>
            </a:r>
            <a:r>
              <a:rPr lang="en-US" dirty="0"/>
              <a:t> conditional!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22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dirty="0"/>
              <a:t>			# </a:t>
            </a:r>
            <a:r>
              <a:rPr lang="en-US" dirty="0" smtClean="0"/>
              <a:t>Error!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x &gt;= 5</a:t>
            </a:r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x &gt;= 100</a:t>
            </a:r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x &gt;= 200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ot True</a:t>
            </a:r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not (x &gt;= 200)</a:t>
            </a:r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3&lt;4 and 5&lt;6</a:t>
            </a:r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4&lt;3 or 5&lt;6</a:t>
            </a:r>
          </a:p>
          <a:p>
            <a:pPr marL="0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temp = 72</a:t>
            </a:r>
          </a:p>
          <a:p>
            <a:pPr marL="0" indent="0"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water_is_liquid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temp &gt; 32 and temp &lt; 212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>
            <p:custDataLst>
              <p:tags r:id="rId3"/>
            </p:custDataLst>
          </p:nvPr>
        </p:nvSpPr>
        <p:spPr>
          <a:xfrm>
            <a:off x="4114800" y="4530578"/>
            <a:ext cx="48768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Numeric operators</a:t>
            </a:r>
            <a:r>
              <a:rPr lang="en-US" sz="2400" dirty="0"/>
              <a:t>:  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sz="2400" dirty="0" smtClean="0"/>
              <a:t>,  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400" dirty="0" smtClean="0"/>
              <a:t>,  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**</a:t>
            </a:r>
            <a:endParaRPr lang="en-US" sz="2400" dirty="0" smtClean="0"/>
          </a:p>
          <a:p>
            <a:r>
              <a:rPr lang="en-US" sz="2400" dirty="0"/>
              <a:t>Mixed operators:  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400" dirty="0"/>
              <a:t>,  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&gt;=</a:t>
            </a:r>
            <a:r>
              <a:rPr lang="en-US" sz="2400" dirty="0"/>
              <a:t>,  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==</a:t>
            </a:r>
          </a:p>
          <a:p>
            <a:r>
              <a:rPr lang="en-US" sz="2400" dirty="0" smtClean="0"/>
              <a:t>Boolean operators:  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not</a:t>
            </a:r>
            <a:r>
              <a:rPr lang="en-US" sz="2400" dirty="0" smtClean="0"/>
              <a:t>,  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sz="2400" dirty="0" smtClean="0"/>
              <a:t>,  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or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13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705600" y="1564743"/>
            <a:ext cx="1998624" cy="646331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6"/>
              </a:rPr>
              <a:t>See in python tutor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or </a:t>
            </a:r>
            <a:r>
              <a:rPr lang="en-US" dirty="0" smtClean="0">
                <a:hlinkClick r:id="rId7"/>
              </a:rPr>
              <a:t>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33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More expressions: 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A string represents </a:t>
            </a:r>
            <a:r>
              <a:rPr lang="en-US" dirty="0" smtClean="0">
                <a:solidFill>
                  <a:srgbClr val="FF0000"/>
                </a:solidFill>
              </a:rPr>
              <a:t>text</a:t>
            </a:r>
          </a:p>
          <a:p>
            <a:pPr marL="457200" lvl="1" indent="0">
              <a:buNone/>
            </a:pPr>
            <a:r>
              <a:rPr lang="en-US" dirty="0" smtClean="0"/>
              <a:t>'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Python</a:t>
            </a:r>
            <a:r>
              <a:rPr lang="en-US" dirty="0"/>
              <a:t>'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this_class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= "CSE 160"</a:t>
            </a:r>
          </a:p>
          <a:p>
            <a:pPr marL="457200" lvl="1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""</a:t>
            </a:r>
          </a:p>
          <a:p>
            <a:pPr marL="0" indent="0">
              <a:buNone/>
            </a:pPr>
            <a:r>
              <a:rPr lang="en-US" dirty="0" smtClean="0"/>
              <a:t>Empty string is not the same as an unbound variable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Operations on strings:</a:t>
            </a:r>
          </a:p>
          <a:p>
            <a:r>
              <a:rPr lang="en-US" dirty="0" smtClean="0"/>
              <a:t>Length:</a:t>
            </a:r>
          </a:p>
          <a:p>
            <a:pPr marL="457200" lvl="1" indent="0">
              <a:buNone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this_class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Concatenation:</a:t>
            </a:r>
          </a:p>
          <a:p>
            <a:pPr marL="457200" lvl="1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"Ruth" + 'Anderson'</a:t>
            </a:r>
          </a:p>
          <a:p>
            <a:r>
              <a:rPr lang="en-US" dirty="0" smtClean="0"/>
              <a:t>Containment/searching:</a:t>
            </a:r>
          </a:p>
          <a:p>
            <a:pPr marL="457200" lvl="1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'0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this_class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O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 in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this_class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923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76200" y="274638"/>
            <a:ext cx="8991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3. Different types cannot be </a:t>
            </a:r>
            <a:r>
              <a:rPr lang="en-US" dirty="0" smtClean="0"/>
              <a:t>compared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50" y="2077244"/>
            <a:ext cx="4762500" cy="3571875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53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Types of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0"/>
            <a:ext cx="86868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Integers 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/>
              <a:t>):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-22</a:t>
            </a:r>
            <a:r>
              <a:rPr lang="en-US" dirty="0" smtClean="0"/>
              <a:t>,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dirty="0" smtClean="0"/>
              <a:t>,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44</a:t>
            </a:r>
          </a:p>
          <a:p>
            <a:pPr lvl="1"/>
            <a:r>
              <a:rPr lang="en-US" dirty="0" smtClean="0"/>
              <a:t>Arithmetic is </a:t>
            </a:r>
            <a:r>
              <a:rPr lang="en-US" dirty="0" smtClean="0">
                <a:solidFill>
                  <a:srgbClr val="FF0000"/>
                </a:solidFill>
              </a:rPr>
              <a:t>exact</a:t>
            </a:r>
          </a:p>
          <a:p>
            <a:pPr lvl="1"/>
            <a:r>
              <a:rPr lang="en-US" dirty="0" smtClean="0"/>
              <a:t>Some funny representations: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12345678901</a:t>
            </a:r>
            <a:r>
              <a:rPr lang="en-US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dirty="0" smtClean="0"/>
              <a:t>Real numbers (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 smtClean="0"/>
              <a:t>, for “floating point”):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2.718</a:t>
            </a:r>
            <a:r>
              <a:rPr lang="en-US" dirty="0" smtClean="0"/>
              <a:t>,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3.1415</a:t>
            </a:r>
          </a:p>
          <a:p>
            <a:pPr lvl="1"/>
            <a:r>
              <a:rPr lang="en-US" dirty="0" smtClean="0"/>
              <a:t>Arithmetic is </a:t>
            </a:r>
            <a:r>
              <a:rPr lang="en-US" dirty="0" smtClean="0">
                <a:solidFill>
                  <a:srgbClr val="FF0000"/>
                </a:solidFill>
              </a:rPr>
              <a:t>approximate</a:t>
            </a:r>
            <a:r>
              <a:rPr lang="en-US" dirty="0" smtClean="0"/>
              <a:t>, e.g.,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6.022*10**23</a:t>
            </a:r>
            <a:endParaRPr lang="en-US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smtClean="0"/>
              <a:t>Some funny representations: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6.022e+23</a:t>
            </a:r>
            <a:endParaRPr lang="en-US" dirty="0" smtClean="0"/>
          </a:p>
          <a:p>
            <a:r>
              <a:rPr lang="en-US" dirty="0" smtClean="0"/>
              <a:t>Strings 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smtClean="0"/>
              <a:t>):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"I love Python"</a:t>
            </a:r>
            <a:r>
              <a:rPr lang="en-US" dirty="0" smtClean="0"/>
              <a:t>,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""</a:t>
            </a:r>
          </a:p>
          <a:p>
            <a:r>
              <a:rPr lang="en-US" dirty="0" smtClean="0"/>
              <a:t>Truth values 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dirty="0" smtClean="0"/>
              <a:t>, </a:t>
            </a:r>
            <a:r>
              <a:rPr lang="en-US" dirty="0"/>
              <a:t>for </a:t>
            </a:r>
            <a:r>
              <a:rPr lang="en-US" dirty="0" smtClean="0"/>
              <a:t>“Boolean”):</a:t>
            </a:r>
            <a:br>
              <a:rPr lang="en-US" dirty="0" smtClean="0"/>
            </a:b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,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False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026" name="Picture 2" descr="http://upload.wikimedia.org/wikipedia/commons/thumb/6/6c/George_Boole.jpg/220px-George_Boole.jp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4572000"/>
            <a:ext cx="1594561" cy="1949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>
            <p:custDataLst>
              <p:tags r:id="rId4"/>
            </p:custDataLst>
          </p:nvPr>
        </p:nvSpPr>
        <p:spPr>
          <a:xfrm>
            <a:off x="7620000" y="6477000"/>
            <a:ext cx="1457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George Boole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81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Operations behave differently</a:t>
            </a:r>
            <a:br>
              <a:rPr lang="en-US" dirty="0" smtClean="0"/>
            </a:br>
            <a:r>
              <a:rPr lang="en-US" dirty="0" smtClean="0"/>
              <a:t>on different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3.0 + 4.0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3 + 4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3 + 4.0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"3" + "4"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3 + "4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/>
              <a:t>	</a:t>
            </a:r>
            <a:r>
              <a:rPr lang="en-US" dirty="0" smtClean="0"/>
              <a:t># Error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3 +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 smtClean="0"/>
              <a:t>		# Insanity!  (Don’t do this.)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Moral:  Python </a:t>
            </a:r>
            <a:r>
              <a:rPr lang="en-US" i="1" dirty="0" smtClean="0"/>
              <a:t>sometimes</a:t>
            </a:r>
            <a:r>
              <a:rPr lang="en-US" dirty="0" smtClean="0"/>
              <a:t> tells you when you do something that does not make sense.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705600" y="1564743"/>
            <a:ext cx="199862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5"/>
              </a:rPr>
              <a:t>See in python tutor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474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Operations behave differently</a:t>
            </a:r>
            <a:br>
              <a:rPr lang="en-US" dirty="0" smtClean="0"/>
            </a:br>
            <a:r>
              <a:rPr lang="en-US" dirty="0" smtClean="0"/>
              <a:t>on different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15.0 / 4.0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15 /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dirty="0"/>
              <a:t>			# </a:t>
            </a:r>
            <a:r>
              <a:rPr lang="en-US" dirty="0" smtClean="0"/>
              <a:t>Truncating!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15.0 / 4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15 /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4.0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Type conversion:</a:t>
            </a:r>
          </a:p>
          <a:p>
            <a:pPr marL="457200" lvl="1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float(15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int(15.0)</a:t>
            </a:r>
          </a:p>
          <a:p>
            <a:pPr marL="457200" lvl="1" indent="0"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(15.5)</a:t>
            </a:r>
          </a:p>
          <a:p>
            <a:pPr marL="457200" lvl="1" indent="0"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("15")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(15.5)</a:t>
            </a:r>
          </a:p>
          <a:p>
            <a:pPr marL="457200" lvl="1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float(15) / 4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705600" y="1564743"/>
            <a:ext cx="1998624" cy="646331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5"/>
              </a:rPr>
              <a:t>See in python tutor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 </a:t>
            </a:r>
            <a:r>
              <a:rPr lang="en-US" dirty="0" smtClean="0">
                <a:hlinkClick r:id="rId6"/>
              </a:rPr>
              <a:t>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472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 4. A program is a </a:t>
            </a:r>
            <a:r>
              <a:rPr lang="en-US" dirty="0" smtClean="0"/>
              <a:t>recipe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509" y="1600200"/>
            <a:ext cx="6216982" cy="4525963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53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thenewsburner.com/wp-content/uploads/2012/01/WeigtingApplesAndOranges_3.jp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33800"/>
            <a:ext cx="4457700" cy="334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cygwin\home\mernst\sync\dp-lectures\29-Calculator-Jumbo.jp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641522"/>
            <a:ext cx="3143250" cy="2777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cygwin\home\mernst\sync\dp-lectures\AAAADH_VlCgAAAAAAEWUWA.jp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581025"/>
            <a:ext cx="28575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cygwin\home\mernst\sync\dp-lectures\recipe-cornbread.jp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062" y="4267200"/>
            <a:ext cx="3721937" cy="2709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>
            <p:custDataLst>
              <p:tags r:id="rId5"/>
            </p:custDataLst>
          </p:nvPr>
        </p:nvSpPr>
        <p:spPr>
          <a:xfrm>
            <a:off x="880649" y="120134"/>
            <a:ext cx="32107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 </a:t>
            </a:r>
            <a:r>
              <a:rPr lang="en-US" sz="2400" dirty="0" smtClean="0"/>
              <a:t>1. Python </a:t>
            </a:r>
            <a:r>
              <a:rPr lang="en-US" sz="2400" dirty="0"/>
              <a:t>is a calculator</a:t>
            </a:r>
          </a:p>
        </p:txBody>
      </p:sp>
      <p:sp>
        <p:nvSpPr>
          <p:cNvPr id="6" name="Rectangle 5"/>
          <p:cNvSpPr/>
          <p:nvPr>
            <p:custDataLst>
              <p:tags r:id="rId6"/>
            </p:custDataLst>
          </p:nvPr>
        </p:nvSpPr>
        <p:spPr>
          <a:xfrm>
            <a:off x="5555043" y="120134"/>
            <a:ext cx="34603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2. A </a:t>
            </a:r>
            <a:r>
              <a:rPr lang="en-US" sz="2400" dirty="0"/>
              <a:t>variable is a container</a:t>
            </a:r>
          </a:p>
        </p:txBody>
      </p:sp>
      <p:sp>
        <p:nvSpPr>
          <p:cNvPr id="7" name="Rectangle 6"/>
          <p:cNvSpPr/>
          <p:nvPr>
            <p:custDataLst>
              <p:tags r:id="rId7"/>
            </p:custDataLst>
          </p:nvPr>
        </p:nvSpPr>
        <p:spPr>
          <a:xfrm>
            <a:off x="5692869" y="3743726"/>
            <a:ext cx="31846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 </a:t>
            </a:r>
            <a:r>
              <a:rPr lang="en-US" sz="2400" dirty="0" smtClean="0"/>
              <a:t>4. A </a:t>
            </a:r>
            <a:r>
              <a:rPr lang="en-US" sz="2400" dirty="0"/>
              <a:t>program is a recipe</a:t>
            </a:r>
          </a:p>
        </p:txBody>
      </p:sp>
      <p:sp>
        <p:nvSpPr>
          <p:cNvPr id="8" name="Rectangle 7"/>
          <p:cNvSpPr/>
          <p:nvPr>
            <p:custDataLst>
              <p:tags r:id="rId8"/>
            </p:custDataLst>
          </p:nvPr>
        </p:nvSpPr>
        <p:spPr>
          <a:xfrm>
            <a:off x="0" y="3743727"/>
            <a:ext cx="49925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3. Different types cannot </a:t>
            </a:r>
            <a:r>
              <a:rPr lang="en-US" sz="2400" dirty="0"/>
              <a:t>be compared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539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What is a program?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0"/>
            <a:ext cx="86868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 program is a sequence of instructions</a:t>
            </a:r>
          </a:p>
          <a:p>
            <a:r>
              <a:rPr lang="en-US" dirty="0" smtClean="0"/>
              <a:t>The computer executes one after the other, as if they had been typed to the interpreter</a:t>
            </a:r>
          </a:p>
          <a:p>
            <a:r>
              <a:rPr lang="en-US" dirty="0" smtClean="0"/>
              <a:t>Saving your work as a program is better than re-typing from scratch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x = 1</a:t>
            </a:r>
          </a:p>
          <a:p>
            <a:pPr marL="0" indent="0">
              <a:buNone/>
            </a:pP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y = 2</a:t>
            </a:r>
          </a:p>
          <a:p>
            <a:pPr marL="0" indent="0">
              <a:buNone/>
            </a:pP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x + y</a:t>
            </a:r>
          </a:p>
          <a:p>
            <a:pPr marL="0" indent="0">
              <a:buNone/>
            </a:pP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print x + y</a:t>
            </a:r>
          </a:p>
          <a:p>
            <a:pPr marL="0" indent="0">
              <a:buNone/>
            </a:pP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print "The sum of", x, "and", y, "is", </a:t>
            </a:r>
            <a:r>
              <a:rPr lang="en-US" sz="2600" b="1" dirty="0" err="1" smtClean="0">
                <a:latin typeface="Courier New" pitchFamily="49" charset="0"/>
                <a:cs typeface="Courier New" pitchFamily="49" charset="0"/>
              </a:rPr>
              <a:t>x+y</a:t>
            </a:r>
            <a:endParaRPr lang="en-US" sz="2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20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934200" y="1163400"/>
            <a:ext cx="199862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5"/>
              </a:rPr>
              <a:t>See in python tutor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951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Interlude:  The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0"/>
            <a:ext cx="83820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  statement always prints one line</a:t>
            </a:r>
          </a:p>
          <a:p>
            <a:pPr lvl="1"/>
            <a:r>
              <a:rPr lang="en-US" dirty="0" smtClean="0"/>
              <a:t>The next print statement prints below that one</a:t>
            </a:r>
          </a:p>
          <a:p>
            <a:r>
              <a:rPr lang="en-US" dirty="0" smtClean="0"/>
              <a:t>Write 0 or more expressions after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 smtClean="0"/>
              <a:t>, separated by commas</a:t>
            </a:r>
          </a:p>
          <a:p>
            <a:pPr lvl="1"/>
            <a:r>
              <a:rPr lang="en-US" dirty="0" smtClean="0"/>
              <a:t>In the output, the values are separated by spaces</a:t>
            </a:r>
            <a:endParaRPr lang="en-US" dirty="0"/>
          </a:p>
          <a:p>
            <a:r>
              <a:rPr lang="en-US" dirty="0" smtClean="0"/>
              <a:t>Examples:</a:t>
            </a:r>
          </a:p>
          <a:p>
            <a:pPr marL="457200" lvl="1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rint 3.1415</a:t>
            </a:r>
          </a:p>
          <a:p>
            <a:pPr marL="457200" lvl="1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rint 2.718, 1.618</a:t>
            </a:r>
          </a:p>
          <a:p>
            <a:pPr marL="457200" lvl="1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rint</a:t>
            </a:r>
          </a:p>
          <a:p>
            <a:pPr marL="457200" lvl="1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rint 20 + 2, 7 * 3, 4 * 5</a:t>
            </a:r>
          </a:p>
          <a:p>
            <a:pPr marL="457200" lvl="1" indent="0">
              <a:buNone/>
            </a:pP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print 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"The sum of", x, "and", y, "is", </a:t>
            </a:r>
            <a:r>
              <a:rPr lang="en-US" sz="2600" b="1" dirty="0" err="1">
                <a:latin typeface="Courier New" pitchFamily="49" charset="0"/>
                <a:cs typeface="Courier New" pitchFamily="49" charset="0"/>
              </a:rPr>
              <a:t>x+y</a:t>
            </a:r>
            <a:endParaRPr lang="en-US" sz="2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21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10400" y="1163400"/>
            <a:ext cx="1998624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5"/>
              </a:rPr>
              <a:t>See in python tutor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652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Exercise:  Convert temperatures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TW" dirty="0" smtClean="0"/>
              <a:t>Make </a:t>
            </a:r>
            <a:r>
              <a:rPr lang="en-US" altLang="zh-TW" dirty="0"/>
              <a:t>a temperature conversion </a:t>
            </a:r>
            <a:r>
              <a:rPr lang="en-US" altLang="zh-TW" dirty="0" smtClean="0"/>
              <a:t>chart:</a:t>
            </a:r>
            <a:br>
              <a:rPr lang="en-US" altLang="zh-TW" dirty="0" smtClean="0"/>
            </a:br>
            <a:r>
              <a:rPr lang="en-US" altLang="zh-TW" dirty="0" smtClean="0"/>
              <a:t>Fahrenheit to </a:t>
            </a:r>
            <a:r>
              <a:rPr lang="en-US" altLang="zh-TW" dirty="0" err="1" smtClean="0"/>
              <a:t>Centrigrade</a:t>
            </a:r>
            <a:r>
              <a:rPr lang="en-US" altLang="zh-TW" dirty="0" smtClean="0"/>
              <a:t>, for -40, 0, 32, 68, 98.6, 212, 293, 451</a:t>
            </a:r>
            <a:br>
              <a:rPr lang="en-US" altLang="zh-TW" dirty="0" smtClean="0"/>
            </a:br>
            <a:r>
              <a:rPr lang="en-US" altLang="zh-TW" dirty="0" smtClean="0"/>
              <a:t>Output:</a:t>
            </a:r>
            <a:endParaRPr lang="en-US" altLang="zh-TW" dirty="0"/>
          </a:p>
          <a:p>
            <a:pPr marL="457200" lvl="1" indent="0">
              <a:buNone/>
            </a:pPr>
            <a:r>
              <a:rPr lang="en-US" altLang="zh-TW" b="1" dirty="0" smtClean="0">
                <a:latin typeface="Courier New" pitchFamily="49" charset="0"/>
                <a:cs typeface="Courier New" pitchFamily="49" charset="0"/>
              </a:rPr>
              <a:t> 	-40 -40.0</a:t>
            </a:r>
          </a:p>
          <a:p>
            <a:pPr marL="457200" lvl="1" indent="0">
              <a:buNone/>
            </a:pPr>
            <a:r>
              <a:rPr lang="en-US" altLang="zh-TW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b="1" dirty="0" smtClean="0">
                <a:latin typeface="Courier New" pitchFamily="49" charset="0"/>
                <a:cs typeface="Courier New" pitchFamily="49" charset="0"/>
              </a:rPr>
              <a:t>	0 -17.7778</a:t>
            </a:r>
          </a:p>
          <a:p>
            <a:pPr marL="457200" lvl="1" indent="0">
              <a:buNone/>
            </a:pPr>
            <a:r>
              <a:rPr lang="en-US" altLang="zh-TW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b="1" dirty="0" smtClean="0">
                <a:latin typeface="Courier New" pitchFamily="49" charset="0"/>
                <a:cs typeface="Courier New" pitchFamily="49" charset="0"/>
              </a:rPr>
              <a:t>	32 0.0</a:t>
            </a:r>
          </a:p>
          <a:p>
            <a:pPr marL="457200" lvl="1" indent="0">
              <a:buNone/>
            </a:pPr>
            <a:r>
              <a:rPr lang="en-US" altLang="zh-TW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b="1" dirty="0" smtClean="0">
                <a:latin typeface="Courier New" pitchFamily="49" charset="0"/>
                <a:cs typeface="Courier New" pitchFamily="49" charset="0"/>
              </a:rPr>
              <a:t>	68 20.0</a:t>
            </a:r>
          </a:p>
          <a:p>
            <a:pPr marL="457200" lvl="1" indent="0">
              <a:buNone/>
            </a:pPr>
            <a:r>
              <a:rPr lang="en-US" altLang="zh-TW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b="1" dirty="0" smtClean="0">
                <a:latin typeface="Courier New" pitchFamily="49" charset="0"/>
                <a:cs typeface="Courier New" pitchFamily="49" charset="0"/>
              </a:rPr>
              <a:t>	98.6 37.0</a:t>
            </a:r>
          </a:p>
          <a:p>
            <a:pPr marL="457200" lvl="1" indent="0">
              <a:buNone/>
            </a:pPr>
            <a:r>
              <a:rPr lang="en-US" altLang="zh-TW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b="1" dirty="0" smtClean="0">
                <a:latin typeface="Courier New" pitchFamily="49" charset="0"/>
                <a:cs typeface="Courier New" pitchFamily="49" charset="0"/>
              </a:rPr>
              <a:t>	212 100.0</a:t>
            </a:r>
          </a:p>
          <a:p>
            <a:pPr marL="457200" lvl="1" indent="0">
              <a:buNone/>
            </a:pPr>
            <a:r>
              <a:rPr lang="en-US" altLang="zh-TW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b="1" dirty="0" smtClean="0">
                <a:latin typeface="Courier New" pitchFamily="49" charset="0"/>
                <a:cs typeface="Courier New" pitchFamily="49" charset="0"/>
              </a:rPr>
              <a:t>	293 145.0</a:t>
            </a:r>
          </a:p>
          <a:p>
            <a:pPr marL="457200" lvl="1" indent="0">
              <a:buNone/>
            </a:pPr>
            <a:r>
              <a:rPr lang="en-US" altLang="zh-TW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TW" b="1" dirty="0" smtClean="0">
                <a:latin typeface="Courier New" pitchFamily="49" charset="0"/>
                <a:cs typeface="Courier New" pitchFamily="49" charset="0"/>
              </a:rPr>
              <a:t>	451 232.778</a:t>
            </a:r>
            <a:r>
              <a:rPr lang="en-US" altLang="zh-TW" dirty="0"/>
              <a:t>		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 smtClean="0"/>
              <a:t>You have created a Python program!</a:t>
            </a:r>
          </a:p>
          <a:p>
            <a:r>
              <a:rPr lang="en-US" dirty="0" smtClean="0"/>
              <a:t>(It doesn’t have to be this tedious, and it won’t be.)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698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04800" y="274638"/>
            <a:ext cx="84582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Expressions, statements, and 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An </a:t>
            </a:r>
            <a:r>
              <a:rPr lang="en-US" dirty="0" smtClean="0">
                <a:solidFill>
                  <a:srgbClr val="FF0000"/>
                </a:solidFill>
              </a:rPr>
              <a:t>expression</a:t>
            </a:r>
            <a:r>
              <a:rPr lang="en-US" dirty="0" smtClean="0"/>
              <a:t> evaluates to a value</a:t>
            </a:r>
          </a:p>
          <a:p>
            <a:pPr marL="457200" lvl="1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3 + 4</a:t>
            </a:r>
          </a:p>
          <a:p>
            <a:pPr marL="457200" lvl="1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 * r**2</a:t>
            </a:r>
          </a:p>
          <a:p>
            <a:r>
              <a:rPr lang="en-US" dirty="0" smtClean="0"/>
              <a:t>A </a:t>
            </a:r>
            <a:r>
              <a:rPr lang="en-US" dirty="0" smtClean="0">
                <a:solidFill>
                  <a:srgbClr val="FF0000"/>
                </a:solidFill>
              </a:rPr>
              <a:t>statement</a:t>
            </a:r>
            <a:r>
              <a:rPr lang="en-US" dirty="0" smtClean="0"/>
              <a:t> causes an effect</a:t>
            </a:r>
          </a:p>
          <a:p>
            <a:pPr marL="457200" lvl="1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 = 3.14159</a:t>
            </a:r>
          </a:p>
          <a:p>
            <a:pPr marL="457200" lvl="1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rint pi</a:t>
            </a:r>
          </a:p>
          <a:p>
            <a:r>
              <a:rPr lang="en-US" dirty="0" smtClean="0"/>
              <a:t>Expressions appear within other expressions and within statements</a:t>
            </a:r>
          </a:p>
          <a:p>
            <a:pPr marL="457200" lvl="1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fahr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– 32) * (5.0 / 9)</a:t>
            </a:r>
          </a:p>
          <a:p>
            <a:pPr marL="457200" lvl="1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rint pi * r**2</a:t>
            </a:r>
          </a:p>
          <a:p>
            <a:r>
              <a:rPr lang="en-US" dirty="0" smtClean="0"/>
              <a:t>A statement may </a:t>
            </a:r>
            <a:r>
              <a:rPr lang="en-US" i="1" dirty="0" smtClean="0"/>
              <a:t>not</a:t>
            </a:r>
            <a:r>
              <a:rPr lang="en-US" dirty="0" smtClean="0"/>
              <a:t> appear within an expression</a:t>
            </a:r>
          </a:p>
          <a:p>
            <a:pPr marL="457200" lvl="1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3 + print pi</a:t>
            </a:r>
            <a:r>
              <a:rPr lang="en-US" dirty="0" smtClean="0"/>
              <a:t>		# Error!</a:t>
            </a:r>
          </a:p>
          <a:p>
            <a:r>
              <a:rPr lang="en-US" dirty="0" smtClean="0"/>
              <a:t>A </a:t>
            </a:r>
            <a:r>
              <a:rPr lang="en-US" dirty="0" smtClean="0">
                <a:solidFill>
                  <a:srgbClr val="FF0000"/>
                </a:solidFill>
              </a:rPr>
              <a:t>program</a:t>
            </a:r>
            <a:r>
              <a:rPr lang="en-US" dirty="0" smtClean="0"/>
              <a:t> is made up of statements</a:t>
            </a:r>
          </a:p>
          <a:p>
            <a:pPr lvl="1"/>
            <a:r>
              <a:rPr lang="en-US" dirty="0" smtClean="0"/>
              <a:t>A program should do something or communicate information</a:t>
            </a:r>
          </a:p>
          <a:p>
            <a:pPr lvl="1"/>
            <a:r>
              <a:rPr lang="en-US" dirty="0" smtClean="0"/>
              <a:t>Just evaluating an expression does not accomplish either goal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950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thenewsburner.com/wp-content/uploads/2012/01/WeigtingApplesAndOranges_3.jp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33800"/>
            <a:ext cx="4457700" cy="334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cygwin\home\mernst\sync\dp-lectures\29-Calculator-Jumbo.jp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641522"/>
            <a:ext cx="3143250" cy="2777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cygwin\home\mernst\sync\dp-lectures\AAAADH_VlCgAAAAAAEWUWA.jp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581025"/>
            <a:ext cx="28575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cygwin\home\mernst\sync\dp-lectures\recipe-cornbread.jp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062" y="4267200"/>
            <a:ext cx="3721937" cy="2709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>
            <p:custDataLst>
              <p:tags r:id="rId5"/>
            </p:custDataLst>
          </p:nvPr>
        </p:nvSpPr>
        <p:spPr>
          <a:xfrm>
            <a:off x="880649" y="120134"/>
            <a:ext cx="32107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 </a:t>
            </a:r>
            <a:r>
              <a:rPr lang="en-US" sz="2400" dirty="0" smtClean="0"/>
              <a:t>1. Python </a:t>
            </a:r>
            <a:r>
              <a:rPr lang="en-US" sz="2400" dirty="0"/>
              <a:t>is a calculator</a:t>
            </a:r>
          </a:p>
        </p:txBody>
      </p:sp>
      <p:sp>
        <p:nvSpPr>
          <p:cNvPr id="6" name="Rectangle 5"/>
          <p:cNvSpPr/>
          <p:nvPr>
            <p:custDataLst>
              <p:tags r:id="rId6"/>
            </p:custDataLst>
          </p:nvPr>
        </p:nvSpPr>
        <p:spPr>
          <a:xfrm>
            <a:off x="5555043" y="120134"/>
            <a:ext cx="34603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2. A </a:t>
            </a:r>
            <a:r>
              <a:rPr lang="en-US" sz="2400" dirty="0"/>
              <a:t>variable is a container</a:t>
            </a:r>
          </a:p>
        </p:txBody>
      </p:sp>
      <p:sp>
        <p:nvSpPr>
          <p:cNvPr id="7" name="Rectangle 6"/>
          <p:cNvSpPr/>
          <p:nvPr>
            <p:custDataLst>
              <p:tags r:id="rId7"/>
            </p:custDataLst>
          </p:nvPr>
        </p:nvSpPr>
        <p:spPr>
          <a:xfrm>
            <a:off x="5692869" y="3743726"/>
            <a:ext cx="31846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 </a:t>
            </a:r>
            <a:r>
              <a:rPr lang="en-US" sz="2400" dirty="0" smtClean="0"/>
              <a:t>4. A </a:t>
            </a:r>
            <a:r>
              <a:rPr lang="en-US" sz="2400" dirty="0"/>
              <a:t>program is a recipe</a:t>
            </a:r>
          </a:p>
        </p:txBody>
      </p:sp>
      <p:sp>
        <p:nvSpPr>
          <p:cNvPr id="8" name="Rectangle 7"/>
          <p:cNvSpPr/>
          <p:nvPr>
            <p:custDataLst>
              <p:tags r:id="rId8"/>
            </p:custDataLst>
          </p:nvPr>
        </p:nvSpPr>
        <p:spPr>
          <a:xfrm>
            <a:off x="0" y="3743727"/>
            <a:ext cx="49925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3. Different types cannot </a:t>
            </a:r>
            <a:r>
              <a:rPr lang="en-US" sz="2400" dirty="0"/>
              <a:t>be compared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98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0. Don’t panic!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CSE 160 is for beginners to programming</a:t>
            </a:r>
          </a:p>
          <a:p>
            <a:pPr lvl="1"/>
            <a:r>
              <a:rPr lang="en-US" dirty="0" smtClean="0"/>
              <a:t>(If you know how to program, you don’t belong)</a:t>
            </a:r>
          </a:p>
          <a:p>
            <a:r>
              <a:rPr lang="en-US" dirty="0" smtClean="0"/>
              <a:t>You can learn to program in 10 weeks</a:t>
            </a:r>
          </a:p>
          <a:p>
            <a:pPr lvl="1"/>
            <a:r>
              <a:rPr lang="en-US" dirty="0" smtClean="0"/>
              <a:t>You will work hard</a:t>
            </a:r>
          </a:p>
          <a:p>
            <a:pPr lvl="1"/>
            <a:r>
              <a:rPr lang="en-US" dirty="0" smtClean="0"/>
              <a:t>We will work hard to help you</a:t>
            </a:r>
          </a:p>
          <a:p>
            <a:r>
              <a:rPr lang="en-US" dirty="0" smtClean="0"/>
              <a:t>Ask questions!</a:t>
            </a:r>
          </a:p>
          <a:p>
            <a:pPr lvl="1"/>
            <a:r>
              <a:rPr lang="en-US" dirty="0" smtClean="0"/>
              <a:t>This is the best way to learn</a:t>
            </a:r>
            <a:endParaRPr lang="en-US" dirty="0"/>
          </a:p>
        </p:txBody>
      </p:sp>
      <p:pic>
        <p:nvPicPr>
          <p:cNvPr id="2050" name="Picture 2" descr="C:\cygwin\home\mernst\sync\dp-lectures\Don't Panic 1.pn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252" y="76201"/>
            <a:ext cx="2029548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6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1. Python is a calculator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875" y="2305844"/>
            <a:ext cx="3524250" cy="3114675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59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You type </a:t>
            </a:r>
            <a:r>
              <a:rPr lang="en-US" i="1" dirty="0" smtClean="0"/>
              <a:t>expressions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>Python computes their </a:t>
            </a:r>
            <a:r>
              <a:rPr lang="en-US" i="1" dirty="0" smtClean="0"/>
              <a:t>values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5</a:t>
            </a:r>
          </a:p>
          <a:p>
            <a:r>
              <a:rPr lang="en-US" dirty="0" smtClean="0"/>
              <a:t>3 + 4</a:t>
            </a:r>
            <a:endParaRPr lang="en-US" dirty="0"/>
          </a:p>
          <a:p>
            <a:r>
              <a:rPr lang="en-US" dirty="0" smtClean="0"/>
              <a:t>44 / 2</a:t>
            </a:r>
            <a:endParaRPr lang="en-US" dirty="0"/>
          </a:p>
          <a:p>
            <a:r>
              <a:rPr lang="en-US" dirty="0" smtClean="0"/>
              <a:t>2 ** 3</a:t>
            </a:r>
            <a:endParaRPr lang="en-US" dirty="0"/>
          </a:p>
          <a:p>
            <a:r>
              <a:rPr lang="en-US" dirty="0" smtClean="0"/>
              <a:t>3 * 4 + 5 * 6</a:t>
            </a:r>
          </a:p>
          <a:p>
            <a:pPr lvl="1"/>
            <a:r>
              <a:rPr lang="en-US" dirty="0" smtClean="0"/>
              <a:t>If precedence is unclear, use parentheses</a:t>
            </a:r>
          </a:p>
          <a:p>
            <a:r>
              <a:rPr lang="en-US" dirty="0" smtClean="0"/>
              <a:t>(72 – 32) / 9 * 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261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 expression is evaluated</a:t>
            </a:r>
            <a:br>
              <a:rPr lang="en-US" dirty="0" smtClean="0"/>
            </a:br>
            <a:r>
              <a:rPr lang="en-US" dirty="0" smtClean="0"/>
              <a:t>from the inside 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r>
              <a:rPr lang="en-US" dirty="0" smtClean="0"/>
              <a:t>How many expressions are in this Python code?    </a:t>
            </a:r>
            <a:endParaRPr lang="en-US" dirty="0"/>
          </a:p>
        </p:txBody>
      </p:sp>
      <p:sp>
        <p:nvSpPr>
          <p:cNvPr id="5" name="Right Brace 4"/>
          <p:cNvSpPr/>
          <p:nvPr>
            <p:custDataLst>
              <p:tags r:id="rId3"/>
            </p:custDataLst>
          </p:nvPr>
        </p:nvSpPr>
        <p:spPr>
          <a:xfrm rot="16200000">
            <a:off x="1862937" y="1413664"/>
            <a:ext cx="457200" cy="296387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>
            <p:custDataLst>
              <p:tags r:id="rId4"/>
            </p:custDataLst>
          </p:nvPr>
        </p:nvSpPr>
        <p:spPr>
          <a:xfrm>
            <a:off x="533400" y="3136613"/>
            <a:ext cx="335317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sz="3200" dirty="0" smtClean="0">
                <a:solidFill>
                  <a:prstClr val="black"/>
                </a:solidFill>
              </a:rPr>
              <a:t>(72 – 32) / 9.0 * 5</a:t>
            </a:r>
            <a:endParaRPr lang="en-US" sz="3200" dirty="0">
              <a:solidFill>
                <a:prstClr val="black"/>
              </a:solidFill>
            </a:endParaRPr>
          </a:p>
        </p:txBody>
      </p:sp>
      <p:sp>
        <p:nvSpPr>
          <p:cNvPr id="8" name="TextBox 7"/>
          <p:cNvSpPr txBox="1"/>
          <p:nvPr>
            <p:custDataLst>
              <p:tags r:id="rId5"/>
            </p:custDataLst>
          </p:nvPr>
        </p:nvSpPr>
        <p:spPr>
          <a:xfrm>
            <a:off x="1516074" y="2286000"/>
            <a:ext cx="1471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 expression</a:t>
            </a:r>
            <a:endParaRPr lang="en-US" dirty="0"/>
          </a:p>
        </p:txBody>
      </p:sp>
      <p:sp>
        <p:nvSpPr>
          <p:cNvPr id="9" name="Right Brace 8"/>
          <p:cNvSpPr/>
          <p:nvPr>
            <p:custDataLst>
              <p:tags r:id="rId6"/>
            </p:custDataLst>
          </p:nvPr>
        </p:nvSpPr>
        <p:spPr>
          <a:xfrm rot="5400000">
            <a:off x="1579601" y="3601997"/>
            <a:ext cx="457200" cy="224480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e 10"/>
          <p:cNvSpPr/>
          <p:nvPr>
            <p:custDataLst>
              <p:tags r:id="rId7"/>
            </p:custDataLst>
          </p:nvPr>
        </p:nvSpPr>
        <p:spPr>
          <a:xfrm rot="5400000">
            <a:off x="1122402" y="3601999"/>
            <a:ext cx="457200" cy="117800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14" name="Right Brace 13"/>
          <p:cNvSpPr/>
          <p:nvPr>
            <p:custDataLst>
              <p:tags r:id="rId8"/>
            </p:custDataLst>
          </p:nvPr>
        </p:nvSpPr>
        <p:spPr>
          <a:xfrm rot="5400000">
            <a:off x="1155406" y="3721393"/>
            <a:ext cx="457200" cy="139641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15" name="Right Brace 14"/>
          <p:cNvSpPr/>
          <p:nvPr>
            <p:custDataLst>
              <p:tags r:id="rId9"/>
            </p:custDataLst>
          </p:nvPr>
        </p:nvSpPr>
        <p:spPr>
          <a:xfrm rot="5400000">
            <a:off x="1940004" y="3546395"/>
            <a:ext cx="457200" cy="296560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Brace 15"/>
          <p:cNvSpPr/>
          <p:nvPr>
            <p:custDataLst>
              <p:tags r:id="rId10"/>
            </p:custDataLst>
          </p:nvPr>
        </p:nvSpPr>
        <p:spPr>
          <a:xfrm rot="5400000">
            <a:off x="3197304" y="3695700"/>
            <a:ext cx="457200" cy="228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17" name="Right Brace 16"/>
          <p:cNvSpPr/>
          <p:nvPr>
            <p:custDataLst>
              <p:tags r:id="rId11"/>
            </p:custDataLst>
          </p:nvPr>
        </p:nvSpPr>
        <p:spPr>
          <a:xfrm rot="5400000">
            <a:off x="741402" y="3601997"/>
            <a:ext cx="457200" cy="41600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18" name="Right Brace 17"/>
          <p:cNvSpPr/>
          <p:nvPr>
            <p:custDataLst>
              <p:tags r:id="rId12"/>
            </p:custDataLst>
          </p:nvPr>
        </p:nvSpPr>
        <p:spPr>
          <a:xfrm rot="5400000">
            <a:off x="1516882" y="3623522"/>
            <a:ext cx="457200" cy="37295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19" name="Right Brace 18"/>
          <p:cNvSpPr/>
          <p:nvPr>
            <p:custDataLst>
              <p:tags r:id="rId13"/>
            </p:custDataLst>
          </p:nvPr>
        </p:nvSpPr>
        <p:spPr>
          <a:xfrm rot="5400000">
            <a:off x="2447479" y="3531462"/>
            <a:ext cx="457200" cy="55707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0" name="TextBox 19"/>
          <p:cNvSpPr txBox="1"/>
          <p:nvPr>
            <p:custDataLst>
              <p:tags r:id="rId14"/>
            </p:custDataLst>
          </p:nvPr>
        </p:nvSpPr>
        <p:spPr>
          <a:xfrm>
            <a:off x="4106874" y="2307188"/>
            <a:ext cx="775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values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2" name="Straight Arrow Connector 21"/>
          <p:cNvCxnSpPr/>
          <p:nvPr>
            <p:custDataLst>
              <p:tags r:id="rId15"/>
            </p:custDataLst>
          </p:nvPr>
        </p:nvCxnSpPr>
        <p:spPr>
          <a:xfrm flipH="1">
            <a:off x="1917672" y="2590800"/>
            <a:ext cx="2189202" cy="6858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>
            <p:custDataLst>
              <p:tags r:id="rId16"/>
            </p:custDataLst>
          </p:nvPr>
        </p:nvCxnSpPr>
        <p:spPr>
          <a:xfrm flipH="1">
            <a:off x="2936074" y="2644254"/>
            <a:ext cx="1254926" cy="63234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>
            <p:custDataLst>
              <p:tags r:id="rId17"/>
            </p:custDataLst>
          </p:nvPr>
        </p:nvCxnSpPr>
        <p:spPr>
          <a:xfrm flipH="1">
            <a:off x="3573474" y="2676520"/>
            <a:ext cx="685800" cy="60008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>
            <p:custDataLst>
              <p:tags r:id="rId18"/>
            </p:custDataLst>
          </p:nvPr>
        </p:nvSpPr>
        <p:spPr>
          <a:xfrm>
            <a:off x="5396772" y="3149025"/>
            <a:ext cx="312457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sz="3200" dirty="0" smtClean="0">
                <a:solidFill>
                  <a:prstClr val="black"/>
                </a:solidFill>
              </a:rPr>
              <a:t>(</a:t>
            </a:r>
            <a:r>
              <a:rPr lang="en-US" sz="3200" b="1" dirty="0" smtClean="0">
                <a:solidFill>
                  <a:srgbClr val="FF0000"/>
                </a:solidFill>
              </a:rPr>
              <a:t>72</a:t>
            </a:r>
            <a:r>
              <a:rPr lang="en-US" sz="3200" dirty="0" smtClean="0">
                <a:solidFill>
                  <a:prstClr val="black"/>
                </a:solidFill>
              </a:rPr>
              <a:t> – </a:t>
            </a:r>
            <a:r>
              <a:rPr lang="en-US" sz="3200" b="1" dirty="0" smtClean="0">
                <a:solidFill>
                  <a:srgbClr val="FF0000"/>
                </a:solidFill>
              </a:rPr>
              <a:t>32</a:t>
            </a:r>
            <a:r>
              <a:rPr lang="en-US" sz="3200" dirty="0" smtClean="0">
                <a:solidFill>
                  <a:prstClr val="black"/>
                </a:solidFill>
              </a:rPr>
              <a:t>) / </a:t>
            </a:r>
            <a:r>
              <a:rPr lang="en-US" sz="3200" b="1" dirty="0" smtClean="0">
                <a:solidFill>
                  <a:srgbClr val="FF0000"/>
                </a:solidFill>
              </a:rPr>
              <a:t>9.0</a:t>
            </a:r>
            <a:r>
              <a:rPr lang="en-US" sz="3200" dirty="0" smtClean="0">
                <a:solidFill>
                  <a:prstClr val="black"/>
                </a:solidFill>
              </a:rPr>
              <a:t> * </a:t>
            </a:r>
            <a:r>
              <a:rPr lang="en-US" sz="3200" b="1" dirty="0" smtClean="0">
                <a:solidFill>
                  <a:srgbClr val="FF0000"/>
                </a:solidFill>
              </a:rPr>
              <a:t>5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33" name="Rectangle 32"/>
          <p:cNvSpPr/>
          <p:nvPr>
            <p:custDataLst>
              <p:tags r:id="rId19"/>
            </p:custDataLst>
          </p:nvPr>
        </p:nvSpPr>
        <p:spPr>
          <a:xfrm>
            <a:off x="5396773" y="3758625"/>
            <a:ext cx="23166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sz="3200" dirty="0" smtClean="0">
                <a:solidFill>
                  <a:prstClr val="black"/>
                </a:solidFill>
              </a:rPr>
              <a:t>(</a:t>
            </a:r>
            <a:r>
              <a:rPr lang="en-US" sz="3200" b="1" dirty="0" smtClean="0">
                <a:solidFill>
                  <a:srgbClr val="FF0000"/>
                </a:solidFill>
              </a:rPr>
              <a:t>40</a:t>
            </a:r>
            <a:r>
              <a:rPr lang="en-US" sz="3200" dirty="0" smtClean="0">
                <a:solidFill>
                  <a:prstClr val="black"/>
                </a:solidFill>
              </a:rPr>
              <a:t>) / </a:t>
            </a:r>
            <a:r>
              <a:rPr lang="en-US" sz="3200" b="1" dirty="0" smtClean="0">
                <a:solidFill>
                  <a:srgbClr val="FF0000"/>
                </a:solidFill>
              </a:rPr>
              <a:t>9.0</a:t>
            </a:r>
            <a:r>
              <a:rPr lang="en-US" sz="3200" dirty="0" smtClean="0">
                <a:solidFill>
                  <a:prstClr val="black"/>
                </a:solidFill>
              </a:rPr>
              <a:t> * </a:t>
            </a:r>
            <a:r>
              <a:rPr lang="en-US" sz="3200" b="1" dirty="0" smtClean="0">
                <a:solidFill>
                  <a:srgbClr val="FF0000"/>
                </a:solidFill>
              </a:rPr>
              <a:t>5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35" name="Rectangle 34"/>
          <p:cNvSpPr/>
          <p:nvPr>
            <p:custDataLst>
              <p:tags r:id="rId20"/>
            </p:custDataLst>
          </p:nvPr>
        </p:nvSpPr>
        <p:spPr>
          <a:xfrm>
            <a:off x="5396773" y="4343400"/>
            <a:ext cx="20665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sz="3200" b="1" dirty="0" smtClean="0">
                <a:solidFill>
                  <a:srgbClr val="FF0000"/>
                </a:solidFill>
              </a:rPr>
              <a:t>40</a:t>
            </a:r>
            <a:r>
              <a:rPr lang="en-US" sz="3200" dirty="0" smtClean="0">
                <a:solidFill>
                  <a:prstClr val="black"/>
                </a:solidFill>
              </a:rPr>
              <a:t> / </a:t>
            </a:r>
            <a:r>
              <a:rPr lang="en-US" sz="3200" b="1" dirty="0" smtClean="0">
                <a:solidFill>
                  <a:srgbClr val="FF0000"/>
                </a:solidFill>
              </a:rPr>
              <a:t>9.0</a:t>
            </a:r>
            <a:r>
              <a:rPr lang="en-US" sz="3200" dirty="0" smtClean="0">
                <a:solidFill>
                  <a:prstClr val="black"/>
                </a:solidFill>
              </a:rPr>
              <a:t> * </a:t>
            </a:r>
            <a:r>
              <a:rPr lang="en-US" sz="3200" b="1" dirty="0" smtClean="0">
                <a:solidFill>
                  <a:srgbClr val="FF0000"/>
                </a:solidFill>
              </a:rPr>
              <a:t>5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38" name="Rectangle 37"/>
          <p:cNvSpPr/>
          <p:nvPr>
            <p:custDataLst>
              <p:tags r:id="rId21"/>
            </p:custDataLst>
          </p:nvPr>
        </p:nvSpPr>
        <p:spPr>
          <a:xfrm>
            <a:off x="5410200" y="4953000"/>
            <a:ext cx="15135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sz="3200" b="1" dirty="0" smtClean="0">
                <a:solidFill>
                  <a:srgbClr val="FF0000"/>
                </a:solidFill>
              </a:rPr>
              <a:t>4.44</a:t>
            </a:r>
            <a:r>
              <a:rPr lang="en-US" sz="3200" dirty="0" smtClean="0">
                <a:solidFill>
                  <a:prstClr val="black"/>
                </a:solidFill>
              </a:rPr>
              <a:t> * </a:t>
            </a:r>
            <a:r>
              <a:rPr lang="en-US" sz="3200" b="1" dirty="0" smtClean="0">
                <a:solidFill>
                  <a:srgbClr val="FF0000"/>
                </a:solidFill>
              </a:rPr>
              <a:t>5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39" name="Rectangle 38"/>
          <p:cNvSpPr/>
          <p:nvPr>
            <p:custDataLst>
              <p:tags r:id="rId22"/>
            </p:custDataLst>
          </p:nvPr>
        </p:nvSpPr>
        <p:spPr>
          <a:xfrm>
            <a:off x="5410200" y="5562600"/>
            <a:ext cx="91403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sz="3200" b="1" dirty="0" smtClean="0">
                <a:solidFill>
                  <a:srgbClr val="FF0000"/>
                </a:solidFill>
              </a:rPr>
              <a:t>22.2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25" name="Straight Arrow Connector 24"/>
          <p:cNvCxnSpPr>
            <a:stCxn id="20" idx="1"/>
          </p:cNvCxnSpPr>
          <p:nvPr>
            <p:custDataLst>
              <p:tags r:id="rId23"/>
            </p:custDataLst>
          </p:nvPr>
        </p:nvCxnSpPr>
        <p:spPr>
          <a:xfrm flipH="1">
            <a:off x="1143000" y="2491854"/>
            <a:ext cx="2963874" cy="78474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24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179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9" grpId="0" animBg="1"/>
      <p:bldP spid="11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/>
      <p:bldP spid="32" grpId="0"/>
      <p:bldP spid="33" grpId="0"/>
      <p:bldP spid="35" grpId="0"/>
      <p:bldP spid="38" grpId="0"/>
      <p:bldP spid="3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Another evaluation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/>
          <p:nvPr>
            <p:custDataLst>
              <p:tags r:id="rId3"/>
            </p:custDataLst>
          </p:nvPr>
        </p:nvSpPr>
        <p:spPr>
          <a:xfrm>
            <a:off x="914400" y="2133600"/>
            <a:ext cx="34724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sz="3200" dirty="0" smtClean="0">
                <a:solidFill>
                  <a:prstClr val="black"/>
                </a:solidFill>
              </a:rPr>
              <a:t>(</a:t>
            </a:r>
            <a:r>
              <a:rPr lang="en-US" sz="3200" b="1" dirty="0" smtClean="0">
                <a:solidFill>
                  <a:srgbClr val="FF0000"/>
                </a:solidFill>
              </a:rPr>
              <a:t>72</a:t>
            </a:r>
            <a:r>
              <a:rPr lang="en-US" sz="3200" dirty="0" smtClean="0">
                <a:solidFill>
                  <a:prstClr val="black"/>
                </a:solidFill>
              </a:rPr>
              <a:t> – </a:t>
            </a:r>
            <a:r>
              <a:rPr lang="en-US" sz="3200" b="1" dirty="0" smtClean="0">
                <a:solidFill>
                  <a:srgbClr val="FF0000"/>
                </a:solidFill>
              </a:rPr>
              <a:t>32</a:t>
            </a:r>
            <a:r>
              <a:rPr lang="en-US" sz="3200" dirty="0" smtClean="0">
                <a:solidFill>
                  <a:prstClr val="black"/>
                </a:solidFill>
              </a:rPr>
              <a:t>) / (</a:t>
            </a:r>
            <a:r>
              <a:rPr lang="en-US" sz="3200" b="1" dirty="0" smtClean="0">
                <a:solidFill>
                  <a:srgbClr val="FF0000"/>
                </a:solidFill>
              </a:rPr>
              <a:t>9.0</a:t>
            </a:r>
            <a:r>
              <a:rPr lang="en-US" sz="3200" dirty="0" smtClean="0">
                <a:solidFill>
                  <a:prstClr val="black"/>
                </a:solidFill>
              </a:rPr>
              <a:t> * </a:t>
            </a:r>
            <a:r>
              <a:rPr lang="en-US" sz="3200" b="1" dirty="0" smtClean="0">
                <a:solidFill>
                  <a:srgbClr val="FF0000"/>
                </a:solidFill>
              </a:rPr>
              <a:t>5</a:t>
            </a:r>
            <a:r>
              <a:rPr lang="en-US" sz="3200" dirty="0" smtClean="0">
                <a:solidFill>
                  <a:prstClr val="black"/>
                </a:solidFill>
              </a:rPr>
              <a:t>)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>
            <p:custDataLst>
              <p:tags r:id="rId4"/>
            </p:custDataLst>
          </p:nvPr>
        </p:nvSpPr>
        <p:spPr>
          <a:xfrm>
            <a:off x="914401" y="2743200"/>
            <a:ext cx="26645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sz="3200" dirty="0" smtClean="0">
                <a:solidFill>
                  <a:prstClr val="black"/>
                </a:solidFill>
              </a:rPr>
              <a:t>(</a:t>
            </a:r>
            <a:r>
              <a:rPr lang="en-US" sz="3200" b="1" dirty="0" smtClean="0">
                <a:solidFill>
                  <a:srgbClr val="FF0000"/>
                </a:solidFill>
              </a:rPr>
              <a:t>40</a:t>
            </a:r>
            <a:r>
              <a:rPr lang="en-US" sz="3200" dirty="0" smtClean="0">
                <a:solidFill>
                  <a:prstClr val="black"/>
                </a:solidFill>
              </a:rPr>
              <a:t>) / (</a:t>
            </a:r>
            <a:r>
              <a:rPr lang="en-US" sz="3200" b="1" dirty="0" smtClean="0">
                <a:solidFill>
                  <a:srgbClr val="FF0000"/>
                </a:solidFill>
              </a:rPr>
              <a:t>9.0</a:t>
            </a:r>
            <a:r>
              <a:rPr lang="en-US" sz="3200" dirty="0" smtClean="0">
                <a:solidFill>
                  <a:prstClr val="black"/>
                </a:solidFill>
              </a:rPr>
              <a:t> * </a:t>
            </a:r>
            <a:r>
              <a:rPr lang="en-US" sz="3200" b="1" dirty="0" smtClean="0">
                <a:solidFill>
                  <a:srgbClr val="FF0000"/>
                </a:solidFill>
              </a:rPr>
              <a:t>5</a:t>
            </a:r>
            <a:r>
              <a:rPr lang="en-US" sz="3200" dirty="0" smtClean="0">
                <a:solidFill>
                  <a:prstClr val="black"/>
                </a:solidFill>
              </a:rPr>
              <a:t>)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>
            <p:custDataLst>
              <p:tags r:id="rId5"/>
            </p:custDataLst>
          </p:nvPr>
        </p:nvSpPr>
        <p:spPr>
          <a:xfrm>
            <a:off x="914401" y="3327975"/>
            <a:ext cx="232146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sz="3200" b="1" dirty="0" smtClean="0">
                <a:solidFill>
                  <a:srgbClr val="FF0000"/>
                </a:solidFill>
              </a:rPr>
              <a:t>40</a:t>
            </a:r>
            <a:r>
              <a:rPr lang="en-US" sz="3200" dirty="0" smtClean="0">
                <a:solidFill>
                  <a:prstClr val="black"/>
                </a:solidFill>
              </a:rPr>
              <a:t> / (</a:t>
            </a:r>
            <a:r>
              <a:rPr lang="en-US" sz="3200" b="1" dirty="0" smtClean="0">
                <a:solidFill>
                  <a:srgbClr val="FF0000"/>
                </a:solidFill>
              </a:rPr>
              <a:t>9.0</a:t>
            </a:r>
            <a:r>
              <a:rPr lang="en-US" sz="3200" dirty="0" smtClean="0">
                <a:solidFill>
                  <a:prstClr val="black"/>
                </a:solidFill>
              </a:rPr>
              <a:t> * </a:t>
            </a:r>
            <a:r>
              <a:rPr lang="en-US" sz="3200" b="1" dirty="0" smtClean="0">
                <a:solidFill>
                  <a:srgbClr val="FF0000"/>
                </a:solidFill>
              </a:rPr>
              <a:t>5</a:t>
            </a:r>
            <a:r>
              <a:rPr lang="en-US" sz="3200" dirty="0" smtClean="0">
                <a:solidFill>
                  <a:prstClr val="black"/>
                </a:solidFill>
              </a:rPr>
              <a:t>)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>
            <p:custDataLst>
              <p:tags r:id="rId6"/>
            </p:custDataLst>
          </p:nvPr>
        </p:nvSpPr>
        <p:spPr>
          <a:xfrm>
            <a:off x="927828" y="3937575"/>
            <a:ext cx="19303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sz="3200" b="1" dirty="0" smtClean="0">
                <a:solidFill>
                  <a:srgbClr val="FF0000"/>
                </a:solidFill>
              </a:rPr>
              <a:t>40</a:t>
            </a:r>
            <a:r>
              <a:rPr lang="en-US" sz="3200" dirty="0" smtClean="0">
                <a:solidFill>
                  <a:prstClr val="black"/>
                </a:solidFill>
              </a:rPr>
              <a:t> / (</a:t>
            </a:r>
            <a:r>
              <a:rPr lang="en-US" sz="3200" b="1" dirty="0" smtClean="0">
                <a:solidFill>
                  <a:srgbClr val="FF0000"/>
                </a:solidFill>
              </a:rPr>
              <a:t>45.0</a:t>
            </a:r>
            <a:r>
              <a:rPr lang="en-US" sz="3200" dirty="0" smtClean="0">
                <a:solidFill>
                  <a:prstClr val="black"/>
                </a:solidFill>
              </a:rPr>
              <a:t>)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>
            <p:custDataLst>
              <p:tags r:id="rId7"/>
            </p:custDataLst>
          </p:nvPr>
        </p:nvSpPr>
        <p:spPr>
          <a:xfrm>
            <a:off x="927828" y="4547175"/>
            <a:ext cx="16802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sz="3200" b="1" dirty="0">
                <a:solidFill>
                  <a:srgbClr val="FF0000"/>
                </a:solidFill>
              </a:rPr>
              <a:t>40</a:t>
            </a:r>
            <a:r>
              <a:rPr lang="en-US" sz="3200" dirty="0">
                <a:solidFill>
                  <a:prstClr val="black"/>
                </a:solidFill>
              </a:rPr>
              <a:t> / </a:t>
            </a:r>
            <a:r>
              <a:rPr lang="en-US" sz="3200" b="1" dirty="0" smtClean="0">
                <a:solidFill>
                  <a:srgbClr val="FF0000"/>
                </a:solidFill>
              </a:rPr>
              <a:t>45.0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>
            <p:custDataLst>
              <p:tags r:id="rId8"/>
            </p:custDataLst>
          </p:nvPr>
        </p:nvSpPr>
        <p:spPr>
          <a:xfrm>
            <a:off x="914400" y="5130225"/>
            <a:ext cx="9188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sz="3200" b="1" dirty="0" smtClean="0">
                <a:solidFill>
                  <a:srgbClr val="FF0000"/>
                </a:solidFill>
              </a:rPr>
              <a:t>.888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806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2. A variable is a </a:t>
            </a:r>
            <a:r>
              <a:rPr lang="en-US" dirty="0" smtClean="0"/>
              <a:t>container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250" y="2591594"/>
            <a:ext cx="2857500" cy="2543175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79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 smtClean="0"/>
              <a:t>Variables hold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457200" y="1524000"/>
            <a:ext cx="8686800" cy="51816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Recall variables from algebra:</a:t>
            </a:r>
          </a:p>
          <a:p>
            <a:pPr lvl="1"/>
            <a:r>
              <a:rPr lang="en-US" dirty="0" smtClean="0"/>
              <a:t>Let x = 2 …</a:t>
            </a:r>
          </a:p>
          <a:p>
            <a:pPr lvl="1"/>
            <a:r>
              <a:rPr lang="en-US" dirty="0" smtClean="0"/>
              <a:t>Let y = x …</a:t>
            </a:r>
          </a:p>
          <a:p>
            <a:r>
              <a:rPr lang="en-US" dirty="0" smtClean="0"/>
              <a:t>In Python assign a variable: “</a:t>
            </a:r>
            <a:r>
              <a:rPr lang="en-US" i="1" dirty="0" err="1" smtClean="0"/>
              <a:t>varname</a:t>
            </a:r>
            <a:r>
              <a:rPr lang="en-US" dirty="0" smtClean="0"/>
              <a:t> = </a:t>
            </a:r>
            <a:r>
              <a:rPr lang="en-US" i="1" dirty="0" smtClean="0"/>
              <a:t>expression</a:t>
            </a:r>
            <a:r>
              <a:rPr lang="en-US" dirty="0" smtClean="0"/>
              <a:t>”</a:t>
            </a:r>
          </a:p>
          <a:p>
            <a:pPr marL="457200" lvl="1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pi = 3.14</a:t>
            </a:r>
          </a:p>
          <a:p>
            <a:pPr marL="457200" lvl="1" indent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pi</a:t>
            </a:r>
          </a:p>
          <a:p>
            <a:pPr marL="457200" lvl="1" indent="0"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avogadro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6 * 10 ** 23</a:t>
            </a:r>
          </a:p>
          <a:p>
            <a:pPr marL="457200" lvl="1" indent="0"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avogadro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22 = x</a:t>
            </a:r>
            <a:r>
              <a:rPr lang="en-US" dirty="0"/>
              <a:t>			# Error!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Not all variable names are permitted</a:t>
            </a:r>
          </a:p>
        </p:txBody>
      </p:sp>
      <p:sp>
        <p:nvSpPr>
          <p:cNvPr id="6" name="Rectangular Callout 5"/>
          <p:cNvSpPr/>
          <p:nvPr>
            <p:custDataLst>
              <p:tags r:id="rId3"/>
            </p:custDataLst>
          </p:nvPr>
        </p:nvSpPr>
        <p:spPr>
          <a:xfrm>
            <a:off x="4876800" y="3730752"/>
            <a:ext cx="2286000" cy="612648"/>
          </a:xfrm>
          <a:prstGeom prst="wedgeRectCallout">
            <a:avLst>
              <a:gd name="adj1" fmla="val -133129"/>
              <a:gd name="adj2" fmla="val -33449"/>
            </a:avLst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 output from an assignment statement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788CE558-C476-4373-B415-9E6F3874DDF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757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2557</TotalTime>
  <Words>1078</Words>
  <Application>Microsoft Office PowerPoint</Application>
  <PresentationFormat>On-screen Show (4:3)</PresentationFormat>
  <Paragraphs>281</Paragraphs>
  <Slides>24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新細明體</vt:lpstr>
      <vt:lpstr>Arial</vt:lpstr>
      <vt:lpstr>Calibri</vt:lpstr>
      <vt:lpstr>Courier New</vt:lpstr>
      <vt:lpstr>Office Theme</vt:lpstr>
      <vt:lpstr>Introduction to Python and programming</vt:lpstr>
      <vt:lpstr>PowerPoint Presentation</vt:lpstr>
      <vt:lpstr>0. Don’t panic!</vt:lpstr>
      <vt:lpstr>1. Python is a calculator</vt:lpstr>
      <vt:lpstr>You type expressions. Python computes their values.</vt:lpstr>
      <vt:lpstr>An expression is evaluated from the inside out</vt:lpstr>
      <vt:lpstr>Another evaluation example</vt:lpstr>
      <vt:lpstr>2. A variable is a container</vt:lpstr>
      <vt:lpstr>Variables hold values</vt:lpstr>
      <vt:lpstr>Changing existing variables (“re-binding” or “re-assigning”)</vt:lpstr>
      <vt:lpstr>How an assignment is executed</vt:lpstr>
      <vt:lpstr>How an assignment is executed</vt:lpstr>
      <vt:lpstr>More expressions:  Conditionals (value is True or False)</vt:lpstr>
      <vt:lpstr>More expressions:  strings</vt:lpstr>
      <vt:lpstr>3. Different types cannot be compared</vt:lpstr>
      <vt:lpstr>Types of values</vt:lpstr>
      <vt:lpstr>Operations behave differently on different types</vt:lpstr>
      <vt:lpstr>Operations behave differently on different types</vt:lpstr>
      <vt:lpstr> 4. A program is a recipe</vt:lpstr>
      <vt:lpstr>What is a program?</vt:lpstr>
      <vt:lpstr>Interlude:  The  print  statement</vt:lpstr>
      <vt:lpstr>Exercise:  Convert temperatures</vt:lpstr>
      <vt:lpstr>Expressions, statements, and programs</vt:lpstr>
      <vt:lpstr>PowerPoint Presentation</vt:lpstr>
    </vt:vector>
  </TitlesOfParts>
  <Company>UW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 and programming</dc:title>
  <dc:creator>Ruth Anderson</dc:creator>
  <cp:lastModifiedBy>University of Washington</cp:lastModifiedBy>
  <cp:revision>85</cp:revision>
  <cp:lastPrinted>2017-01-04T18:42:38Z</cp:lastPrinted>
  <dcterms:created xsi:type="dcterms:W3CDTF">2012-06-20T04:14:54Z</dcterms:created>
  <dcterms:modified xsi:type="dcterms:W3CDTF">2018-03-26T06:25:39Z</dcterms:modified>
</cp:coreProperties>
</file>