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3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4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5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6.xml" ContentType="application/vnd.openxmlformats-officedocument.presentationml.notesSlid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7.xml" ContentType="application/vnd.openxmlformats-officedocument.presentationml.notesSlide+xml"/>
  <Override PartName="/ppt/tags/tag1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79" r:id="rId4"/>
    <p:sldId id="308" r:id="rId5"/>
    <p:sldId id="283" r:id="rId6"/>
    <p:sldId id="272" r:id="rId7"/>
    <p:sldId id="303" r:id="rId8"/>
    <p:sldId id="284" r:id="rId9"/>
    <p:sldId id="282" r:id="rId10"/>
    <p:sldId id="309" r:id="rId11"/>
    <p:sldId id="310" r:id="rId12"/>
    <p:sldId id="285" r:id="rId13"/>
    <p:sldId id="286" r:id="rId14"/>
    <p:sldId id="311" r:id="rId15"/>
    <p:sldId id="274" r:id="rId16"/>
    <p:sldId id="304" r:id="rId17"/>
    <p:sldId id="276" r:id="rId18"/>
    <p:sldId id="305" r:id="rId19"/>
    <p:sldId id="268" r:id="rId20"/>
    <p:sldId id="306" r:id="rId21"/>
    <p:sldId id="307" r:id="rId22"/>
    <p:sldId id="314" r:id="rId23"/>
    <p:sldId id="315" r:id="rId24"/>
    <p:sldId id="313" r:id="rId25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07" autoAdjust="0"/>
  </p:normalViewPr>
  <p:slideViewPr>
    <p:cSldViewPr>
      <p:cViewPr varScale="1">
        <p:scale>
          <a:sx n="94" d="100"/>
          <a:sy n="94" d="100"/>
        </p:scale>
        <p:origin x="241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3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tell what this means, but the computer cannot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48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http://en.wikipedia.org/wiki/Geometric_series#Example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09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Problem:</a:t>
            </a:r>
            <a:r>
              <a:rPr lang="en-US" baseline="0" dirty="0" smtClean="0"/>
              <a:t> Does not print out ANY of the numbers that end in 0.</a:t>
            </a:r>
          </a:p>
          <a:p>
            <a:r>
              <a:rPr lang="en-US" baseline="0" dirty="0" smtClean="0"/>
              <a:t>Probably your first try at a fix will still not print out the last value 50</a:t>
            </a:r>
          </a:p>
          <a:p>
            <a:r>
              <a:rPr lang="en-US" baseline="0" dirty="0" smtClean="0"/>
              <a:t>(and might print out a staring 0).</a:t>
            </a:r>
          </a:p>
          <a:p>
            <a:r>
              <a:rPr lang="en-US" dirty="0" smtClean="0"/>
              <a:t>There are multiple ways to correct it.</a:t>
            </a:r>
          </a:p>
          <a:p>
            <a:endParaRPr lang="en-US" dirty="0" smtClean="0"/>
          </a:p>
          <a:p>
            <a:r>
              <a:rPr lang="en-US" dirty="0" smtClean="0"/>
              <a:t>1)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[0, 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[0, 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r>
              <a:rPr lang="en-US" dirty="0" smtClean="0"/>
              <a:t> + 1</a:t>
            </a:r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[0, 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[1, 2, 3, 4, 5, 6, 7, 8, 9, 10]: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3)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ones_digit</a:t>
            </a:r>
            <a:r>
              <a:rPr lang="en-US" dirty="0" smtClean="0"/>
              <a:t> in [1,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ones_digit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[0, 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endParaRPr lang="en-US" dirty="0" smtClean="0"/>
          </a:p>
          <a:p>
            <a:r>
              <a:rPr lang="en-US" dirty="0" smtClean="0"/>
              <a:t>print 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</a:t>
            </a:r>
            <a:r>
              <a:rPr lang="en-US" baseline="0" dirty="0" smtClean="0"/>
              <a:t> Does not print out ANY of the numbers that end in 0.</a:t>
            </a:r>
          </a:p>
          <a:p>
            <a:r>
              <a:rPr lang="en-US" baseline="0" dirty="0" smtClean="0"/>
              <a:t>Probably your first try at a fix will still not print out the last value 50</a:t>
            </a:r>
          </a:p>
          <a:p>
            <a:r>
              <a:rPr lang="en-US" baseline="0" dirty="0" smtClean="0"/>
              <a:t>(and might print out a staring 0).</a:t>
            </a:r>
          </a:p>
          <a:p>
            <a:r>
              <a:rPr lang="en-US" dirty="0" smtClean="0"/>
              <a:t>There are multiple ways to correct it.</a:t>
            </a:r>
          </a:p>
          <a:p>
            <a:endParaRPr lang="en-US" dirty="0" smtClean="0"/>
          </a:p>
          <a:p>
            <a:r>
              <a:rPr lang="en-US" dirty="0" smtClean="0"/>
              <a:t>1)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[0, 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[0, 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r>
              <a:rPr lang="en-US" dirty="0" smtClean="0"/>
              <a:t> + 1</a:t>
            </a:r>
          </a:p>
          <a:p>
            <a:endParaRPr lang="en-US" dirty="0" smtClean="0"/>
          </a:p>
          <a:p>
            <a:r>
              <a:rPr lang="en-US" dirty="0" smtClean="0"/>
              <a:t>2)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[0, 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[1, 2, 3, 4, 5, 6, 7, 8, 9, 10]: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3)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ones_digit</a:t>
            </a:r>
            <a:r>
              <a:rPr lang="en-US" dirty="0" smtClean="0"/>
              <a:t> in [1,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ones_digit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tens_digit</a:t>
            </a:r>
            <a:r>
              <a:rPr lang="en-US" dirty="0" smtClean="0"/>
              <a:t> in [1, 2, 3, 4]:</a:t>
            </a:r>
          </a:p>
          <a:p>
            <a:r>
              <a:rPr lang="en-US" dirty="0" smtClean="0"/>
              <a:t>  for </a:t>
            </a:r>
            <a:r>
              <a:rPr lang="en-US" dirty="0" err="1" smtClean="0"/>
              <a:t>ones_digit</a:t>
            </a:r>
            <a:r>
              <a:rPr lang="en-US" dirty="0" smtClean="0"/>
              <a:t> in [0, 1, 2, 3, 4, 5, 6, 7, 8, 9]:</a:t>
            </a:r>
          </a:p>
          <a:p>
            <a:r>
              <a:rPr lang="en-US" dirty="0" smtClean="0"/>
              <a:t>    print </a:t>
            </a:r>
            <a:r>
              <a:rPr lang="en-US" dirty="0" err="1" smtClean="0"/>
              <a:t>tens_digit</a:t>
            </a:r>
            <a:r>
              <a:rPr lang="en-US" dirty="0" smtClean="0"/>
              <a:t> * 10 + </a:t>
            </a:r>
            <a:r>
              <a:rPr lang="en-US" dirty="0" err="1" smtClean="0"/>
              <a:t>ones_digit</a:t>
            </a:r>
            <a:endParaRPr lang="en-US" dirty="0" smtClean="0"/>
          </a:p>
          <a:p>
            <a:r>
              <a:rPr lang="en-US" dirty="0" smtClean="0"/>
              <a:t>print 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860965-E3AB-402B-8914-7CA66227845D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99057F5-F74C-408A-803B-C2D5E6472055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A627B08-8A3F-41F4-A3BE-F19258C5B608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1A139C4-F368-45FF-BE0A-E04D8A9F10E1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E18BDD-C3E8-4081-B4DF-0E0A2028F54B}" type="datetime1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312AAB-010C-422D-9003-4D7A8F0F7A3A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F4A1C2E-5F31-440F-85C7-72F0F1F4F87D}" type="datetime1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EFFCA7-456D-4DE6-8303-F29F7E73FAA7}" type="datetime1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6FB76C-ABDE-49EF-8691-92F9AAEB8CA0}" type="datetime1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4D2420-D3E9-4CDB-8A30-78CC18BF85F6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868A2AE-6F21-4D78-93C7-F8436E2B8D8F}" type="datetime1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gi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9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hyperlink" Target="https://goo.gl/m5YKX4" TargetMode="Externa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zye2v7u" TargetMode="External"/><Relationship Id="rId3" Type="http://schemas.openxmlformats.org/officeDocument/2006/relationships/tags" Target="../tags/tag115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7.xml"/><Relationship Id="rId4" Type="http://schemas.openxmlformats.org/officeDocument/2006/relationships/tags" Target="../tags/tag1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hyperlink" Target="https://goo.gl/PXRVHA" TargetMode="Externa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hyperlink" Target="http://pythontutor.com/visualize.html#code=for%20i%20in%20%5B0,%201%5D%3A%0A%20%20%20%20print%20%22Outer%22,%20i%0A%20%20%20%20for%20j%20in%20%5B2,%203%5D%3A%0A%20%20%20%20%20%20%20%20print%20%22%20Inner%22,%20j%0A%20%20%20%20%20%20%20%20print%20%22%20%20Sum%22,%20i%20%2B%20j%0A%20%20%20%20print%20%22Outer%22,%20i%0A&amp;cumulative=false&amp;curInstr=0&amp;heapPrimitives=false&amp;mode=display&amp;origin=opt-frontend.js&amp;py=2&amp;rawInputLstJSON=%5B%5D&amp;textReferences=false" TargetMode="Externa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hyperlink" Target="http://pythontutor.com/visualize.html#code=for%20i%20in%20%5B0,%201%5D%3A%0A%20%20%20%20print%20%22Outer%22,%20i%0A%20%20%20%20for%20j%20in%20%5B2,%203%5D%3A%0A%20%20%20%20%20%20%20%20print%20%22%20Inner%22,%20j%0A%20%20%20%20%20%20%20%20print%20%22%20%20Sum%22,%20i%20%2B%20j%0A%20%20%20%20print%20%22Outer%22,%20i%0A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tags" Target="../tags/tag128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7.xml"/><Relationship Id="rId9" Type="http://schemas.openxmlformats.org/officeDocument/2006/relationships/tags" Target="../tags/tag13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pythontutor.com/visualize.html#code=for%20i%20in%20%5B0,%201%5D%3A%0A%20%20print%20%22Outer%22,%20i%0A%20%20for%20j%20in%20%5B2,%203%5D%3A%0A%20%20%20%20print%20%22%20Inner%22,%20j%0A&amp;cumulative=false&amp;curInstr=0&amp;heapPrimitives=false&amp;mode=display&amp;origin=opt-frontend.js&amp;py=2&amp;rawInputLstJSON=%5B%5D&amp;textReferences=false" TargetMode="External"/><Relationship Id="rId3" Type="http://schemas.openxmlformats.org/officeDocument/2006/relationships/tags" Target="../tags/tag13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hyperlink" Target="http://pythontutor.com/visualize.html#code=%23%20Puzzle%201%3A%0Afor%20i%20in%20%5B0,%201%5D%3A%0A%20%20print%20i%0Aprint%20i%0A%0A%23%20Puzzle%202%3A%0Ai%20%3D%205%0Afor%20i%20in%20%5B%5D%3A%0A%20%20print%20i%0A%0A%23%20Puzzle%203%3A%0Afor%20i%20in%20%5B0,%201%5D%3A%0A%20%20print%20%22Outer%22,%20i%0A%20%20for%20i%20in%20%5B2,%203%5D%3A%20%23%20re-using%20i%20in%20an%20inner%20loop,%20don't%20do%20this!%0A%20%20%20%20print%20%22%20Inner%22,%20i%0A%20%20print%20%22Outer%22,%20i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tags" Target="../tags/tag14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42.xml"/><Relationship Id="rId9" Type="http://schemas.openxmlformats.org/officeDocument/2006/relationships/tags" Target="../tags/tag14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tags" Target="../tags/tag159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tags" Target="../tags/tag158.xml"/><Relationship Id="rId5" Type="http://schemas.openxmlformats.org/officeDocument/2006/relationships/tags" Target="../tags/tag152.xml"/><Relationship Id="rId10" Type="http://schemas.openxmlformats.org/officeDocument/2006/relationships/tags" Target="../tags/tag157.xml"/><Relationship Id="rId4" Type="http://schemas.openxmlformats.org/officeDocument/2006/relationships/tags" Target="../tags/tag151.xml"/><Relationship Id="rId9" Type="http://schemas.openxmlformats.org/officeDocument/2006/relationships/tags" Target="../tags/tag15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h763y9s" TargetMode="External"/><Relationship Id="rId3" Type="http://schemas.openxmlformats.org/officeDocument/2006/relationships/tags" Target="../tags/tag8.xml"/><Relationship Id="rId7" Type="http://schemas.openxmlformats.org/officeDocument/2006/relationships/image" Target="../media/image1.gi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hyperlink" Target="http://pythontutor.com/visualize.html#code=%23%20Goal%3A%20%20print%201,%202,%203,%20%E2%80%A6,%2048,%2049,%2050%0Afor%20tens_digit%20in%20%5B0,%201,%202,%203,%204%5D%3A%0A%20%20for%20ones_digit%20in%20%5B1,%202,%203,%204,%205,%206,%207,%208,%209%5D%3A%0A%20%20%20%20print%20tens_digit%20*%2010%20%2B%20ones_digit%0A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hyperlink" Target="http://pythontutor.com/visualize.html#code=print%20%22Fix%201%3A%22%0Afor%20tens_digit%20in%20%5B0,%201,%202,%203,%204%5D%3A%0A%20%20for%20ones_digit%20in%20%5B0,%201,%202,%203,%204,%205,%206,%207,%208,%209%5D%3A%0A%20%20%20%20print%20tens_digit%20*%2010%20%2B%20ones_digit%20%2B%201%0A%0Aprint%20%22Fix%202%3A%22%0Afor%20tens_digit%20in%20%5B0,%201,%202,%203,%204%5D%3A%0A%20%20for%20ones_digit%20in%20%5B1,%202,%203,%204,%205,%206,%207,%208,%209,%2010%5D%3A%0A%20%20%20%20print%20tens_digit%20*%2010%20%2B%20ones_digit%20%0A%0Aprint%20%22Fix%203%3A%22%0Afor%20ones_digit%20in%20%5B1,%202,%203,%204,%205,%206,%207,%208,%209%5D%3A%0A%20%20%20%20print%20ones_digit%0Afor%20tens_digit%20in%20%5B1,%202,%203,%204%5D%3A%0A%20%20for%20ones_digit%20in%20%5B0,%201,%202,%203,%204,%205,%206,%207,%208,%209%5D%3A%0A%20%20%20%20print%20tens_digit%20*%2010%20%2B%20ones_digit%0Aprint%2050%0A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tXZCi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hz2o8k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gyXFY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hyperlink" Target="https://goo.gl/DM1myR" TargetMode="External"/><Relationship Id="rId2" Type="http://schemas.openxmlformats.org/officeDocument/2006/relationships/tags" Target="../tags/tag12.xml"/><Relationship Id="rId16" Type="http://schemas.openxmlformats.org/officeDocument/2006/relationships/image" Target="../media/image1.gif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9" Type="http://schemas.openxmlformats.org/officeDocument/2006/relationships/hyperlink" Target="http://pythontutor.com/visualize.html#code=for%20num%20in%20%5B2,%204,%206%5D%3A%0A%20%20%20%20print%20num%0A%0Afor%20i%20in%20%5B1,%202,%203%5D%3A%0A%20%20%20%20print%20%22Hi%20there!%22%0A%0Afor%20char%20in%20%22happy%22%3A%0A%20%20%20%20print%20char%0A&amp;cumulative=false&amp;curInstr=0&amp;heapPrimitives=false&amp;mode=display&amp;origin=opt-frontend.js&amp;py=2&amp;rawInputLstJSON=%5B%5D&amp;textReferences=fals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tags" Target="../tags/tag56.xml"/><Relationship Id="rId3" Type="http://schemas.openxmlformats.org/officeDocument/2006/relationships/tags" Target="../tags/tag33.xml"/><Relationship Id="rId21" Type="http://schemas.openxmlformats.org/officeDocument/2006/relationships/tags" Target="../tags/tag51.xml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tags" Target="../tags/tag55.xml"/><Relationship Id="rId2" Type="http://schemas.openxmlformats.org/officeDocument/2006/relationships/tags" Target="../tags/tag32.xml"/><Relationship Id="rId16" Type="http://schemas.openxmlformats.org/officeDocument/2006/relationships/tags" Target="../tags/tag46.xml"/><Relationship Id="rId20" Type="http://schemas.openxmlformats.org/officeDocument/2006/relationships/tags" Target="../tags/tag50.xml"/><Relationship Id="rId29" Type="http://schemas.openxmlformats.org/officeDocument/2006/relationships/hyperlink" Target="http://pythontutor.com/visualize.html#code=for%20i%20in%20%5B1,%204,%209%5D%3A%0A%20%20print%20i%0A&amp;cumulative=false&amp;curInstr=0&amp;heapPrimitives=false&amp;mode=display&amp;origin=opt-frontend.js&amp;py=2&amp;rawInputLstJSON=%5B%5D&amp;textReferences=false" TargetMode="Externa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tags" Target="../tags/tag54.xml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tags" Target="../tags/tag53.xml"/><Relationship Id="rId28" Type="http://schemas.openxmlformats.org/officeDocument/2006/relationships/slideLayout" Target="../slideLayouts/slideLayout4.xml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tags" Target="../tags/tag52.xml"/><Relationship Id="rId27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slideLayout" Target="../slideLayouts/slideLayout4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hyperlink" Target="http://pythontutor.com/visualize.html#code=for%20i%20in%20%5B3,%204,%205%5D%3A%0A%20%20print%20%22Start%20body%22%0A%20%20print%20i%0A%20%20print%20i%20*%20i%0A&amp;cumulative=false&amp;curInstr=0&amp;heapPrimitives=false&amp;mode=display&amp;origin=opt-frontend.js&amp;py=2&amp;rawInputLstJSON=%5B%5D&amp;textReferences=false" TargetMode="Externa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9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hjktv9a" TargetMode="External"/><Relationship Id="rId3" Type="http://schemas.openxmlformats.org/officeDocument/2006/relationships/tags" Target="../tags/tag9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8800" y="2667000"/>
            <a:ext cx="4800600" cy="933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flow:</a:t>
            </a:r>
            <a:br>
              <a:rPr lang="en-US" dirty="0" smtClean="0"/>
            </a:b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8200" y="228600"/>
            <a:ext cx="4067900" cy="19613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range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 typical for loop does not use an explicit list: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…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body …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produces [0, 1, 2, 3, 4</a:t>
            </a:r>
            <a:r>
              <a:rPr lang="en-US" dirty="0"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range(1,5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cs typeface="Courier New" pitchFamily="49" charset="0"/>
              </a:rPr>
              <a:t> produces [1</a:t>
            </a:r>
            <a:r>
              <a:rPr lang="en-US" dirty="0" smtClean="0">
                <a:cs typeface="Courier New" pitchFamily="49" charset="0"/>
              </a:rPr>
              <a:t>, 2, 3, 4</a:t>
            </a:r>
            <a:r>
              <a:rPr lang="en-US" dirty="0"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endParaRPr lang="en-US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range(1,10,2)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produces [</a:t>
            </a:r>
            <a:r>
              <a:rPr lang="en-US" dirty="0" smtClean="0">
                <a:cs typeface="Courier New" pitchFamily="49" charset="0"/>
              </a:rPr>
              <a:t>1, 3, 5, 7, 9]</a:t>
            </a:r>
          </a:p>
          <a:p>
            <a:pPr marL="0" indent="0">
              <a:buNone/>
            </a:pPr>
            <a:endParaRPr lang="en-US" dirty="0"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>
            <p:custDataLst>
              <p:tags r:id="rId3"/>
            </p:custDataLst>
          </p:nvPr>
        </p:nvSpPr>
        <p:spPr>
          <a:xfrm>
            <a:off x="5376949" y="2739571"/>
            <a:ext cx="2362200" cy="549212"/>
          </a:xfrm>
          <a:prstGeom prst="wedgeRectCallout">
            <a:avLst>
              <a:gd name="adj1" fmla="val -115193"/>
              <a:gd name="adj2" fmla="val -8816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Produces the list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[0, 1, 2, 3, 4]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2971800" y="3048000"/>
            <a:ext cx="1295400" cy="543585"/>
          </a:xfrm>
          <a:prstGeom prst="wedgeRectCallout">
            <a:avLst>
              <a:gd name="adj1" fmla="val -110455"/>
              <a:gd name="adj2" fmla="val 9784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Upper limit (</a:t>
            </a:r>
            <a:r>
              <a:rPr lang="en-US" i="1" dirty="0" smtClean="0">
                <a:solidFill>
                  <a:schemeClr val="tx1"/>
                </a:solidFill>
              </a:rPr>
              <a:t>exclusive)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2438400" y="4333215"/>
            <a:ext cx="1295400" cy="543585"/>
          </a:xfrm>
          <a:prstGeom prst="wedgeRectCallout">
            <a:avLst>
              <a:gd name="adj1" fmla="val -69920"/>
              <a:gd name="adj2" fmla="val 578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Lower limit (</a:t>
            </a:r>
            <a:r>
              <a:rPr lang="en-US" i="1" dirty="0" smtClean="0">
                <a:solidFill>
                  <a:schemeClr val="tx1"/>
                </a:solidFill>
              </a:rPr>
              <a:t>inclusive)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6"/>
            </p:custDataLst>
          </p:nvPr>
        </p:nvSpPr>
        <p:spPr>
          <a:xfrm>
            <a:off x="2324100" y="5334000"/>
            <a:ext cx="2019300" cy="543585"/>
          </a:xfrm>
          <a:prstGeom prst="wedgeRectCallout">
            <a:avLst>
              <a:gd name="adj1" fmla="val -3982"/>
              <a:gd name="adj2" fmla="val 8285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tep (distance between elements)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-21304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Some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685800"/>
            <a:ext cx="8686800" cy="6172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Sum of a list of values, what values?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0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range(5):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"The sum is: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(result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Sum of a </a:t>
            </a:r>
            <a:r>
              <a:rPr lang="en-US" sz="20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list of values, what values?</a:t>
            </a:r>
            <a:endParaRPr lang="en-US" sz="20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0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range(5, 1, -1):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"The sum is:",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Sum of a list of values, what values?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element in range(0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, 8, 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"The sum is:",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Sum of a list of values, what values?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size = 5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range(size):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"When size = 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(size) + "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is "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(result)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16776" y="628889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process a list:</a:t>
            </a:r>
            <a:br>
              <a:rPr lang="en-US" dirty="0" smtClean="0"/>
            </a:br>
            <a:r>
              <a:rPr lang="en-US" dirty="0" smtClean="0"/>
              <a:t>One element at a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common pattern when processing a list:</a:t>
            </a:r>
          </a:p>
          <a:p>
            <a:pPr marL="400050" lvl="1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esult = </a:t>
            </a:r>
            <a:r>
              <a:rPr lang="en-US" sz="2600" b="1" i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initial_value</a:t>
            </a:r>
            <a:endParaRPr lang="en-US" sz="26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lvl="1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or element in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US" sz="2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updated result</a:t>
            </a:r>
          </a:p>
          <a:p>
            <a:pPr marL="400050" lvl="1" indent="0">
              <a:buNone/>
            </a:pPr>
            <a:r>
              <a:rPr lang="en-US" sz="2600" b="1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endParaRPr lang="en-US" sz="2600" b="1" i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initial_value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is a correct result for an empty list</a:t>
            </a:r>
          </a:p>
          <a:p>
            <a:r>
              <a:rPr lang="en-US" dirty="0" smtClean="0"/>
              <a:t>As each element is processed,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 is a correct result for a prefix of the list</a:t>
            </a:r>
          </a:p>
          <a:p>
            <a:r>
              <a:rPr lang="en-US" dirty="0" smtClean="0"/>
              <a:t>When all elements have been processed,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dirty="0" smtClean="0"/>
              <a:t>  is a correct result for the whole list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800600" y="2103120"/>
            <a:ext cx="434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# Sum of a list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result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+ element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rint result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4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Examples of list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Product of </a:t>
            </a:r>
            <a:r>
              <a:rPr lang="en-US" dirty="0"/>
              <a:t>a list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element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result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* element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Maximum of a list: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curr_max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[0]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or element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curr_max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curr_max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element)</a:t>
            </a:r>
          </a:p>
          <a:p>
            <a:r>
              <a:rPr lang="en-US" dirty="0" smtClean="0"/>
              <a:t>Approximate the value 3 by 1 + 2/3 + 4/9 + 8/27 + 16/81 + … = (2/3)</a:t>
            </a:r>
            <a:r>
              <a:rPr lang="en-US" baseline="30000" dirty="0" smtClean="0"/>
              <a:t>0</a:t>
            </a:r>
            <a:r>
              <a:rPr lang="en-US" dirty="0" smtClean="0"/>
              <a:t> + (2/3)</a:t>
            </a:r>
            <a:r>
              <a:rPr lang="en-US" baseline="30000" dirty="0" smtClean="0"/>
              <a:t>1</a:t>
            </a:r>
            <a:r>
              <a:rPr lang="en-US" dirty="0" smtClean="0"/>
              <a:t> + (2/3)</a:t>
            </a:r>
            <a:r>
              <a:rPr lang="en-US" baseline="30000" dirty="0" smtClean="0"/>
              <a:t>2</a:t>
            </a:r>
            <a:r>
              <a:rPr lang="en-US" dirty="0" smtClean="0"/>
              <a:t> + (2/3)</a:t>
            </a:r>
            <a:r>
              <a:rPr lang="en-US" baseline="30000" dirty="0" smtClean="0"/>
              <a:t>3</a:t>
            </a:r>
            <a:r>
              <a:rPr lang="en-US" dirty="0" smtClean="0"/>
              <a:t> + … + </a:t>
            </a:r>
            <a:r>
              <a:rPr lang="en-US" dirty="0"/>
              <a:t>(</a:t>
            </a:r>
            <a:r>
              <a:rPr lang="en-US" dirty="0" smtClean="0"/>
              <a:t>2/3)</a:t>
            </a:r>
            <a:r>
              <a:rPr lang="en-US" baseline="30000" dirty="0" smtClean="0"/>
              <a:t>10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= 0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range(11):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result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(2.0/3.0)**element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943600" y="1295400"/>
            <a:ext cx="305404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indent="-57150"/>
            <a:r>
              <a:rPr lang="en-US" b="1" dirty="0">
                <a:latin typeface="Courier New" pitchFamily="49" charset="0"/>
                <a:cs typeface="Courier New" pitchFamily="49" charset="0"/>
              </a:rPr>
              <a:t>result =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initial_value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indent="-57150"/>
            <a:r>
              <a:rPr lang="en-US" b="1" dirty="0">
                <a:latin typeface="Courier New" pitchFamily="49" charset="0"/>
                <a:cs typeface="Courier New" pitchFamily="49" charset="0"/>
              </a:rPr>
              <a:t>for element in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indent="-57150"/>
            <a:r>
              <a:rPr lang="en-US" b="1" dirty="0">
                <a:latin typeface="Courier New" pitchFamily="49" charset="0"/>
                <a:cs typeface="Courier New" pitchFamily="49" charset="0"/>
              </a:rPr>
              <a:t>  result =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updated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6400800" y="3124200"/>
            <a:ext cx="2438400" cy="612648"/>
          </a:xfrm>
          <a:prstGeom prst="wedgeRectCallout">
            <a:avLst>
              <a:gd name="adj1" fmla="val -133235"/>
              <a:gd name="adj2" fmla="val 141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first element of the list (counting from zero)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5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[1, 2, 3]: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Before j loop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is",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j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[50, 100]: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"j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is", j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2310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statements does this loop contain?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"Outer",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j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 [2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 Inner", j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print "  Sum",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j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print "Outer",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81800" y="1139587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0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Nested </a:t>
            </a:r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many statements does this loop contain?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"Outer",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for j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 [2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 Inner", j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print "  Sum",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j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print "Outer",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output?</a:t>
            </a:r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7620000" y="2577405"/>
            <a:ext cx="1143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u="sng" dirty="0" smtClean="0"/>
              <a:t>Output:</a:t>
            </a:r>
          </a:p>
          <a:p>
            <a:r>
              <a:rPr lang="en-US" sz="2000" dirty="0" smtClean="0"/>
              <a:t>Outer </a:t>
            </a:r>
            <a:r>
              <a:rPr lang="en-US" sz="2000" dirty="0"/>
              <a:t>0</a:t>
            </a:r>
          </a:p>
          <a:p>
            <a:r>
              <a:rPr lang="en-US" sz="2000" dirty="0" smtClean="0"/>
              <a:t>  Inner 2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Sum 2</a:t>
            </a:r>
            <a:endParaRPr lang="en-US" sz="2000" dirty="0"/>
          </a:p>
          <a:p>
            <a:r>
              <a:rPr lang="en-US" sz="2000" dirty="0" smtClean="0"/>
              <a:t>  Inner 3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Sum 3</a:t>
            </a:r>
            <a:endParaRPr lang="en-US" sz="2000" dirty="0"/>
          </a:p>
          <a:p>
            <a:r>
              <a:rPr lang="en-US" sz="2000" dirty="0" smtClean="0"/>
              <a:t>Outer </a:t>
            </a:r>
            <a:r>
              <a:rPr lang="en-US" sz="2000" dirty="0"/>
              <a:t>0</a:t>
            </a:r>
          </a:p>
          <a:p>
            <a:r>
              <a:rPr lang="en-US" sz="2000" dirty="0" smtClean="0"/>
              <a:t>Outer </a:t>
            </a:r>
            <a:r>
              <a:rPr lang="en-US" sz="2000" dirty="0"/>
              <a:t>1</a:t>
            </a:r>
          </a:p>
          <a:p>
            <a:r>
              <a:rPr lang="en-US" sz="2000" dirty="0" smtClean="0"/>
              <a:t>  Inner 2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Sum 3</a:t>
            </a:r>
            <a:endParaRPr lang="en-US" sz="2000" dirty="0"/>
          </a:p>
          <a:p>
            <a:r>
              <a:rPr lang="en-US" sz="2000" dirty="0" smtClean="0"/>
              <a:t>  Inner 3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Sum 4</a:t>
            </a:r>
            <a:endParaRPr lang="en-US" sz="2000" dirty="0"/>
          </a:p>
          <a:p>
            <a:r>
              <a:rPr lang="en-US" sz="2000" dirty="0" smtClean="0"/>
              <a:t>Outer </a:t>
            </a:r>
            <a:r>
              <a:rPr lang="en-US" sz="2000" dirty="0"/>
              <a:t>1</a:t>
            </a:r>
          </a:p>
        </p:txBody>
      </p:sp>
      <p:sp>
        <p:nvSpPr>
          <p:cNvPr id="11" name="TextBox 10"/>
          <p:cNvSpPr txBox="1"/>
          <p:nvPr>
            <p:custDataLst>
              <p:tags r:id="rId4"/>
            </p:custDataLst>
          </p:nvPr>
        </p:nvSpPr>
        <p:spPr>
          <a:xfrm>
            <a:off x="5477872" y="3962400"/>
            <a:ext cx="140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loop body: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3 statements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Right Brace 11"/>
          <p:cNvSpPr/>
          <p:nvPr>
            <p:custDataLst>
              <p:tags r:id="rId5"/>
            </p:custDataLst>
          </p:nvPr>
        </p:nvSpPr>
        <p:spPr>
          <a:xfrm rot="10800000">
            <a:off x="1010994" y="4191000"/>
            <a:ext cx="132006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9163" y="4191000"/>
            <a:ext cx="11338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“nested”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loop body:</a:t>
            </a:r>
            <a:br>
              <a:rPr lang="en-US" sz="1400" dirty="0" smtClean="0">
                <a:solidFill>
                  <a:srgbClr val="0070C0"/>
                </a:solidFill>
              </a:rPr>
            </a:br>
            <a:r>
              <a:rPr lang="en-US" sz="1400" dirty="0" smtClean="0">
                <a:solidFill>
                  <a:srgbClr val="0070C0"/>
                </a:solidFill>
              </a:rPr>
              <a:t>2 statements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Right Brace 3"/>
          <p:cNvSpPr/>
          <p:nvPr>
            <p:custDataLst>
              <p:tags r:id="rId7"/>
            </p:custDataLst>
          </p:nvPr>
        </p:nvSpPr>
        <p:spPr>
          <a:xfrm>
            <a:off x="5220424" y="3182034"/>
            <a:ext cx="257448" cy="222816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>
            <p:custDataLst>
              <p:tags r:id="rId8"/>
            </p:custDataLst>
          </p:nvPr>
        </p:nvCxnSpPr>
        <p:spPr>
          <a:xfrm>
            <a:off x="381000" y="23622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81800" y="1139587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Key idea: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Assign each sequence element to the loop variable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Duplicate the body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 loops through the transformation approach</a:t>
            </a: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0" y="3843278"/>
            <a:ext cx="30796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"Outer",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for j in [2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Inner", j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048000" y="3843278"/>
            <a:ext cx="28039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"Outer",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 in [2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Inner", j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"Outer",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 in [2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Inner",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6035227" y="3843278"/>
            <a:ext cx="28039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 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"Outer",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 = 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 Inner",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j = 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 Inner",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"Outer",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 in [2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Inner",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5600" y="1564743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0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8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0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5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6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8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8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5" grpId="1" uiExpand="1" build="allAtOnce"/>
      <p:bldP spid="6" grpId="0" uiExpand="1" build="allAtOnce"/>
      <p:bldP spid="6" grpId="1" uiExpand="1" build="allAtOnce"/>
      <p:bldP spid="9" grpId="0" uiExpand="1" build="allAtOnce"/>
      <p:bldP spid="9" grpId="1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>
            <p:custDataLst>
              <p:tags r:id="rId1"/>
            </p:custDataLst>
          </p:nvPr>
        </p:nvSpPr>
        <p:spPr>
          <a:xfrm>
            <a:off x="4151244" y="4168676"/>
            <a:ext cx="2209800" cy="609600"/>
          </a:xfrm>
          <a:prstGeom prst="wedgeRectCallout">
            <a:avLst>
              <a:gd name="adj1" fmla="val -142801"/>
              <a:gd name="adj2" fmla="val 2034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Reusing loop variable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(don’t </a:t>
            </a:r>
            <a:r>
              <a:rPr lang="en-US" smtClean="0">
                <a:solidFill>
                  <a:schemeClr val="tx1"/>
                </a:solidFill>
              </a:rPr>
              <a:t>do this!)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Test your understanding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Puzzle 1: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Puzzle 2: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5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[]: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Puzzle 3:</a:t>
            </a:r>
            <a:endParaRPr lang="en-US" dirty="0"/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"Outer",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 Inner",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"Outer",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>
            <p:custDataLst>
              <p:tags r:id="rId4"/>
            </p:custDataLst>
          </p:nvPr>
        </p:nvSpPr>
        <p:spPr>
          <a:xfrm>
            <a:off x="5464855" y="5334000"/>
            <a:ext cx="161412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>
            <p:custDataLst>
              <p:tags r:id="rId5"/>
            </p:custDataLst>
          </p:nvPr>
        </p:nvSpPr>
        <p:spPr>
          <a:xfrm>
            <a:off x="4577964" y="6040290"/>
            <a:ext cx="155448" cy="379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4733412" y="5791200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nner</a:t>
            </a:r>
            <a:br>
              <a:rPr lang="en-US" dirty="0" smtClean="0"/>
            </a:b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5626267" y="5558135"/>
            <a:ext cx="69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</a:t>
            </a:r>
            <a:br>
              <a:rPr lang="en-US" dirty="0" smtClean="0"/>
            </a:b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7010400" y="11430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Output:</a:t>
            </a:r>
            <a:endParaRPr lang="en-US" sz="2400" u="sng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34200" y="1929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>
            <p:custDataLst>
              <p:tags r:id="rId1"/>
            </p:custDataLst>
          </p:nvPr>
        </p:nvSpPr>
        <p:spPr>
          <a:xfrm>
            <a:off x="4151244" y="4168676"/>
            <a:ext cx="2209800" cy="609600"/>
          </a:xfrm>
          <a:prstGeom prst="wedgeRectCallout">
            <a:avLst>
              <a:gd name="adj1" fmla="val -142801"/>
              <a:gd name="adj2" fmla="val 20347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Reusing loop variable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(don’t </a:t>
            </a:r>
            <a:r>
              <a:rPr lang="en-US" smtClean="0">
                <a:solidFill>
                  <a:schemeClr val="tx1"/>
                </a:solidFill>
              </a:rPr>
              <a:t>do this!)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Test your understanding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Puzzle 1: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>
                <a:cs typeface="Courier New" pitchFamily="49" charset="0"/>
              </a:rPr>
              <a:t>Puzzle 2:</a:t>
            </a:r>
          </a:p>
          <a:p>
            <a:pPr marL="400050" lvl="1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5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in []:</a:t>
            </a:r>
          </a:p>
          <a:p>
            <a:pPr marL="400050" lvl="1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Puzzle 3:</a:t>
            </a:r>
            <a:endParaRPr lang="en-US" dirty="0"/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[0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"Outer",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in [2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3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 Inner",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"Outer",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/>
          <p:cNvSpPr/>
          <p:nvPr>
            <p:custDataLst>
              <p:tags r:id="rId4"/>
            </p:custDataLst>
          </p:nvPr>
        </p:nvSpPr>
        <p:spPr>
          <a:xfrm>
            <a:off x="5464855" y="5334000"/>
            <a:ext cx="161412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>
            <p:custDataLst>
              <p:tags r:id="rId5"/>
            </p:custDataLst>
          </p:nvPr>
        </p:nvSpPr>
        <p:spPr>
          <a:xfrm>
            <a:off x="4577964" y="6040290"/>
            <a:ext cx="155448" cy="3794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6"/>
            </p:custDataLst>
          </p:nvPr>
        </p:nvSpPr>
        <p:spPr>
          <a:xfrm>
            <a:off x="4733412" y="5791200"/>
            <a:ext cx="676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nner</a:t>
            </a:r>
            <a:br>
              <a:rPr lang="en-US" dirty="0" smtClean="0"/>
            </a:b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5626267" y="5558135"/>
            <a:ext cx="698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outer</a:t>
            </a:r>
            <a:br>
              <a:rPr lang="en-US" dirty="0" smtClean="0"/>
            </a:br>
            <a:r>
              <a:rPr lang="en-US" dirty="0" smtClean="0"/>
              <a:t>loop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7010400" y="4473476"/>
            <a:ext cx="114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Outer </a:t>
            </a:r>
            <a:r>
              <a:rPr lang="en-US" dirty="0"/>
              <a:t>0</a:t>
            </a:r>
          </a:p>
          <a:p>
            <a:r>
              <a:rPr lang="en-US" dirty="0" smtClean="0"/>
              <a:t>  Inner </a:t>
            </a:r>
            <a:r>
              <a:rPr lang="en-US" dirty="0"/>
              <a:t>2</a:t>
            </a:r>
          </a:p>
          <a:p>
            <a:r>
              <a:rPr lang="en-US" dirty="0" smtClean="0"/>
              <a:t>  Inner </a:t>
            </a:r>
            <a:r>
              <a:rPr lang="en-US" dirty="0"/>
              <a:t>3</a:t>
            </a:r>
          </a:p>
          <a:p>
            <a:r>
              <a:rPr lang="en-US" dirty="0" smtClean="0"/>
              <a:t>Outer </a:t>
            </a:r>
            <a:r>
              <a:rPr lang="en-US" dirty="0"/>
              <a:t>3</a:t>
            </a:r>
          </a:p>
          <a:p>
            <a:r>
              <a:rPr lang="en-US" dirty="0" smtClean="0"/>
              <a:t>Outer </a:t>
            </a:r>
            <a:r>
              <a:rPr lang="en-US" dirty="0"/>
              <a:t>1</a:t>
            </a:r>
          </a:p>
          <a:p>
            <a:r>
              <a:rPr lang="en-US" dirty="0" smtClean="0"/>
              <a:t>  Inner </a:t>
            </a:r>
            <a:r>
              <a:rPr lang="en-US" dirty="0"/>
              <a:t>2</a:t>
            </a:r>
          </a:p>
          <a:p>
            <a:r>
              <a:rPr lang="en-US" dirty="0" smtClean="0"/>
              <a:t>  Inner </a:t>
            </a:r>
            <a:r>
              <a:rPr lang="en-US" dirty="0"/>
              <a:t>3</a:t>
            </a:r>
          </a:p>
          <a:p>
            <a:r>
              <a:rPr lang="en-US" dirty="0" smtClean="0"/>
              <a:t>Outer </a:t>
            </a:r>
            <a:r>
              <a:rPr lang="en-US" dirty="0"/>
              <a:t>3</a:t>
            </a:r>
          </a:p>
        </p:txBody>
      </p:sp>
      <p:sp>
        <p:nvSpPr>
          <p:cNvPr id="12" name="Rectangle 11"/>
          <p:cNvSpPr/>
          <p:nvPr>
            <p:custDataLst>
              <p:tags r:id="rId9"/>
            </p:custDataLst>
          </p:nvPr>
        </p:nvSpPr>
        <p:spPr>
          <a:xfrm>
            <a:off x="7010400" y="1828800"/>
            <a:ext cx="114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</a:t>
            </a:r>
          </a:p>
          <a:p>
            <a:r>
              <a:rPr lang="en-US" dirty="0" smtClean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10" name="Rectangle 9"/>
          <p:cNvSpPr/>
          <p:nvPr>
            <p:custDataLst>
              <p:tags r:id="rId10"/>
            </p:custDataLst>
          </p:nvPr>
        </p:nvSpPr>
        <p:spPr>
          <a:xfrm>
            <a:off x="7010400" y="1143000"/>
            <a:ext cx="129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u="sng" dirty="0" smtClean="0"/>
              <a:t>Output:</a:t>
            </a:r>
            <a:endParaRPr lang="en-US" sz="2400" u="sng" dirty="0"/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>
          <a:xfrm>
            <a:off x="7010400" y="3440668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(no output)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7391400" cy="1143000"/>
          </a:xfrm>
        </p:spPr>
        <p:txBody>
          <a:bodyPr/>
          <a:lstStyle/>
          <a:p>
            <a:r>
              <a:rPr lang="en-US" dirty="0"/>
              <a:t>Temperature conversion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423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Recall exercise </a:t>
            </a:r>
            <a:r>
              <a:rPr lang="en-US" dirty="0"/>
              <a:t>from previous lecture</a:t>
            </a:r>
          </a:p>
          <a:p>
            <a:pPr marL="0" lvl="0" indent="0">
              <a:buNone/>
            </a:pP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30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- 32) / 9.0 * 5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cent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40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- 32) / 9.0 * 5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cent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- 32) / 9.0 * 5</a:t>
            </a:r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cent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60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- 32) / 9.0 *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cent</a:t>
            </a:r>
          </a:p>
          <a:p>
            <a:pPr marL="0" lvl="0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70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cent = (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- 32) / 9.0 *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cent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"All done"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1"/>
            <a:ext cx="2686755" cy="1295400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7315200" y="4495800"/>
            <a:ext cx="1114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Output:</a:t>
            </a:r>
          </a:p>
          <a:p>
            <a:r>
              <a:rPr lang="en-US" sz="2000" dirty="0" smtClean="0"/>
              <a:t>30 </a:t>
            </a:r>
            <a:r>
              <a:rPr lang="en-US" sz="2000" dirty="0"/>
              <a:t>-</a:t>
            </a:r>
            <a:r>
              <a:rPr lang="en-US" sz="2000" dirty="0" smtClean="0"/>
              <a:t>1.11</a:t>
            </a:r>
            <a:endParaRPr lang="en-US" sz="2000" dirty="0"/>
          </a:p>
          <a:p>
            <a:r>
              <a:rPr lang="en-US" sz="2000" dirty="0"/>
              <a:t>40 </a:t>
            </a:r>
            <a:r>
              <a:rPr lang="en-US" sz="2000" dirty="0" smtClean="0"/>
              <a:t>4.44</a:t>
            </a:r>
            <a:endParaRPr lang="en-US" sz="2000" dirty="0"/>
          </a:p>
          <a:p>
            <a:r>
              <a:rPr lang="en-US" sz="2000" dirty="0"/>
              <a:t>50 10.0</a:t>
            </a:r>
          </a:p>
          <a:p>
            <a:r>
              <a:rPr lang="en-US" sz="2000" dirty="0"/>
              <a:t>60 </a:t>
            </a:r>
            <a:r>
              <a:rPr lang="en-US" sz="2000" dirty="0" smtClean="0"/>
              <a:t>15.56</a:t>
            </a:r>
            <a:endParaRPr lang="en-US" sz="2000" dirty="0"/>
          </a:p>
          <a:p>
            <a:r>
              <a:rPr lang="en-US" sz="2000" dirty="0"/>
              <a:t>70 </a:t>
            </a:r>
            <a:r>
              <a:rPr lang="en-US" sz="2000" dirty="0" smtClean="0"/>
              <a:t>21.11</a:t>
            </a:r>
          </a:p>
          <a:p>
            <a:r>
              <a:rPr lang="en-US" sz="2000" dirty="0" smtClean="0"/>
              <a:t>All done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05600" y="1564743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3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 this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Goal:  print 1, 2, 3, …, 48, 49, 50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[0, 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[1, 2, 3, 4, 5, 6, 7, 8, 9]: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* 10 +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ones_digit</a:t>
            </a:r>
            <a:endParaRPr lang="en-US" sz="20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does it actually print?</a:t>
            </a:r>
          </a:p>
          <a:p>
            <a:pPr marL="0" indent="0">
              <a:buNone/>
            </a:pPr>
            <a:r>
              <a:rPr lang="en-US" dirty="0" smtClean="0"/>
              <a:t>How can we change it to correct its output?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Moral:  Watch out for </a:t>
            </a:r>
            <a:r>
              <a:rPr lang="en-US" i="1" dirty="0" smtClean="0"/>
              <a:t>edge conditions</a:t>
            </a:r>
            <a:r>
              <a:rPr lang="en-US" dirty="0" smtClean="0"/>
              <a:t> (beginning or end of loop)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1230868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8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Fixes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[0, 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[0, 1, 2, 3, 4, 5, 6, 7, 8, 9]: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10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[0, 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[1, 2, 3, 4, 5, 6, 7, 8, 9, 10]: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10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[1, 2, 3, 4, 5, 6, 7, 8, 9]: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in [0, 1, 2, 3, 4, 5, 6, 7, 8, 9]: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tens_digit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10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ones_digit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926967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size in [1, 2, 3, 4]: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print "size is " +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(size)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 element in range(size):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print "element is " +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(element)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16776" y="6877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85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for size in [1, 2, 3, 4]: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result = 0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for element in range(size):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result + element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print "size="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(size) + " result=" 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(result)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print " We are done!"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6776" y="6877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See in python tutor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812800" y="4572000"/>
            <a:ext cx="7894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What happens if we move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result = 0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 to be the first line of the program instead?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96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over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letter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"hello"</a:t>
            </a:r>
            <a:r>
              <a:rPr lang="en-US" dirty="0" smtClean="0"/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print letter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CSE 160"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letter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dirty="0" smtClean="0"/>
              <a:t>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letter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letter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count = count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count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16776" y="687721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4638"/>
            <a:ext cx="7543800" cy="1143000"/>
          </a:xfrm>
        </p:spPr>
        <p:txBody>
          <a:bodyPr/>
          <a:lstStyle/>
          <a:p>
            <a:r>
              <a:rPr lang="en-US" dirty="0" smtClean="0"/>
              <a:t>Temperature conversion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2"/>
            <a:ext cx="8229600" cy="4678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better way to repeat yourself:</a:t>
            </a:r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2362200" y="3200400"/>
            <a:ext cx="66294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3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[30,40,50,60,70]</a:t>
            </a:r>
            <a:r>
              <a:rPr lang="en-US" sz="32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sz="32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0"/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 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</a:t>
            </a:r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- 32) / 9.0 * 5</a:t>
            </a:r>
          </a:p>
          <a:p>
            <a:pPr lvl="0"/>
            <a:r>
              <a:rPr lang="en-US" sz="3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print f, c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"All done"</a:t>
            </a:r>
            <a:endParaRPr lang="en-US" sz="32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>
            <p:custDataLst>
              <p:tags r:id="rId4"/>
            </p:custDataLst>
          </p:nvPr>
        </p:nvSpPr>
        <p:spPr>
          <a:xfrm>
            <a:off x="685800" y="3164746"/>
            <a:ext cx="1219200" cy="612648"/>
          </a:xfrm>
          <a:prstGeom prst="wedgeRectCallout">
            <a:avLst>
              <a:gd name="adj1" fmla="val 159496"/>
              <a:gd name="adj2" fmla="val 11069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</a:t>
            </a:r>
            <a:r>
              <a:rPr lang="en-US" i="1" dirty="0" smtClean="0">
                <a:solidFill>
                  <a:schemeClr val="tx1"/>
                </a:solidFill>
              </a:rPr>
              <a:t>body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 indented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ular Callout 8"/>
          <p:cNvSpPr/>
          <p:nvPr>
            <p:custDataLst>
              <p:tags r:id="rId5"/>
            </p:custDataLst>
          </p:nvPr>
        </p:nvSpPr>
        <p:spPr>
          <a:xfrm>
            <a:off x="4572000" y="2057400"/>
            <a:ext cx="3048000" cy="990600"/>
          </a:xfrm>
          <a:prstGeom prst="wedgeRectCallout">
            <a:avLst>
              <a:gd name="adj1" fmla="val 3831"/>
              <a:gd name="adj2" fmla="val 8368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list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(sequence expression can be any sequence type e.g. string)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ular Callout 9"/>
          <p:cNvSpPr/>
          <p:nvPr>
            <p:custDataLst>
              <p:tags r:id="rId6"/>
            </p:custDataLst>
          </p:nvPr>
        </p:nvSpPr>
        <p:spPr>
          <a:xfrm>
            <a:off x="2590800" y="5981700"/>
            <a:ext cx="1371600" cy="612648"/>
          </a:xfrm>
          <a:prstGeom prst="wedgeRectCallout">
            <a:avLst>
              <a:gd name="adj1" fmla="val -54832"/>
              <a:gd name="adj2" fmla="val -16284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Indentation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is significant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>
            <p:custDataLst>
              <p:tags r:id="rId7"/>
            </p:custDataLst>
          </p:nvPr>
        </p:nvSpPr>
        <p:spPr>
          <a:xfrm>
            <a:off x="733426" y="2514600"/>
            <a:ext cx="1143000" cy="369760"/>
          </a:xfrm>
          <a:prstGeom prst="wedgeRectCallout">
            <a:avLst>
              <a:gd name="adj1" fmla="val 100034"/>
              <a:gd name="adj2" fmla="val 1662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loop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1"/>
            <a:ext cx="2686755" cy="1295400"/>
          </a:xfrm>
          <a:prstGeom prst="rect">
            <a:avLst/>
          </a:prstGeom>
        </p:spPr>
      </p:pic>
      <p:sp>
        <p:nvSpPr>
          <p:cNvPr id="8" name="Rectangular Callout 7"/>
          <p:cNvSpPr/>
          <p:nvPr>
            <p:custDataLst>
              <p:tags r:id="rId9"/>
            </p:custDataLst>
          </p:nvPr>
        </p:nvSpPr>
        <p:spPr>
          <a:xfrm>
            <a:off x="152400" y="3886200"/>
            <a:ext cx="2181225" cy="1534860"/>
          </a:xfrm>
          <a:prstGeom prst="wedgeRectCallout">
            <a:avLst>
              <a:gd name="adj1" fmla="val 92662"/>
              <a:gd name="adj2" fmla="val -175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Execute the body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5 times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once with f = 30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once with f = 40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ular Callout 12"/>
          <p:cNvSpPr/>
          <p:nvPr>
            <p:custDataLst>
              <p:tags r:id="rId10"/>
            </p:custDataLst>
          </p:nvPr>
        </p:nvSpPr>
        <p:spPr>
          <a:xfrm>
            <a:off x="2324100" y="2186050"/>
            <a:ext cx="1905000" cy="685800"/>
          </a:xfrm>
          <a:prstGeom prst="wedgeRectCallout">
            <a:avLst>
              <a:gd name="adj1" fmla="val 15497"/>
              <a:gd name="adj2" fmla="val 10901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loop variable or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iteration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>
            <p:custDataLst>
              <p:tags r:id="rId11"/>
            </p:custDataLst>
          </p:nvPr>
        </p:nvSpPr>
        <p:spPr>
          <a:xfrm>
            <a:off x="7315200" y="4583725"/>
            <a:ext cx="11147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 smtClean="0"/>
              <a:t>Output:</a:t>
            </a:r>
          </a:p>
          <a:p>
            <a:r>
              <a:rPr lang="en-US" sz="2000" dirty="0" smtClean="0"/>
              <a:t>30 </a:t>
            </a:r>
            <a:r>
              <a:rPr lang="en-US" sz="2000" dirty="0"/>
              <a:t>-</a:t>
            </a:r>
            <a:r>
              <a:rPr lang="en-US" sz="2000" dirty="0" smtClean="0"/>
              <a:t>1.11</a:t>
            </a:r>
            <a:endParaRPr lang="en-US" sz="2000" dirty="0"/>
          </a:p>
          <a:p>
            <a:r>
              <a:rPr lang="en-US" sz="2000" dirty="0"/>
              <a:t>40 </a:t>
            </a:r>
            <a:r>
              <a:rPr lang="en-US" sz="2000" dirty="0" smtClean="0"/>
              <a:t>4.44</a:t>
            </a:r>
            <a:endParaRPr lang="en-US" sz="2000" dirty="0"/>
          </a:p>
          <a:p>
            <a:r>
              <a:rPr lang="en-US" sz="2000" dirty="0"/>
              <a:t>50 10.0</a:t>
            </a:r>
          </a:p>
          <a:p>
            <a:r>
              <a:rPr lang="en-US" sz="2000" dirty="0"/>
              <a:t>60 </a:t>
            </a:r>
            <a:r>
              <a:rPr lang="en-US" sz="2000" dirty="0" smtClean="0"/>
              <a:t>15.56</a:t>
            </a:r>
            <a:endParaRPr lang="en-US" sz="2000" dirty="0"/>
          </a:p>
          <a:p>
            <a:r>
              <a:rPr lang="en-US" sz="2000" dirty="0"/>
              <a:t>70 </a:t>
            </a:r>
            <a:r>
              <a:rPr lang="en-US" sz="2000" dirty="0" smtClean="0"/>
              <a:t>21.11</a:t>
            </a:r>
          </a:p>
          <a:p>
            <a:r>
              <a:rPr lang="en-US" sz="2000" dirty="0" smtClean="0"/>
              <a:t>All done</a:t>
            </a:r>
            <a:endParaRPr lang="en-US" sz="2000" dirty="0"/>
          </a:p>
        </p:txBody>
      </p:sp>
      <p:sp>
        <p:nvSpPr>
          <p:cNvPr id="14" name="Rectangular Callout 13"/>
          <p:cNvSpPr/>
          <p:nvPr>
            <p:custDataLst>
              <p:tags r:id="rId12"/>
            </p:custDataLst>
          </p:nvPr>
        </p:nvSpPr>
        <p:spPr>
          <a:xfrm>
            <a:off x="8001000" y="2286000"/>
            <a:ext cx="990599" cy="612648"/>
          </a:xfrm>
          <a:prstGeom prst="wedgeRectCallout">
            <a:avLst>
              <a:gd name="adj1" fmla="val 21693"/>
              <a:gd name="adj2" fmla="val 1187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Colon is required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90097" y="144848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7"/>
              </a:rPr>
              <a:t>See in python tutor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77855" y="5981700"/>
            <a:ext cx="2205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f and c are not </a:t>
            </a:r>
            <a:br>
              <a:rPr lang="en-US" dirty="0" smtClean="0"/>
            </a:br>
            <a:r>
              <a:rPr lang="en-US" dirty="0" smtClean="0"/>
              <a:t>good variable names!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52800" y="3777394"/>
            <a:ext cx="5638799" cy="873852"/>
          </a:xfrm>
          <a:prstGeom prst="round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8" grpId="0" animBg="1"/>
      <p:bldP spid="13" grpId="0" animBg="1"/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81000" y="274638"/>
            <a:ext cx="7543800" cy="1143000"/>
          </a:xfrm>
        </p:spPr>
        <p:txBody>
          <a:bodyPr/>
          <a:lstStyle/>
          <a:p>
            <a:r>
              <a:rPr lang="en-US" dirty="0" smtClean="0"/>
              <a:t>Loop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2"/>
            <a:ext cx="8229600" cy="4678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[2, 4, 6]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</a:t>
            </a: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[1, 2, 3]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"Hi there!"</a:t>
            </a:r>
          </a:p>
          <a:p>
            <a:pPr marL="0" lvl="0" indent="0">
              <a:buNone/>
            </a:pP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happy"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char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  <p:sp>
        <p:nvSpPr>
          <p:cNvPr id="15" name="Rectangular Callout 14"/>
          <p:cNvSpPr/>
          <p:nvPr>
            <p:custDataLst>
              <p:tags r:id="rId4"/>
            </p:custDataLst>
          </p:nvPr>
        </p:nvSpPr>
        <p:spPr>
          <a:xfrm>
            <a:off x="5943600" y="4343400"/>
            <a:ext cx="25908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sequence is a string</a:t>
            </a:r>
          </a:p>
        </p:txBody>
      </p:sp>
      <p:sp>
        <p:nvSpPr>
          <p:cNvPr id="16" name="Rectangular Callout 15"/>
          <p:cNvSpPr/>
          <p:nvPr>
            <p:custDataLst>
              <p:tags r:id="rId5"/>
            </p:custDataLst>
          </p:nvPr>
        </p:nvSpPr>
        <p:spPr>
          <a:xfrm>
            <a:off x="6248400" y="3200400"/>
            <a:ext cx="25908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Does not use values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sequence</a:t>
            </a:r>
          </a:p>
        </p:txBody>
      </p:sp>
      <p:sp>
        <p:nvSpPr>
          <p:cNvPr id="17" name="Rectangular Callout 16"/>
          <p:cNvSpPr/>
          <p:nvPr>
            <p:custDataLst>
              <p:tags r:id="rId6"/>
            </p:custDataLst>
          </p:nvPr>
        </p:nvSpPr>
        <p:spPr>
          <a:xfrm>
            <a:off x="5791200" y="1866900"/>
            <a:ext cx="2590800" cy="533400"/>
          </a:xfrm>
          <a:prstGeom prst="wedgeRectCallout">
            <a:avLst>
              <a:gd name="adj1" fmla="val -125628"/>
              <a:gd name="adj2" fmla="val 342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Prints the values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sequence</a:t>
            </a:r>
          </a:p>
        </p:txBody>
      </p:sp>
      <p:sp>
        <p:nvSpPr>
          <p:cNvPr id="18" name="Rectangular Callout 17"/>
          <p:cNvSpPr/>
          <p:nvPr>
            <p:custDataLst>
              <p:tags r:id="rId7"/>
            </p:custDataLst>
          </p:nvPr>
        </p:nvSpPr>
        <p:spPr>
          <a:xfrm>
            <a:off x="5637415" y="5181600"/>
            <a:ext cx="2590800" cy="533400"/>
          </a:xfrm>
          <a:prstGeom prst="wedgeRectCallout">
            <a:avLst>
              <a:gd name="adj1" fmla="val -112794"/>
              <a:gd name="adj2" fmla="val 8719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Prints the values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of sequence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40576" y="103295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8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>
            <p:custDataLst>
              <p:tags r:id="rId1"/>
            </p:custDataLst>
          </p:nvPr>
        </p:nvSpPr>
        <p:spPr>
          <a:xfrm>
            <a:off x="3914370" y="4555986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2"/>
            </p:custDataLst>
          </p:nvPr>
        </p:nvSpPr>
        <p:spPr>
          <a:xfrm>
            <a:off x="3914369" y="5791200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>
            <p:custDataLst>
              <p:tags r:id="rId3"/>
            </p:custDataLst>
          </p:nvPr>
        </p:nvSpPr>
        <p:spPr>
          <a:xfrm>
            <a:off x="3914371" y="6141035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>
            <p:custDataLst>
              <p:tags r:id="rId4"/>
            </p:custDataLst>
          </p:nvPr>
        </p:nvSpPr>
        <p:spPr>
          <a:xfrm>
            <a:off x="3914372" y="5486400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>
            <p:custDataLst>
              <p:tags r:id="rId5"/>
            </p:custDataLst>
          </p:nvPr>
        </p:nvSpPr>
        <p:spPr>
          <a:xfrm>
            <a:off x="3914373" y="4904829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6"/>
            </p:custDataLst>
          </p:nvPr>
        </p:nvSpPr>
        <p:spPr>
          <a:xfrm>
            <a:off x="3914373" y="5210950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7"/>
            </p:custDataLst>
          </p:nvPr>
        </p:nvSpPr>
        <p:spPr>
          <a:xfrm>
            <a:off x="3840540" y="4572000"/>
            <a:ext cx="12618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9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457200" y="33638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>
            <p:custDataLst>
              <p:tags r:id="rId9"/>
            </p:custDataLst>
          </p:nvPr>
        </p:nvSpPr>
        <p:spPr>
          <a:xfrm>
            <a:off x="457200" y="38972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>
            <p:custDataLst>
              <p:tags r:id="rId10"/>
            </p:custDataLst>
          </p:nvPr>
        </p:nvSpPr>
        <p:spPr>
          <a:xfrm>
            <a:off x="457200" y="2133600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11"/>
            </p:custDataLst>
          </p:nvPr>
        </p:nvSpPr>
        <p:spPr>
          <a:xfrm>
            <a:off x="485983" y="5157900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>
            <p:custDataLst>
              <p:tags r:id="rId12"/>
            </p:custDataLst>
          </p:nvPr>
        </p:nvSpPr>
        <p:spPr>
          <a:xfrm>
            <a:off x="457201" y="24494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13"/>
            </p:custDataLst>
          </p:nvPr>
        </p:nvSpPr>
        <p:spPr>
          <a:xfrm>
            <a:off x="1600200" y="4854714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 loop is executed:</a:t>
            </a:r>
            <a:br>
              <a:rPr lang="en-US" dirty="0" smtClean="0"/>
            </a:br>
            <a:r>
              <a:rPr lang="en-US" dirty="0" smtClean="0"/>
              <a:t>Transformation approach</a:t>
            </a:r>
            <a:endParaRPr lang="en-US" dirty="0"/>
          </a:p>
        </p:txBody>
      </p:sp>
      <p:sp>
        <p:nvSpPr>
          <p:cNvPr id="7" name="Right Arrow 6"/>
          <p:cNvSpPr/>
          <p:nvPr>
            <p:custDataLst>
              <p:tags r:id="rId15"/>
            </p:custDataLst>
          </p:nvPr>
        </p:nvSpPr>
        <p:spPr>
          <a:xfrm>
            <a:off x="2895600" y="5007114"/>
            <a:ext cx="856833" cy="435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16"/>
            </p:custDataLst>
          </p:nvPr>
        </p:nvSpPr>
        <p:spPr>
          <a:xfrm>
            <a:off x="762001" y="4854714"/>
            <a:ext cx="281090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17"/>
            </p:custDataLst>
          </p:nvPr>
        </p:nvSpPr>
        <p:spPr>
          <a:xfrm>
            <a:off x="152400" y="4854714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[1,4,9]: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TextBox 31"/>
          <p:cNvSpPr txBox="1"/>
          <p:nvPr>
            <p:custDataLst>
              <p:tags r:id="rId18"/>
            </p:custDataLst>
          </p:nvPr>
        </p:nvSpPr>
        <p:spPr>
          <a:xfrm>
            <a:off x="5519937" y="4153487"/>
            <a:ext cx="127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</a:t>
            </a:r>
            <a:br>
              <a:rPr lang="en-US" dirty="0" smtClean="0"/>
            </a:br>
            <a:r>
              <a:rPr lang="en-US" dirty="0" smtClean="0"/>
              <a:t>computer:</a:t>
            </a:r>
            <a:endParaRPr lang="en-US" dirty="0"/>
          </a:p>
        </p:txBody>
      </p:sp>
      <p:sp>
        <p:nvSpPr>
          <p:cNvPr id="33" name="Rectangle 32"/>
          <p:cNvSpPr/>
          <p:nvPr>
            <p:custDataLst>
              <p:tags r:id="rId19"/>
            </p:custDataLst>
          </p:nvPr>
        </p:nvSpPr>
        <p:spPr>
          <a:xfrm>
            <a:off x="5519937" y="4788932"/>
            <a:ext cx="1261863" cy="133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>
            <p:custDataLst>
              <p:tags r:id="rId20"/>
            </p:custDataLst>
          </p:nvPr>
        </p:nvSpPr>
        <p:spPr>
          <a:xfrm>
            <a:off x="7370999" y="44196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35" name="Rectangle 34"/>
          <p:cNvSpPr/>
          <p:nvPr>
            <p:custDataLst>
              <p:tags r:id="rId21"/>
            </p:custDataLst>
          </p:nvPr>
        </p:nvSpPr>
        <p:spPr>
          <a:xfrm>
            <a:off x="7370999" y="4788932"/>
            <a:ext cx="1624355" cy="133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TextBox 35"/>
          <p:cNvSpPr txBox="1"/>
          <p:nvPr>
            <p:custDataLst>
              <p:tags r:id="rId22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1</a:t>
            </a:r>
          </a:p>
        </p:txBody>
      </p:sp>
      <p:sp>
        <p:nvSpPr>
          <p:cNvPr id="37" name="TextBox 36"/>
          <p:cNvSpPr txBox="1"/>
          <p:nvPr>
            <p:custDataLst>
              <p:tags r:id="rId23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4</a:t>
            </a:r>
          </a:p>
        </p:txBody>
      </p:sp>
      <p:sp>
        <p:nvSpPr>
          <p:cNvPr id="38" name="TextBox 37"/>
          <p:cNvSpPr txBox="1"/>
          <p:nvPr>
            <p:custDataLst>
              <p:tags r:id="rId24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9</a:t>
            </a:r>
          </a:p>
        </p:txBody>
      </p:sp>
      <p:sp>
        <p:nvSpPr>
          <p:cNvPr id="39" name="TextBox 38"/>
          <p:cNvSpPr txBox="1"/>
          <p:nvPr>
            <p:custDataLst>
              <p:tags r:id="rId25"/>
            </p:custDataLst>
          </p:nvPr>
        </p:nvSpPr>
        <p:spPr>
          <a:xfrm>
            <a:off x="381000" y="1524000"/>
            <a:ext cx="780008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 smtClean="0"/>
              <a:t>Idea:  convert a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 smtClean="0"/>
              <a:t> loop into something we know how to execute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6"/>
            </p:custDataLst>
          </p:nvPr>
        </p:nvSpPr>
        <p:spPr>
          <a:xfrm>
            <a:off x="457200" y="2133600"/>
            <a:ext cx="4645224" cy="2895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sequence </a:t>
            </a:r>
            <a:r>
              <a:rPr lang="en-US" dirty="0"/>
              <a:t>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an assignment to the loop </a:t>
            </a:r>
            <a:r>
              <a:rPr lang="en-US" dirty="0" smtClean="0"/>
              <a:t>variable, </a:t>
            </a:r>
            <a:r>
              <a:rPr lang="en-US" dirty="0"/>
              <a:t>for each sequence element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copy of the loop after each </a:t>
            </a:r>
            <a:r>
              <a:rPr lang="en-US" dirty="0" smtClean="0"/>
              <a:t>assignment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Execute the resulting statements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763206" y="2172196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9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5088 L 4.72222E-6 -3.31175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 L 4.72222E-6 0.1270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0625 L 4.72222E-6 0.08264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9" grpId="0" animBg="1"/>
      <p:bldP spid="9" grpId="1" animBg="1"/>
      <p:bldP spid="9" grpId="2" animBg="1"/>
      <p:bldP spid="9" grpId="3" animBg="1"/>
      <p:bldP spid="8" grpId="0" animBg="1"/>
      <p:bldP spid="8" grpId="1" animBg="1"/>
      <p:bldP spid="20" grpId="0" animBg="1"/>
      <p:bldP spid="20" grpId="1" animBg="1"/>
      <p:bldP spid="32" grpId="0"/>
      <p:bldP spid="33" grpId="0" animBg="1"/>
      <p:bldP spid="34" grpId="0"/>
      <p:bldP spid="35" grpId="0" uiExpand="1" build="allAtOnce" animBg="1"/>
      <p:bldP spid="36" grpId="0"/>
      <p:bldP spid="36" grpId="1"/>
      <p:bldP spid="37" grpId="0"/>
      <p:bldP spid="37" grpId="1"/>
      <p:bldP spid="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>
            <p:custDataLst>
              <p:tags r:id="rId1"/>
            </p:custDataLst>
          </p:nvPr>
        </p:nvSpPr>
        <p:spPr>
          <a:xfrm>
            <a:off x="1600200" y="4506843"/>
            <a:ext cx="192642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>
            <p:custDataLst>
              <p:tags r:id="rId2"/>
            </p:custDataLst>
          </p:nvPr>
        </p:nvSpPr>
        <p:spPr>
          <a:xfrm>
            <a:off x="823809" y="27542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>
            <p:custDataLst>
              <p:tags r:id="rId3"/>
            </p:custDataLst>
          </p:nvPr>
        </p:nvSpPr>
        <p:spPr>
          <a:xfrm>
            <a:off x="823809" y="3429000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>
            <p:custDataLst>
              <p:tags r:id="rId4"/>
            </p:custDataLst>
          </p:nvPr>
        </p:nvSpPr>
        <p:spPr>
          <a:xfrm>
            <a:off x="457200" y="1600200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>
            <p:custDataLst>
              <p:tags r:id="rId5"/>
            </p:custDataLst>
          </p:nvPr>
        </p:nvSpPr>
        <p:spPr>
          <a:xfrm>
            <a:off x="457201" y="1992243"/>
            <a:ext cx="366608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1600200" y="4854714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7"/>
            </p:custDataLst>
          </p:nvPr>
        </p:nvSpPr>
        <p:spPr>
          <a:xfrm>
            <a:off x="762001" y="4854714"/>
            <a:ext cx="281090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>
            <p:custDataLst>
              <p:tags r:id="rId8"/>
            </p:custDataLst>
          </p:nvPr>
        </p:nvSpPr>
        <p:spPr>
          <a:xfrm>
            <a:off x="485983" y="5157900"/>
            <a:ext cx="1114217" cy="36995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9"/>
            </p:custDataLst>
          </p:nvPr>
        </p:nvSpPr>
        <p:spPr>
          <a:xfrm>
            <a:off x="152400" y="4854714"/>
            <a:ext cx="280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in [1,4,9]: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print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a loop is executed:</a:t>
            </a:r>
            <a:br>
              <a:rPr lang="en-US" dirty="0" smtClean="0"/>
            </a:br>
            <a:r>
              <a:rPr lang="en-US" dirty="0" smtClean="0"/>
              <a:t>Direct approach</a:t>
            </a:r>
            <a:endParaRPr lang="en-US" dirty="0"/>
          </a:p>
        </p:txBody>
      </p:sp>
      <p:sp>
        <p:nvSpPr>
          <p:cNvPr id="27" name="TextBox 26"/>
          <p:cNvSpPr txBox="1"/>
          <p:nvPr>
            <p:custDataLst>
              <p:tags r:id="rId11"/>
            </p:custDataLst>
          </p:nvPr>
        </p:nvSpPr>
        <p:spPr>
          <a:xfrm>
            <a:off x="7370999" y="44196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28" name="Rectangle 27"/>
          <p:cNvSpPr/>
          <p:nvPr>
            <p:custDataLst>
              <p:tags r:id="rId12"/>
            </p:custDataLst>
          </p:nvPr>
        </p:nvSpPr>
        <p:spPr>
          <a:xfrm>
            <a:off x="7370999" y="4788932"/>
            <a:ext cx="1624355" cy="133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1</a:t>
            </a:r>
          </a:p>
          <a:p>
            <a:r>
              <a:rPr lang="en-US" sz="2800" dirty="0">
                <a:solidFill>
                  <a:schemeClr val="tx1"/>
                </a:solidFill>
              </a:rPr>
              <a:t>4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>
            <p:custDataLst>
              <p:tags r:id="rId13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1</a:t>
            </a:r>
          </a:p>
        </p:txBody>
      </p:sp>
      <p:sp>
        <p:nvSpPr>
          <p:cNvPr id="30" name="TextBox 29"/>
          <p:cNvSpPr txBox="1"/>
          <p:nvPr>
            <p:custDataLst>
              <p:tags r:id="rId14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4</a:t>
            </a:r>
          </a:p>
        </p:txBody>
      </p:sp>
      <p:sp>
        <p:nvSpPr>
          <p:cNvPr id="31" name="TextBox 30"/>
          <p:cNvSpPr txBox="1"/>
          <p:nvPr>
            <p:custDataLst>
              <p:tags r:id="rId15"/>
            </p:custDataLst>
          </p:nvPr>
        </p:nvSpPr>
        <p:spPr>
          <a:xfrm>
            <a:off x="5773705" y="49530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dirty="0" smtClean="0"/>
              <a:t>: </a:t>
            </a:r>
            <a:r>
              <a:rPr lang="en-US" sz="2800" dirty="0"/>
              <a:t>9</a:t>
            </a:r>
          </a:p>
        </p:txBody>
      </p:sp>
      <p:grpSp>
        <p:nvGrpSpPr>
          <p:cNvPr id="38" name="Group 37"/>
          <p:cNvGrpSpPr/>
          <p:nvPr>
            <p:custDataLst>
              <p:tags r:id="rId16"/>
            </p:custDataLst>
          </p:nvPr>
        </p:nvGrpSpPr>
        <p:grpSpPr>
          <a:xfrm>
            <a:off x="1676400" y="4485063"/>
            <a:ext cx="1850227" cy="381135"/>
            <a:chOff x="1676400" y="4485063"/>
            <a:chExt cx="1850227" cy="381135"/>
          </a:xfrm>
        </p:grpSpPr>
        <p:sp>
          <p:nvSpPr>
            <p:cNvPr id="35" name="Down Arrow 34"/>
            <p:cNvSpPr/>
            <p:nvPr>
              <p:custDataLst>
                <p:tags r:id="rId21"/>
              </p:custDataLst>
            </p:nvPr>
          </p:nvSpPr>
          <p:spPr>
            <a:xfrm>
              <a:off x="1676400" y="4604588"/>
              <a:ext cx="104983" cy="2616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>
              <p:custDataLst>
                <p:tags r:id="rId22"/>
              </p:custDataLst>
            </p:nvPr>
          </p:nvSpPr>
          <p:spPr>
            <a:xfrm>
              <a:off x="1728891" y="4485063"/>
              <a:ext cx="17977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Current location in list</a:t>
              </a:r>
              <a:endParaRPr lang="en-US" sz="1400" dirty="0"/>
            </a:p>
          </p:txBody>
        </p:sp>
      </p:grpSp>
      <p:sp>
        <p:nvSpPr>
          <p:cNvPr id="39" name="TextBox 38"/>
          <p:cNvSpPr txBox="1"/>
          <p:nvPr>
            <p:custDataLst>
              <p:tags r:id="rId17"/>
            </p:custDataLst>
          </p:nvPr>
        </p:nvSpPr>
        <p:spPr>
          <a:xfrm>
            <a:off x="5519937" y="4153487"/>
            <a:ext cx="1275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</a:t>
            </a:r>
            <a:br>
              <a:rPr lang="en-US" dirty="0" smtClean="0"/>
            </a:br>
            <a:r>
              <a:rPr lang="en-US" dirty="0" smtClean="0"/>
              <a:t>computer:</a:t>
            </a:r>
            <a:endParaRPr lang="en-US" dirty="0"/>
          </a:p>
        </p:txBody>
      </p:sp>
      <p:sp>
        <p:nvSpPr>
          <p:cNvPr id="40" name="Rectangle 39"/>
          <p:cNvSpPr/>
          <p:nvPr>
            <p:custDataLst>
              <p:tags r:id="rId18"/>
            </p:custDataLst>
          </p:nvPr>
        </p:nvSpPr>
        <p:spPr>
          <a:xfrm>
            <a:off x="5519937" y="4788932"/>
            <a:ext cx="1261863" cy="1339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19"/>
            </p:custDataLst>
          </p:nvPr>
        </p:nvSpPr>
        <p:spPr>
          <a:xfrm>
            <a:off x="457200" y="1524000"/>
            <a:ext cx="48768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Evaluate the sequence 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While there are sequence elements left: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Assign the loop variable to the next remaining sequence element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000" dirty="0" smtClean="0"/>
              <a:t>Execute the loop body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0.03438 2.22222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38 2.22222E-6 L 0.06146 2.22222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46 2.22222E-6 L 0.09063 0.00069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12" grpId="0" animBg="1"/>
      <p:bldP spid="12" grpId="1" animBg="1"/>
      <p:bldP spid="9" grpId="1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8" grpId="0" animBg="1"/>
      <p:bldP spid="8" grpId="1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body can be multiple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Execute whole body, then execute whole body again, etc.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[3, 4, 5]: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"Start body"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Convention</a:t>
            </a:r>
            <a:r>
              <a:rPr lang="en-US" dirty="0"/>
              <a:t>:  often use </a:t>
            </a:r>
            <a:r>
              <a:rPr lang="en-US" dirty="0" err="1"/>
              <a:t>i</a:t>
            </a:r>
            <a:r>
              <a:rPr lang="en-US" dirty="0"/>
              <a:t> or j as loop </a:t>
            </a:r>
            <a:r>
              <a:rPr lang="en-US" dirty="0" smtClean="0"/>
              <a:t>variable if values are integers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is an exception </a:t>
            </a:r>
            <a:r>
              <a:rPr lang="en-US" dirty="0"/>
              <a:t>to </a:t>
            </a:r>
            <a:r>
              <a:rPr lang="en-US" dirty="0" smtClean="0"/>
              <a:t>the rule that</a:t>
            </a:r>
            <a:br>
              <a:rPr lang="en-US" dirty="0" smtClean="0"/>
            </a:br>
            <a:r>
              <a:rPr lang="en-US" dirty="0" smtClean="0"/>
              <a:t>variable </a:t>
            </a:r>
            <a:r>
              <a:rPr lang="en-US" dirty="0"/>
              <a:t>names should be descriptive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ight Brace 7"/>
          <p:cNvSpPr/>
          <p:nvPr>
            <p:custDataLst>
              <p:tags r:id="rId3"/>
            </p:custDataLst>
          </p:nvPr>
        </p:nvSpPr>
        <p:spPr>
          <a:xfrm>
            <a:off x="3886200" y="2624078"/>
            <a:ext cx="223225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4093914" y="2796212"/>
            <a:ext cx="140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loop body: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3 statements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4200" y="1139587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1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body can be multiple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Execute whole body, then execute whole body again, etc.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[3, 4, 5]: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"Start body"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print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Convention</a:t>
            </a:r>
            <a:r>
              <a:rPr lang="en-US" dirty="0"/>
              <a:t>:  often use </a:t>
            </a:r>
            <a:r>
              <a:rPr lang="en-US" dirty="0" err="1"/>
              <a:t>i</a:t>
            </a:r>
            <a:r>
              <a:rPr lang="en-US" dirty="0"/>
              <a:t> or j as loop </a:t>
            </a:r>
            <a:r>
              <a:rPr lang="en-US" dirty="0" smtClean="0"/>
              <a:t>variable if values are integers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This is an exception </a:t>
            </a:r>
            <a:r>
              <a:rPr lang="en-US" dirty="0"/>
              <a:t>to </a:t>
            </a:r>
            <a:r>
              <a:rPr lang="en-US" dirty="0" smtClean="0"/>
              <a:t>the rule that</a:t>
            </a:r>
            <a:br>
              <a:rPr lang="en-US" dirty="0" smtClean="0"/>
            </a:br>
            <a:r>
              <a:rPr lang="en-US" dirty="0" smtClean="0"/>
              <a:t>variable </a:t>
            </a:r>
            <a:r>
              <a:rPr lang="en-US" dirty="0"/>
              <a:t>names should be descriptive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3"/>
            </p:custDataLst>
          </p:nvPr>
        </p:nvSpPr>
        <p:spPr>
          <a:xfrm>
            <a:off x="6172200" y="2319278"/>
            <a:ext cx="129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Output: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16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543800" y="2319278"/>
            <a:ext cx="129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NOT: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Start body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</a:p>
          <a:p>
            <a:r>
              <a:rPr lang="en-US" dirty="0" smtClean="0"/>
              <a:t>9</a:t>
            </a:r>
          </a:p>
          <a:p>
            <a:r>
              <a:rPr lang="en-US" dirty="0" smtClean="0"/>
              <a:t>16</a:t>
            </a:r>
          </a:p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8" name="Right Brace 7"/>
          <p:cNvSpPr/>
          <p:nvPr>
            <p:custDataLst>
              <p:tags r:id="rId5"/>
            </p:custDataLst>
          </p:nvPr>
        </p:nvSpPr>
        <p:spPr>
          <a:xfrm>
            <a:off x="3886200" y="2624078"/>
            <a:ext cx="223225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6"/>
            </p:custDataLst>
          </p:nvPr>
        </p:nvSpPr>
        <p:spPr>
          <a:xfrm>
            <a:off x="4093914" y="2796212"/>
            <a:ext cx="1400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loop body:</a:t>
            </a:r>
            <a:br>
              <a:rPr lang="en-US" dirty="0" smtClean="0">
                <a:solidFill>
                  <a:srgbClr val="0070C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3 statements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/>
          <p:nvPr>
            <p:custDataLst>
              <p:tags r:id="rId7"/>
            </p:custDataLst>
          </p:nvPr>
        </p:nvCxnSpPr>
        <p:spPr>
          <a:xfrm>
            <a:off x="7620000" y="2700278"/>
            <a:ext cx="914400" cy="2438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8"/>
            </p:custDataLst>
          </p:nvPr>
        </p:nvCxnSpPr>
        <p:spPr>
          <a:xfrm flipH="1">
            <a:off x="7620000" y="2700278"/>
            <a:ext cx="914400" cy="2438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5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Indentation is significant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Every statement in the body must have exactly the same indentation</a:t>
            </a:r>
          </a:p>
          <a:p>
            <a:r>
              <a:rPr lang="en-US" dirty="0" smtClean="0"/>
              <a:t>That’s how Python knows where the body ends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 [3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4, 5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"Start body"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print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print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Compare the results of these loops:</a:t>
            </a:r>
            <a:endParaRPr lang="en-US" dirty="0"/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in [30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40, 50, 60, 70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f, (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- 32) / 9.0 * 5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"All done"</a:t>
            </a:r>
          </a:p>
          <a:p>
            <a:pPr marL="0" lvl="0" indent="0">
              <a:buNone/>
            </a:pP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f in [30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40, 50, 60, 70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f, (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- 32) / 9.0 * 5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 "All done"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1219200" y="2971800"/>
            <a:ext cx="152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04800" y="2971800"/>
            <a:ext cx="73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81800" y="122038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4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4599</TotalTime>
  <Words>2634</Words>
  <Application>Microsoft Office PowerPoint</Application>
  <PresentationFormat>On-screen Show (4:3)</PresentationFormat>
  <Paragraphs>517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Control flow: loops</vt:lpstr>
      <vt:lpstr>Temperature conversion chart</vt:lpstr>
      <vt:lpstr>Temperature conversion chart</vt:lpstr>
      <vt:lpstr>Loop Examples</vt:lpstr>
      <vt:lpstr>How a loop is executed: Transformation approach</vt:lpstr>
      <vt:lpstr>How a loop is executed: Direct approach</vt:lpstr>
      <vt:lpstr>The body can be multiple statements</vt:lpstr>
      <vt:lpstr>The body can be multiple statements</vt:lpstr>
      <vt:lpstr>Indentation is significant</vt:lpstr>
      <vt:lpstr>The range function</vt:lpstr>
      <vt:lpstr>Some Loops</vt:lpstr>
      <vt:lpstr>How to process a list: One element at a time</vt:lpstr>
      <vt:lpstr>Examples of list processing</vt:lpstr>
      <vt:lpstr>Nested Loops</vt:lpstr>
      <vt:lpstr>More Nested Loops</vt:lpstr>
      <vt:lpstr>More Nested Loops</vt:lpstr>
      <vt:lpstr>Understand loops through the transformation approach</vt:lpstr>
      <vt:lpstr>Test your understanding of loops</vt:lpstr>
      <vt:lpstr>Test your understanding of loops</vt:lpstr>
      <vt:lpstr>Fix this loop</vt:lpstr>
      <vt:lpstr>Some Fixes</vt:lpstr>
      <vt:lpstr>Some More Loops</vt:lpstr>
      <vt:lpstr>Even More Loops</vt:lpstr>
      <vt:lpstr>Loops over Strings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flow</dc:title>
  <dc:creator>Ruth Anderson</dc:creator>
  <cp:lastModifiedBy>University of Washington</cp:lastModifiedBy>
  <cp:revision>210</cp:revision>
  <cp:lastPrinted>2018-03-30T20:43:11Z</cp:lastPrinted>
  <dcterms:created xsi:type="dcterms:W3CDTF">2012-06-20T04:14:54Z</dcterms:created>
  <dcterms:modified xsi:type="dcterms:W3CDTF">2018-04-03T01:28:02Z</dcterms:modified>
</cp:coreProperties>
</file>