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4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5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6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70" r:id="rId4"/>
    <p:sldId id="261" r:id="rId5"/>
    <p:sldId id="262" r:id="rId6"/>
    <p:sldId id="272" r:id="rId7"/>
    <p:sldId id="268" r:id="rId8"/>
    <p:sldId id="269" r:id="rId9"/>
    <p:sldId id="271" r:id="rId10"/>
    <p:sldId id="267" r:id="rId11"/>
    <p:sldId id="273" r:id="rId12"/>
    <p:sldId id="259" r:id="rId13"/>
  </p:sldIdLst>
  <p:sldSz cx="9144000" cy="6858000" type="screen4x3"/>
  <p:notesSz cx="70104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85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3D2359C6-651B-415B-9E2B-365B7A97DFA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FE963DC8-763B-4EBA-A42B-53BB5B60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6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63DC8-763B-4EBA-A42B-53BB5B602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5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three questions</a:t>
            </a:r>
            <a:r>
              <a:rPr lang="en-US" baseline="0" dirty="0" smtClean="0"/>
              <a:t> you want to ask about a data structure?</a:t>
            </a:r>
            <a:r>
              <a:rPr lang="en-US" dirty="0" smtClean="0"/>
              <a:t>  creation, querying,</a:t>
            </a:r>
            <a:r>
              <a:rPr lang="en-US" baseline="0" dirty="0" smtClean="0"/>
              <a:t> modification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174695" indent="-174695">
              <a:buFont typeface="Wingdings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“Revolutionary”</a:t>
            </a:r>
          </a:p>
          <a:p>
            <a:pPr marL="174695" indent="-174695">
              <a:buFont typeface="Wingdings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“evolutionary”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[1783]   </a:t>
            </a:r>
            <a:r>
              <a:rPr lang="en-US" dirty="0" smtClean="0">
                <a:sym typeface="Symbol"/>
              </a:rPr>
              <a:t> “Revolutionary”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[1783][1:10]   </a:t>
            </a:r>
            <a:r>
              <a:rPr lang="en-US" dirty="0" smtClean="0">
                <a:sym typeface="Symbol"/>
              </a:rPr>
              <a:t> “evolution”</a:t>
            </a:r>
            <a:endParaRPr lang="en-US" dirty="0" smtClean="0"/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["WWI"] = [1917, 1918]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63DC8-763B-4EBA-A42B-53BB5B602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5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63DC8-763B-4EBA-A42B-53BB5B6024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nn-NO" dirty="0" smtClean="0"/>
              <a:t>d = {}</a:t>
            </a:r>
          </a:p>
          <a:p>
            <a:r>
              <a:rPr lang="nn-NO" dirty="0" smtClean="0"/>
              <a:t>for i in [5, 6, 7]:</a:t>
            </a:r>
          </a:p>
          <a:p>
            <a:r>
              <a:rPr lang="nn-NO" baseline="0" dirty="0" smtClean="0"/>
              <a:t>    </a:t>
            </a:r>
            <a:r>
              <a:rPr lang="nn-NO" dirty="0" smtClean="0"/>
              <a:t>d[i] = i * i</a:t>
            </a:r>
            <a:endParaRPr lang="en-US" dirty="0" smtClean="0"/>
          </a:p>
          <a:p>
            <a:endParaRPr lang="en-US" dirty="0" smtClean="0"/>
          </a:p>
          <a:p>
            <a:r>
              <a:rPr lang="nn-NO" dirty="0" smtClean="0"/>
              <a:t>k= {}</a:t>
            </a:r>
          </a:p>
          <a:p>
            <a:r>
              <a:rPr lang="nn-NO" dirty="0" smtClean="0"/>
              <a:t>for i in d.keys():</a:t>
            </a:r>
          </a:p>
          <a:p>
            <a:r>
              <a:rPr lang="nn-NO" baseline="0" dirty="0" smtClean="0"/>
              <a:t>    </a:t>
            </a:r>
            <a:r>
              <a:rPr lang="nn-NO" dirty="0" smtClean="0"/>
              <a:t>k[d[i]] = 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63DC8-763B-4EBA-A42B-53BB5B6024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6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[HIDE]</a:t>
            </a:r>
          </a:p>
          <a:p>
            <a:endParaRPr lang="en-US" dirty="0" smtClean="0"/>
          </a:p>
          <a:p>
            <a:r>
              <a:rPr lang="nn-NO" dirty="0" smtClean="0"/>
              <a:t>&gt;&gt;&gt; d = {}</a:t>
            </a:r>
          </a:p>
          <a:p>
            <a:r>
              <a:rPr lang="nn-NO" dirty="0" smtClean="0"/>
              <a:t>&gt;&gt;&gt; for i in range(5, 8):</a:t>
            </a:r>
          </a:p>
          <a:p>
            <a:r>
              <a:rPr lang="nn-NO" dirty="0" smtClean="0"/>
              <a:t>	d[i] = i * i</a:t>
            </a:r>
            <a:endParaRPr lang="en-US" dirty="0" smtClean="0"/>
          </a:p>
          <a:p>
            <a:endParaRPr lang="en-US" dirty="0" smtClean="0"/>
          </a:p>
          <a:p>
            <a:r>
              <a:rPr lang="nn-NO" dirty="0" smtClean="0"/>
              <a:t>&gt;&gt;&gt; k= {}</a:t>
            </a:r>
          </a:p>
          <a:p>
            <a:r>
              <a:rPr lang="nn-NO" dirty="0" smtClean="0"/>
              <a:t>&gt;&gt;&gt; for i in d.keys():</a:t>
            </a:r>
          </a:p>
          <a:p>
            <a:r>
              <a:rPr lang="nn-NO" dirty="0" smtClean="0"/>
              <a:t>	k[d[i]] = 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63DC8-763B-4EBA-A42B-53BB5B6024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6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2C5E-D7E4-4CF1-94E0-7DD9FF5AE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learn about tuples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2C5E-D7E4-4CF1-94E0-7DD9FF5AE6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3EF-5FC0-422B-A9DF-546448EC5AAF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1C6-45E4-47E3-8990-AE5A59226B74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0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4ABE-1224-47A6-8727-35872838DB6D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C76-9643-4FD1-B73D-6F4D66CCE3AA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B58-EAA1-4B15-A93B-2128D978390E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FFA0-D0A8-4991-96F5-2538B379AF6E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B8B-B2A8-4F19-AD31-F90DFF6AD861}" type="datetime1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78E-28AD-4CB5-B64C-C28C4832E73A}" type="datetime1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3CFE-E9C1-408C-9EAF-7FC4EE1732B3}" type="datetime1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BF8-C134-411A-BDDC-138D705E33D7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7996-1465-4CF6-8EA8-C43B43502135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7AFF-C1AF-4676-AD81-41D978E24990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tags" Target="../tags/tag43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42" Type="http://schemas.openxmlformats.org/officeDocument/2006/relationships/tags" Target="../tags/tag46.xml"/><Relationship Id="rId47" Type="http://schemas.openxmlformats.org/officeDocument/2006/relationships/tags" Target="../tags/tag51.xml"/><Relationship Id="rId50" Type="http://schemas.openxmlformats.org/officeDocument/2006/relationships/tags" Target="../tags/tag54.xml"/><Relationship Id="rId55" Type="http://schemas.openxmlformats.org/officeDocument/2006/relationships/slideLayout" Target="../slideLayouts/slideLayout2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9" Type="http://schemas.openxmlformats.org/officeDocument/2006/relationships/tags" Target="../tags/tag33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tags" Target="../tags/tag44.xml"/><Relationship Id="rId45" Type="http://schemas.openxmlformats.org/officeDocument/2006/relationships/tags" Target="../tags/tag49.xml"/><Relationship Id="rId53" Type="http://schemas.openxmlformats.org/officeDocument/2006/relationships/tags" Target="../tags/tag57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4" Type="http://schemas.openxmlformats.org/officeDocument/2006/relationships/tags" Target="../tags/tag48.xml"/><Relationship Id="rId52" Type="http://schemas.openxmlformats.org/officeDocument/2006/relationships/tags" Target="../tags/tag56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43" Type="http://schemas.openxmlformats.org/officeDocument/2006/relationships/tags" Target="../tags/tag47.xml"/><Relationship Id="rId48" Type="http://schemas.openxmlformats.org/officeDocument/2006/relationships/tags" Target="../tags/tag52.xml"/><Relationship Id="rId56" Type="http://schemas.openxmlformats.org/officeDocument/2006/relationships/notesSlide" Target="../notesSlides/notesSlide1.xml"/><Relationship Id="rId8" Type="http://schemas.openxmlformats.org/officeDocument/2006/relationships/tags" Target="../tags/tag12.xml"/><Relationship Id="rId51" Type="http://schemas.openxmlformats.org/officeDocument/2006/relationships/tags" Target="../tags/tag55.xml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46" Type="http://schemas.openxmlformats.org/officeDocument/2006/relationships/tags" Target="../tags/tag50.xml"/><Relationship Id="rId20" Type="http://schemas.openxmlformats.org/officeDocument/2006/relationships/tags" Target="../tags/tag24.xml"/><Relationship Id="rId41" Type="http://schemas.openxmlformats.org/officeDocument/2006/relationships/tags" Target="../tags/tag45.xml"/><Relationship Id="rId54" Type="http://schemas.openxmlformats.org/officeDocument/2006/relationships/tags" Target="../tags/tag58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49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tags" Target="../tags/tag79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hyperlink" Target="http://tinyurl.com/zrd7jfk" TargetMode="Externa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hyperlink" Target="http://tinyurl.com/gsahqmx" TargetMode="Externa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hyperlink" Target="http://tinyurl.com/jt3mu4c" TargetMode="Externa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hyperlink" Target="http://tinyurl.com/zns5dww" TargetMode="Externa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26" Type="http://schemas.openxmlformats.org/officeDocument/2006/relationships/tags" Target="../tags/tag137.xml"/><Relationship Id="rId3" Type="http://schemas.openxmlformats.org/officeDocument/2006/relationships/tags" Target="../tags/tag114.xml"/><Relationship Id="rId21" Type="http://schemas.openxmlformats.org/officeDocument/2006/relationships/tags" Target="../tags/tag132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tags" Target="../tags/tag136.xml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20" Type="http://schemas.openxmlformats.org/officeDocument/2006/relationships/tags" Target="../tags/tag131.xml"/><Relationship Id="rId29" Type="http://schemas.openxmlformats.org/officeDocument/2006/relationships/tags" Target="../tags/tag140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24" Type="http://schemas.openxmlformats.org/officeDocument/2006/relationships/tags" Target="../tags/tag135.xml"/><Relationship Id="rId32" Type="http://schemas.openxmlformats.org/officeDocument/2006/relationships/hyperlink" Target="http://tinyurl.com/hg2zjno" TargetMode="Externa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28" Type="http://schemas.openxmlformats.org/officeDocument/2006/relationships/tags" Target="../tags/tag139.xml"/><Relationship Id="rId10" Type="http://schemas.openxmlformats.org/officeDocument/2006/relationships/tags" Target="../tags/tag121.xml"/><Relationship Id="rId19" Type="http://schemas.openxmlformats.org/officeDocument/2006/relationships/tags" Target="../tags/tag130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Relationship Id="rId22" Type="http://schemas.openxmlformats.org/officeDocument/2006/relationships/tags" Target="../tags/tag133.xml"/><Relationship Id="rId27" Type="http://schemas.openxmlformats.org/officeDocument/2006/relationships/tags" Target="../tags/tag138.xml"/><Relationship Id="rId30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 list is </a:t>
            </a:r>
            <a:r>
              <a:rPr lang="en-US" dirty="0" smtClean="0"/>
              <a:t>like a </a:t>
            </a:r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list maps an integer to a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The integers must be a continuous range 0..</a:t>
            </a:r>
            <a:r>
              <a:rPr lang="en-US" i="1" dirty="0" smtClean="0"/>
              <a:t>i</a:t>
            </a:r>
          </a:p>
          <a:p>
            <a:endParaRPr lang="en-US" dirty="0" smtClean="0"/>
          </a:p>
          <a:p>
            <a:pPr marL="5715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'b',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5715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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'b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5715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[3] = 'c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cs typeface="Courier New" pitchFamily="49" charset="0"/>
              </a:rPr>
              <a:t>	# error!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In what ways is a list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more</a:t>
            </a:r>
            <a:r>
              <a:rPr lang="en-US" dirty="0" smtClean="0">
                <a:cs typeface="Courier New" pitchFamily="49" charset="0"/>
              </a:rPr>
              <a:t> convenient than a dictionary?</a:t>
            </a:r>
          </a:p>
          <a:p>
            <a:r>
              <a:rPr lang="en-US" dirty="0" smtClean="0">
                <a:cs typeface="Courier New" pitchFamily="49" charset="0"/>
              </a:rPr>
              <a:t>In what ways is a list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less</a:t>
            </a:r>
            <a:r>
              <a:rPr lang="en-US" dirty="0" smtClean="0">
                <a:cs typeface="Courier New" pitchFamily="49" charset="0"/>
              </a:rPr>
              <a:t> convenient than a dictionary?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every value is allowed to be a </a:t>
            </a:r>
            <a:r>
              <a:rPr lang="en-US" u="sng" dirty="0" smtClean="0"/>
              <a:t>key</a:t>
            </a:r>
            <a:r>
              <a:rPr lang="en-US" dirty="0" smtClean="0"/>
              <a:t> in a </a:t>
            </a:r>
            <a:r>
              <a:rPr lang="en-US" u="sng" dirty="0" smtClean="0"/>
              <a:t>dictionary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Keys must be </a:t>
            </a:r>
            <a:r>
              <a:rPr lang="en-US" b="1" dirty="0"/>
              <a:t>immutable</a:t>
            </a:r>
            <a:r>
              <a:rPr lang="en-US" dirty="0"/>
              <a:t>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 smtClean="0"/>
              <a:t>tuple of immutable types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dictionary</a:t>
            </a:r>
          </a:p>
          <a:p>
            <a:r>
              <a:rPr lang="en-US" dirty="0"/>
              <a:t>The </a:t>
            </a:r>
            <a:r>
              <a:rPr lang="en-US" dirty="0" smtClean="0"/>
              <a:t>dictionary itself </a:t>
            </a:r>
            <a:r>
              <a:rPr lang="en-US" dirty="0"/>
              <a:t>is </a:t>
            </a:r>
            <a:r>
              <a:rPr lang="en-US" b="1" dirty="0"/>
              <a:t>mutable</a:t>
            </a:r>
            <a:r>
              <a:rPr lang="en-US" dirty="0"/>
              <a:t> (e.g. we can add and remove elements)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 only dictionary operations change the keyset</a:t>
            </a:r>
            <a:endParaRPr lang="en-US" dirty="0"/>
          </a:p>
          <a:p>
            <a:pPr lvl="1"/>
            <a:r>
              <a:rPr lang="en-US" dirty="0"/>
              <a:t>after 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 = y</a:t>
            </a:r>
            <a:r>
              <a:rPr lang="en-US" dirty="0">
                <a:cs typeface="Courier New" pitchFamily="49" charset="0"/>
              </a:rPr>
              <a:t>”,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</a:t>
            </a:r>
            <a:r>
              <a:rPr lang="en-US" sz="2000" dirty="0"/>
              <a:t> </a:t>
            </a:r>
            <a:r>
              <a:rPr lang="en-US" dirty="0">
                <a:sym typeface="Symbol"/>
              </a:rPr>
              <a:t> y</a:t>
            </a:r>
          </a:p>
          <a:p>
            <a:pPr lvl="1"/>
            <a:r>
              <a:rPr lang="en-US" dirty="0">
                <a:sym typeface="Symbol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a == b</a:t>
            </a:r>
            <a:r>
              <a:rPr lang="en-US" dirty="0">
                <a:sym typeface="Symbol"/>
              </a:rPr>
              <a:t>, then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[a] ==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[b]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These conditions </a:t>
            </a:r>
            <a:r>
              <a:rPr lang="en-US" dirty="0">
                <a:solidFill>
                  <a:prstClr val="black"/>
                </a:solidFill>
                <a:sym typeface="Symbol"/>
              </a:rPr>
              <a:t>should hold until </a:t>
            </a:r>
            <a:r>
              <a:rPr lang="en-US" sz="2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sz="25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is 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b="1" dirty="0" smtClean="0"/>
              <a:t>Mutable keys can violate these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every value is allowed to be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Keys must be immutable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/>
              <a:t>tuple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dictionary</a:t>
            </a:r>
          </a:p>
          <a:p>
            <a:r>
              <a:rPr lang="en-US" dirty="0" smtClean="0"/>
              <a:t>Goal:  only dictionary operations change the keyset</a:t>
            </a:r>
            <a:endParaRPr lang="en-US" dirty="0"/>
          </a:p>
          <a:p>
            <a:pPr lvl="1"/>
            <a:r>
              <a:rPr lang="en-US" dirty="0"/>
              <a:t>after 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 = y</a:t>
            </a:r>
            <a:r>
              <a:rPr lang="en-US" dirty="0">
                <a:cs typeface="Courier New" pitchFamily="49" charset="0"/>
              </a:rPr>
              <a:t>”,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</a:t>
            </a:r>
            <a:r>
              <a:rPr lang="en-US" sz="2000" dirty="0"/>
              <a:t> </a:t>
            </a:r>
            <a:r>
              <a:rPr lang="en-US" dirty="0">
                <a:sym typeface="Symbol"/>
              </a:rPr>
              <a:t> y</a:t>
            </a:r>
          </a:p>
          <a:p>
            <a:pPr lvl="1"/>
            <a:r>
              <a:rPr lang="en-US" dirty="0">
                <a:sym typeface="Symbol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a == b</a:t>
            </a:r>
            <a:r>
              <a:rPr lang="en-US" dirty="0">
                <a:sym typeface="Symbol"/>
              </a:rPr>
              <a:t>, then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[a] ==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[b]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These conditions </a:t>
            </a:r>
            <a:r>
              <a:rPr lang="en-US" dirty="0">
                <a:solidFill>
                  <a:prstClr val="black"/>
                </a:solidFill>
                <a:sym typeface="Symbol"/>
              </a:rPr>
              <a:t>should hold until </a:t>
            </a:r>
            <a:r>
              <a:rPr lang="en-US" sz="2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sz="2500" dirty="0" smtClean="0">
                <a:solidFill>
                  <a:prstClr val="black"/>
                </a:solidFill>
                <a:sym typeface="Symbol"/>
              </a:rPr>
              <a:t> itself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is </a:t>
            </a:r>
            <a:r>
              <a:rPr lang="en-US" dirty="0">
                <a:solidFill>
                  <a:prstClr val="black"/>
                </a:solidFill>
                <a:sym typeface="Symbol"/>
              </a:rPr>
              <a:t>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dirty="0" smtClean="0"/>
              <a:t>Mutable keys can violate these goals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list1 = ["a", "b"]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list2 = list1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list3 = ["a", "b"]</a:t>
            </a:r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[list1] = "z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  <a:sym typeface="Symbol"/>
              </a:rPr>
              <a:t>"</a:t>
            </a:r>
            <a:r>
              <a:rPr lang="en-US" sz="2600" dirty="0" smtClean="0">
                <a:sym typeface="Symbol"/>
              </a:rPr>
              <a:t>  </a:t>
            </a:r>
            <a:r>
              <a:rPr lang="en-US" sz="2600" b="1" dirty="0" smtClean="0">
                <a:solidFill>
                  <a:srgbClr val="FF0000"/>
                </a:solidFill>
                <a:sym typeface="Symbol"/>
              </a:rPr>
              <a:t> </a:t>
            </a:r>
            <a:r>
              <a:rPr lang="en-US" sz="2600" b="1" dirty="0">
                <a:solidFill>
                  <a:srgbClr val="FF0000"/>
                </a:solidFill>
                <a:sym typeface="Symbol"/>
              </a:rPr>
              <a:t>Hypothetical; actually illegal in Python</a:t>
            </a:r>
            <a:endParaRPr lang="en-US" sz="2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[list3] </a:t>
            </a:r>
            <a:r>
              <a:rPr lang="en-US" sz="2600" dirty="0">
                <a:sym typeface="Symbol"/>
              </a:rPr>
              <a:t> 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  <a:sym typeface="Symbol"/>
              </a:rPr>
              <a:t>"z"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list2.append("c")</a:t>
            </a:r>
          </a:p>
          <a:p>
            <a:pPr marL="0" indent="0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[list1] </a:t>
            </a:r>
            <a:r>
              <a:rPr lang="en-US" sz="2600" dirty="0">
                <a:sym typeface="Symbol"/>
              </a:rPr>
              <a:t> ???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[list3] </a:t>
            </a:r>
            <a:r>
              <a:rPr lang="en-US" sz="2600" dirty="0" smtClean="0">
                <a:sym typeface="Symbol"/>
              </a:rPr>
              <a:t> ???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Dictionaries or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175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dictionary maps each </a:t>
            </a:r>
            <a:r>
              <a:rPr lang="en-US" sz="2000" i="1" dirty="0" smtClean="0"/>
              <a:t>key</a:t>
            </a:r>
            <a:r>
              <a:rPr lang="en-US" sz="2000" dirty="0" smtClean="0"/>
              <a:t> to a </a:t>
            </a:r>
            <a:r>
              <a:rPr lang="en-US" sz="2000" i="1" dirty="0" smtClean="0"/>
              <a:t>value</a:t>
            </a:r>
            <a:endParaRPr lang="en-US" sz="2000" dirty="0"/>
          </a:p>
          <a:p>
            <a:r>
              <a:rPr lang="en-US" sz="2000" dirty="0" smtClean="0"/>
              <a:t>Order </a:t>
            </a:r>
            <a:r>
              <a:rPr lang="en-US" sz="2000" dirty="0"/>
              <a:t>does not </a:t>
            </a:r>
            <a:r>
              <a:rPr lang="en-US" sz="2000" dirty="0" smtClean="0"/>
              <a:t>matter</a:t>
            </a:r>
          </a:p>
          <a:p>
            <a:r>
              <a:rPr lang="en-US" sz="2000" dirty="0" smtClean="0"/>
              <a:t>Given a key, can look up a value</a:t>
            </a:r>
          </a:p>
          <a:p>
            <a:pPr lvl="1"/>
            <a:r>
              <a:rPr lang="en-US" sz="1800" dirty="0" smtClean="0"/>
              <a:t>Given a value, cannot look up its key</a:t>
            </a:r>
          </a:p>
          <a:p>
            <a:r>
              <a:rPr lang="en-US" sz="2000" b="1" dirty="0" smtClean="0"/>
              <a:t>No duplicate keys</a:t>
            </a:r>
          </a:p>
          <a:p>
            <a:pPr lvl="1"/>
            <a:r>
              <a:rPr lang="en-US" sz="1800" dirty="0" smtClean="0"/>
              <a:t>Two or more keys may map to the same value</a:t>
            </a:r>
          </a:p>
          <a:p>
            <a:r>
              <a:rPr lang="en-US" sz="2000" i="1" dirty="0"/>
              <a:t>Keys</a:t>
            </a:r>
            <a:r>
              <a:rPr lang="en-US" sz="2000" dirty="0"/>
              <a:t> and </a:t>
            </a:r>
            <a:r>
              <a:rPr lang="en-US" sz="2000" i="1" dirty="0"/>
              <a:t>values</a:t>
            </a:r>
            <a:r>
              <a:rPr lang="en-US" sz="2000" dirty="0"/>
              <a:t> are Python values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Keys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must be </a:t>
            </a:r>
            <a:r>
              <a:rPr lang="en-US" sz="1800" b="1" dirty="0">
                <a:solidFill>
                  <a:srgbClr val="FF0000"/>
                </a:solidFill>
              </a:rPr>
              <a:t>immutable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u="sng" dirty="0"/>
              <a:t>not</a:t>
            </a:r>
            <a:r>
              <a:rPr lang="en-US" sz="1800" dirty="0"/>
              <a:t> a list, set, or </a:t>
            </a:r>
            <a:r>
              <a:rPr lang="en-US" sz="1800" dirty="0" err="1" smtClean="0"/>
              <a:t>dict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000" dirty="0" smtClean="0"/>
              <a:t>Can add </a:t>
            </a:r>
            <a:r>
              <a:rPr lang="en-US" sz="2000" i="1" dirty="0" smtClean="0"/>
              <a:t>key → value </a:t>
            </a:r>
            <a:r>
              <a:rPr lang="en-US" sz="2000" dirty="0" smtClean="0"/>
              <a:t>mappings to a dictionary</a:t>
            </a:r>
          </a:p>
          <a:p>
            <a:pPr lvl="1"/>
            <a:r>
              <a:rPr lang="en-US" sz="1600" dirty="0" smtClean="0"/>
              <a:t>Can also remove (less common)</a:t>
            </a:r>
            <a:endParaRPr lang="en-US" sz="1600" dirty="0"/>
          </a:p>
        </p:txBody>
      </p:sp>
      <p:grpSp>
        <p:nvGrpSpPr>
          <p:cNvPr id="29" name="Group 28"/>
          <p:cNvGrpSpPr/>
          <p:nvPr>
            <p:custDataLst>
              <p:tags r:id="rId3"/>
            </p:custDataLst>
          </p:nvPr>
        </p:nvGrpSpPr>
        <p:grpSpPr>
          <a:xfrm>
            <a:off x="7332099" y="820051"/>
            <a:ext cx="1752560" cy="1371600"/>
            <a:chOff x="7315240" y="1295400"/>
            <a:chExt cx="1752560" cy="1371600"/>
          </a:xfrm>
        </p:grpSpPr>
        <p:sp>
          <p:nvSpPr>
            <p:cNvPr id="4" name="Oval 3"/>
            <p:cNvSpPr/>
            <p:nvPr>
              <p:custDataLst>
                <p:tags r:id="rId51"/>
              </p:custDataLst>
            </p:nvPr>
          </p:nvSpPr>
          <p:spPr>
            <a:xfrm>
              <a:off x="7315240" y="1295400"/>
              <a:ext cx="1752560" cy="1371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>
              <p:custDataLst>
                <p:tags r:id="rId52"/>
              </p:custDataLst>
            </p:nvPr>
          </p:nvSpPr>
          <p:spPr>
            <a:xfrm>
              <a:off x="7597614" y="1480066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→ 25</a:t>
              </a:r>
              <a:endParaRPr lang="en-US" dirty="0"/>
            </a:p>
          </p:txBody>
        </p:sp>
        <p:sp>
          <p:nvSpPr>
            <p:cNvPr id="6" name="TextBox 5"/>
            <p:cNvSpPr txBox="1"/>
            <p:nvPr>
              <p:custDataLst>
                <p:tags r:id="rId53"/>
              </p:custDataLst>
            </p:nvPr>
          </p:nvSpPr>
          <p:spPr>
            <a:xfrm>
              <a:off x="7837700" y="2165866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 → 49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54"/>
              </p:custDataLst>
            </p:nvPr>
          </p:nvSpPr>
          <p:spPr>
            <a:xfrm>
              <a:off x="8080029" y="1796534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 → 36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>
            <p:custDataLst>
              <p:tags r:id="rId4"/>
            </p:custDataLst>
          </p:nvPr>
        </p:nvGrpSpPr>
        <p:grpSpPr>
          <a:xfrm>
            <a:off x="5867400" y="3429000"/>
            <a:ext cx="3124200" cy="1676400"/>
            <a:chOff x="4800600" y="2286000"/>
            <a:chExt cx="3124200" cy="1676400"/>
          </a:xfrm>
        </p:grpSpPr>
        <p:sp>
          <p:nvSpPr>
            <p:cNvPr id="8" name="Oval 7"/>
            <p:cNvSpPr/>
            <p:nvPr>
              <p:custDataLst>
                <p:tags r:id="rId47"/>
              </p:custDataLst>
            </p:nvPr>
          </p:nvSpPr>
          <p:spPr>
            <a:xfrm>
              <a:off x="4800600" y="2286000"/>
              <a:ext cx="3124200" cy="1676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48"/>
              </p:custDataLst>
            </p:nvPr>
          </p:nvSpPr>
          <p:spPr>
            <a:xfrm>
              <a:off x="4997821" y="2590800"/>
              <a:ext cx="2469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1783 → “Revolutionary”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49"/>
              </p:custDataLst>
            </p:nvPr>
          </p:nvSpPr>
          <p:spPr>
            <a:xfrm>
              <a:off x="5979011" y="2965776"/>
              <a:ext cx="1945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1848 → “Mexican”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50"/>
              </p:custDataLst>
            </p:nvPr>
          </p:nvSpPr>
          <p:spPr>
            <a:xfrm>
              <a:off x="5475886" y="3339401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1865 → “Civil”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>
            <p:custDataLst>
              <p:tags r:id="rId5"/>
            </p:custDataLst>
          </p:nvPr>
        </p:nvGrpSpPr>
        <p:grpSpPr>
          <a:xfrm>
            <a:off x="76200" y="5105400"/>
            <a:ext cx="3733800" cy="1752600"/>
            <a:chOff x="5562600" y="3962400"/>
            <a:chExt cx="3733800" cy="1752600"/>
          </a:xfrm>
        </p:grpSpPr>
        <p:sp>
          <p:nvSpPr>
            <p:cNvPr id="12" name="Oval 11"/>
            <p:cNvSpPr/>
            <p:nvPr>
              <p:custDataLst>
                <p:tags r:id="rId37"/>
              </p:custDataLst>
            </p:nvPr>
          </p:nvSpPr>
          <p:spPr>
            <a:xfrm>
              <a:off x="5562600" y="3962400"/>
              <a:ext cx="3733800" cy="1752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>
              <p:custDataLst>
                <p:tags r:id="rId38"/>
              </p:custDataLst>
            </p:nvPr>
          </p:nvSpPr>
          <p:spPr>
            <a:xfrm>
              <a:off x="5715000" y="4349424"/>
              <a:ext cx="19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“Revolutionary” </a:t>
              </a:r>
              <a:r>
                <a:rPr lang="en-US" dirty="0"/>
                <a:t>→</a:t>
              </a:r>
            </a:p>
          </p:txBody>
        </p:sp>
        <p:sp>
          <p:nvSpPr>
            <p:cNvPr id="14" name="TextBox 13"/>
            <p:cNvSpPr txBox="1"/>
            <p:nvPr>
              <p:custDataLst>
                <p:tags r:id="rId39"/>
              </p:custDataLst>
            </p:nvPr>
          </p:nvSpPr>
          <p:spPr>
            <a:xfrm>
              <a:off x="5943600" y="4736068"/>
              <a:ext cx="1428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“Mexican”</a:t>
              </a:r>
              <a:r>
                <a:rPr lang="en-US" dirty="0"/>
                <a:t> →</a:t>
              </a:r>
            </a:p>
          </p:txBody>
        </p:sp>
        <p:sp>
          <p:nvSpPr>
            <p:cNvPr id="15" name="TextBox 14"/>
            <p:cNvSpPr txBox="1"/>
            <p:nvPr>
              <p:custDataLst>
                <p:tags r:id="rId40"/>
              </p:custDataLst>
            </p:nvPr>
          </p:nvSpPr>
          <p:spPr>
            <a:xfrm>
              <a:off x="6096000" y="5181600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“Civil” </a:t>
              </a:r>
              <a:r>
                <a:rPr lang="en-US" dirty="0"/>
                <a:t>→</a:t>
              </a:r>
            </a:p>
          </p:txBody>
        </p:sp>
        <p:sp>
          <p:nvSpPr>
            <p:cNvPr id="17" name="TextBox 16"/>
            <p:cNvSpPr txBox="1"/>
            <p:nvPr>
              <p:custDataLst>
                <p:tags r:id="rId41"/>
              </p:custDataLst>
            </p:nvPr>
          </p:nvSpPr>
          <p:spPr>
            <a:xfrm>
              <a:off x="8262657" y="4355068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1783</a:t>
              </a:r>
              <a:endParaRPr lang="en-US" dirty="0"/>
            </a:p>
          </p:txBody>
        </p:sp>
        <p:sp>
          <p:nvSpPr>
            <p:cNvPr id="18" name="TextBox 17"/>
            <p:cNvSpPr txBox="1"/>
            <p:nvPr>
              <p:custDataLst>
                <p:tags r:id="rId42"/>
              </p:custDataLst>
            </p:nvPr>
          </p:nvSpPr>
          <p:spPr>
            <a:xfrm>
              <a:off x="7043457" y="5181600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1861</a:t>
              </a:r>
              <a:endParaRPr lang="en-US" dirty="0"/>
            </a:p>
          </p:txBody>
        </p:sp>
        <p:sp>
          <p:nvSpPr>
            <p:cNvPr id="19" name="TextBox 18"/>
            <p:cNvSpPr txBox="1"/>
            <p:nvPr>
              <p:custDataLst>
                <p:tags r:id="rId43"/>
              </p:custDataLst>
            </p:nvPr>
          </p:nvSpPr>
          <p:spPr>
            <a:xfrm>
              <a:off x="7967983" y="4764669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1848</a:t>
              </a:r>
              <a:endParaRPr lang="en-US" dirty="0"/>
            </a:p>
          </p:txBody>
        </p:sp>
        <p:sp>
          <p:nvSpPr>
            <p:cNvPr id="20" name="TextBox 19"/>
            <p:cNvSpPr txBox="1"/>
            <p:nvPr>
              <p:custDataLst>
                <p:tags r:id="rId44"/>
              </p:custDataLst>
            </p:nvPr>
          </p:nvSpPr>
          <p:spPr>
            <a:xfrm>
              <a:off x="7315240" y="4764669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1846</a:t>
              </a:r>
              <a:endParaRPr lang="en-US" dirty="0"/>
            </a:p>
          </p:txBody>
        </p:sp>
        <p:sp>
          <p:nvSpPr>
            <p:cNvPr id="21" name="TextBox 20"/>
            <p:cNvSpPr txBox="1"/>
            <p:nvPr>
              <p:custDataLst>
                <p:tags r:id="rId45"/>
              </p:custDataLst>
            </p:nvPr>
          </p:nvSpPr>
          <p:spPr>
            <a:xfrm>
              <a:off x="7620000" y="4355068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1775</a:t>
              </a:r>
              <a:endParaRPr lang="en-US" dirty="0"/>
            </a:p>
          </p:txBody>
        </p:sp>
        <p:sp>
          <p:nvSpPr>
            <p:cNvPr id="22" name="TextBox 21"/>
            <p:cNvSpPr txBox="1"/>
            <p:nvPr>
              <p:custDataLst>
                <p:tags r:id="rId46"/>
              </p:custDataLst>
            </p:nvPr>
          </p:nvSpPr>
          <p:spPr>
            <a:xfrm>
              <a:off x="7696200" y="5181600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1865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>
            <p:custDataLst>
              <p:tags r:id="rId6"/>
            </p:custDataLst>
          </p:nvPr>
        </p:nvGrpSpPr>
        <p:grpSpPr>
          <a:xfrm>
            <a:off x="5410200" y="1219200"/>
            <a:ext cx="1752560" cy="1371600"/>
            <a:chOff x="5410200" y="2286000"/>
            <a:chExt cx="1752560" cy="1371600"/>
          </a:xfrm>
        </p:grpSpPr>
        <p:sp>
          <p:nvSpPr>
            <p:cNvPr id="25" name="Oval 24"/>
            <p:cNvSpPr/>
            <p:nvPr>
              <p:custDataLst>
                <p:tags r:id="rId33"/>
              </p:custDataLst>
            </p:nvPr>
          </p:nvSpPr>
          <p:spPr>
            <a:xfrm>
              <a:off x="5410200" y="2286000"/>
              <a:ext cx="1752560" cy="1371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>
              <p:custDataLst>
                <p:tags r:id="rId34"/>
              </p:custDataLst>
            </p:nvPr>
          </p:nvSpPr>
          <p:spPr>
            <a:xfrm>
              <a:off x="5775913" y="3156466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→ 25</a:t>
              </a:r>
              <a:endParaRPr lang="en-US" dirty="0"/>
            </a:p>
          </p:txBody>
        </p:sp>
        <p:sp>
          <p:nvSpPr>
            <p:cNvPr id="27" name="TextBox 26"/>
            <p:cNvSpPr txBox="1"/>
            <p:nvPr>
              <p:custDataLst>
                <p:tags r:id="rId35"/>
              </p:custDataLst>
            </p:nvPr>
          </p:nvSpPr>
          <p:spPr>
            <a:xfrm>
              <a:off x="5861523" y="2420251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 → 49</a:t>
              </a:r>
              <a:endParaRPr lang="en-US" dirty="0"/>
            </a:p>
          </p:txBody>
        </p:sp>
        <p:sp>
          <p:nvSpPr>
            <p:cNvPr id="28" name="TextBox 27"/>
            <p:cNvSpPr txBox="1"/>
            <p:nvPr>
              <p:custDataLst>
                <p:tags r:id="rId36"/>
              </p:custDataLst>
            </p:nvPr>
          </p:nvSpPr>
          <p:spPr>
            <a:xfrm>
              <a:off x="6174989" y="2787134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 → 36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>
            <p:custDataLst>
              <p:tags r:id="rId7"/>
            </p:custDataLst>
          </p:nvPr>
        </p:nvGrpSpPr>
        <p:grpSpPr>
          <a:xfrm>
            <a:off x="4876800" y="5105400"/>
            <a:ext cx="3733800" cy="1752600"/>
            <a:chOff x="4876800" y="4953000"/>
            <a:chExt cx="3733800" cy="1752600"/>
          </a:xfrm>
        </p:grpSpPr>
        <p:sp>
          <p:nvSpPr>
            <p:cNvPr id="32" name="Oval 31"/>
            <p:cNvSpPr/>
            <p:nvPr>
              <p:custDataLst>
                <p:tags r:id="rId20"/>
              </p:custDataLst>
            </p:nvPr>
          </p:nvSpPr>
          <p:spPr>
            <a:xfrm>
              <a:off x="4876800" y="4953000"/>
              <a:ext cx="3733800" cy="1752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>
              <p:custDataLst>
                <p:tags r:id="rId21"/>
              </p:custDataLst>
            </p:nvPr>
          </p:nvSpPr>
          <p:spPr>
            <a:xfrm>
              <a:off x="5029200" y="5488441"/>
              <a:ext cx="19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“Revolutionary” </a:t>
              </a:r>
              <a:r>
                <a:rPr lang="en-US" dirty="0"/>
                <a:t>→</a:t>
              </a:r>
            </a:p>
          </p:txBody>
        </p:sp>
        <p:sp>
          <p:nvSpPr>
            <p:cNvPr id="34" name="TextBox 33"/>
            <p:cNvSpPr txBox="1"/>
            <p:nvPr>
              <p:custDataLst>
                <p:tags r:id="rId22"/>
              </p:custDataLst>
            </p:nvPr>
          </p:nvSpPr>
          <p:spPr>
            <a:xfrm>
              <a:off x="5257800" y="5846484"/>
              <a:ext cx="1428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“Mexican”</a:t>
              </a:r>
              <a:r>
                <a:rPr lang="en-US" dirty="0"/>
                <a:t> →</a:t>
              </a:r>
            </a:p>
          </p:txBody>
        </p:sp>
        <p:sp>
          <p:nvSpPr>
            <p:cNvPr id="35" name="TextBox 34"/>
            <p:cNvSpPr txBox="1"/>
            <p:nvPr>
              <p:custDataLst>
                <p:tags r:id="rId23"/>
              </p:custDataLst>
            </p:nvPr>
          </p:nvSpPr>
          <p:spPr>
            <a:xfrm>
              <a:off x="5410200" y="625608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“Civil” </a:t>
              </a:r>
              <a:r>
                <a:rPr lang="en-US" dirty="0"/>
                <a:t>→</a:t>
              </a:r>
            </a:p>
          </p:txBody>
        </p:sp>
        <p:sp>
          <p:nvSpPr>
            <p:cNvPr id="36" name="TextBox 35"/>
            <p:cNvSpPr txBox="1"/>
            <p:nvPr>
              <p:custDataLst>
                <p:tags r:id="rId24"/>
              </p:custDataLst>
            </p:nvPr>
          </p:nvSpPr>
          <p:spPr>
            <a:xfrm>
              <a:off x="7576857" y="5494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1783</a:t>
              </a:r>
              <a:endParaRPr lang="en-US" dirty="0"/>
            </a:p>
          </p:txBody>
        </p:sp>
        <p:sp>
          <p:nvSpPr>
            <p:cNvPr id="37" name="TextBox 36"/>
            <p:cNvSpPr txBox="1"/>
            <p:nvPr>
              <p:custDataLst>
                <p:tags r:id="rId25"/>
              </p:custDataLst>
            </p:nvPr>
          </p:nvSpPr>
          <p:spPr>
            <a:xfrm>
              <a:off x="6357657" y="6256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1861</a:t>
              </a:r>
              <a:endParaRPr lang="en-US" dirty="0"/>
            </a:p>
          </p:txBody>
        </p:sp>
        <p:sp>
          <p:nvSpPr>
            <p:cNvPr id="38" name="TextBox 37"/>
            <p:cNvSpPr txBox="1"/>
            <p:nvPr>
              <p:custDataLst>
                <p:tags r:id="rId26"/>
              </p:custDataLst>
            </p:nvPr>
          </p:nvSpPr>
          <p:spPr>
            <a:xfrm>
              <a:off x="7282183" y="5875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1848</a:t>
              </a:r>
              <a:endParaRPr lang="en-US" dirty="0"/>
            </a:p>
          </p:txBody>
        </p:sp>
        <p:sp>
          <p:nvSpPr>
            <p:cNvPr id="39" name="TextBox 38"/>
            <p:cNvSpPr txBox="1"/>
            <p:nvPr>
              <p:custDataLst>
                <p:tags r:id="rId27"/>
              </p:custDataLst>
            </p:nvPr>
          </p:nvSpPr>
          <p:spPr>
            <a:xfrm>
              <a:off x="6629440" y="5875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1846</a:t>
              </a:r>
              <a:endParaRPr lang="en-US" dirty="0"/>
            </a:p>
          </p:txBody>
        </p:sp>
        <p:sp>
          <p:nvSpPr>
            <p:cNvPr id="40" name="TextBox 39"/>
            <p:cNvSpPr txBox="1"/>
            <p:nvPr>
              <p:custDataLst>
                <p:tags r:id="rId28"/>
              </p:custDataLst>
            </p:nvPr>
          </p:nvSpPr>
          <p:spPr>
            <a:xfrm>
              <a:off x="6934200" y="5494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1775</a:t>
              </a:r>
              <a:endParaRPr lang="en-US" dirty="0"/>
            </a:p>
          </p:txBody>
        </p:sp>
        <p:sp>
          <p:nvSpPr>
            <p:cNvPr id="41" name="TextBox 40"/>
            <p:cNvSpPr txBox="1"/>
            <p:nvPr>
              <p:custDataLst>
                <p:tags r:id="rId29"/>
              </p:custDataLst>
            </p:nvPr>
          </p:nvSpPr>
          <p:spPr>
            <a:xfrm>
              <a:off x="7010400" y="6256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1865</a:t>
              </a:r>
              <a:endParaRPr lang="en-US" dirty="0"/>
            </a:p>
          </p:txBody>
        </p:sp>
        <p:sp>
          <p:nvSpPr>
            <p:cNvPr id="42" name="TextBox 41"/>
            <p:cNvSpPr txBox="1"/>
            <p:nvPr>
              <p:custDataLst>
                <p:tags r:id="rId30"/>
              </p:custDataLst>
            </p:nvPr>
          </p:nvSpPr>
          <p:spPr>
            <a:xfrm>
              <a:off x="5495595" y="5107441"/>
              <a:ext cx="110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“WWI” </a:t>
              </a:r>
              <a:r>
                <a:rPr lang="en-US" dirty="0"/>
                <a:t>→</a:t>
              </a:r>
            </a:p>
          </p:txBody>
        </p:sp>
        <p:sp>
          <p:nvSpPr>
            <p:cNvPr id="43" name="TextBox 42"/>
            <p:cNvSpPr txBox="1"/>
            <p:nvPr>
              <p:custDataLst>
                <p:tags r:id="rId31"/>
              </p:custDataLst>
            </p:nvPr>
          </p:nvSpPr>
          <p:spPr>
            <a:xfrm>
              <a:off x="7169599" y="5113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1918</a:t>
              </a:r>
              <a:endParaRPr lang="en-US" dirty="0"/>
            </a:p>
          </p:txBody>
        </p:sp>
        <p:sp>
          <p:nvSpPr>
            <p:cNvPr id="44" name="TextBox 43"/>
            <p:cNvSpPr txBox="1"/>
            <p:nvPr>
              <p:custDataLst>
                <p:tags r:id="rId32"/>
              </p:custDataLst>
            </p:nvPr>
          </p:nvSpPr>
          <p:spPr>
            <a:xfrm>
              <a:off x="6526942" y="5113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1917</a:t>
              </a:r>
              <a:endParaRPr lang="en-US" dirty="0"/>
            </a:p>
          </p:txBody>
        </p:sp>
      </p:grpSp>
      <p:sp>
        <p:nvSpPr>
          <p:cNvPr id="46" name="Right Arrow 45"/>
          <p:cNvSpPr/>
          <p:nvPr>
            <p:custDataLst>
              <p:tags r:id="rId8"/>
            </p:custDataLst>
          </p:nvPr>
        </p:nvSpPr>
        <p:spPr>
          <a:xfrm>
            <a:off x="3810000" y="5560095"/>
            <a:ext cx="1130808" cy="848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mapping</a:t>
            </a:r>
            <a:endParaRPr lang="en-US" sz="1600" dirty="0"/>
          </a:p>
        </p:txBody>
      </p:sp>
      <p:grpSp>
        <p:nvGrpSpPr>
          <p:cNvPr id="56" name="Group 55"/>
          <p:cNvGrpSpPr/>
          <p:nvPr>
            <p:custDataLst>
              <p:tags r:id="rId9"/>
            </p:custDataLst>
          </p:nvPr>
        </p:nvGrpSpPr>
        <p:grpSpPr>
          <a:xfrm>
            <a:off x="7783422" y="2291042"/>
            <a:ext cx="1301237" cy="1084949"/>
            <a:chOff x="4648200" y="2496451"/>
            <a:chExt cx="1301237" cy="1084949"/>
          </a:xfrm>
        </p:grpSpPr>
        <p:sp>
          <p:nvSpPr>
            <p:cNvPr id="53" name="Oval 52"/>
            <p:cNvSpPr/>
            <p:nvPr>
              <p:custDataLst>
                <p:tags r:id="rId17"/>
              </p:custDataLst>
            </p:nvPr>
          </p:nvSpPr>
          <p:spPr>
            <a:xfrm>
              <a:off x="4648200" y="2496451"/>
              <a:ext cx="1301237" cy="108494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/>
            <p:cNvSpPr txBox="1"/>
            <p:nvPr>
              <p:custDataLst>
                <p:tags r:id="rId18"/>
              </p:custDataLst>
            </p:nvPr>
          </p:nvSpPr>
          <p:spPr>
            <a:xfrm>
              <a:off x="4813157" y="263070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 → 49</a:t>
              </a:r>
              <a:endParaRPr lang="en-US" dirty="0"/>
            </a:p>
          </p:txBody>
        </p:sp>
        <p:sp>
          <p:nvSpPr>
            <p:cNvPr id="55" name="TextBox 54"/>
            <p:cNvSpPr txBox="1"/>
            <p:nvPr>
              <p:custDataLst>
                <p:tags r:id="rId19"/>
              </p:custDataLst>
            </p:nvPr>
          </p:nvSpPr>
          <p:spPr>
            <a:xfrm>
              <a:off x="4824870" y="3059668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-7 → 49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>
            <p:custDataLst>
              <p:tags r:id="rId10"/>
            </p:custDataLst>
          </p:nvPr>
        </p:nvGrpSpPr>
        <p:grpSpPr>
          <a:xfrm>
            <a:off x="4753620" y="2393228"/>
            <a:ext cx="1301237" cy="1084949"/>
            <a:chOff x="4759581" y="2496450"/>
            <a:chExt cx="1301237" cy="1084949"/>
          </a:xfrm>
        </p:grpSpPr>
        <p:grpSp>
          <p:nvGrpSpPr>
            <p:cNvPr id="57" name="Group 56"/>
            <p:cNvGrpSpPr/>
            <p:nvPr/>
          </p:nvGrpSpPr>
          <p:grpSpPr>
            <a:xfrm>
              <a:off x="4759581" y="2496450"/>
              <a:ext cx="1301237" cy="1084949"/>
              <a:chOff x="7671930" y="2344051"/>
              <a:chExt cx="1301237" cy="1084949"/>
            </a:xfrm>
          </p:grpSpPr>
          <p:sp>
            <p:nvSpPr>
              <p:cNvPr id="48" name="Oval 47"/>
              <p:cNvSpPr/>
              <p:nvPr>
                <p:custDataLst>
                  <p:tags r:id="rId14"/>
                </p:custDataLst>
              </p:nvPr>
            </p:nvSpPr>
            <p:spPr>
              <a:xfrm>
                <a:off x="7671930" y="2344051"/>
                <a:ext cx="1301237" cy="108494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836887" y="2478302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49 → </a:t>
                </a:r>
                <a:r>
                  <a:rPr lang="en-US" dirty="0"/>
                  <a:t>7</a:t>
                </a:r>
              </a:p>
            </p:txBody>
          </p:sp>
          <p:sp>
            <p:nvSpPr>
              <p:cNvPr id="51" name="TextBox 50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848600" y="2907268"/>
                <a:ext cx="920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49 → -7</a:t>
                </a:r>
                <a:endParaRPr lang="en-US" dirty="0"/>
              </a:p>
            </p:txBody>
          </p:sp>
        </p:grpSp>
        <p:cxnSp>
          <p:nvCxnSpPr>
            <p:cNvPr id="59" name="Straight Connector 58"/>
            <p:cNvCxnSpPr/>
            <p:nvPr>
              <p:custDataLst>
                <p:tags r:id="rId12"/>
              </p:custDataLst>
            </p:nvPr>
          </p:nvCxnSpPr>
          <p:spPr>
            <a:xfrm>
              <a:off x="4759581" y="2590800"/>
              <a:ext cx="1212229" cy="838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>
              <p:custDataLst>
                <p:tags r:id="rId13"/>
              </p:custDataLst>
            </p:nvPr>
          </p:nvCxnSpPr>
          <p:spPr>
            <a:xfrm flipH="1">
              <a:off x="4759581" y="2630701"/>
              <a:ext cx="1244020" cy="74529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364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Dictionary syntax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14400"/>
            <a:ext cx="84582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 = { } 	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us_wars_by_end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1783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"Revolutionary",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1848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"Mexican",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1865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"Civil" }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"Civil" : [1861, 1865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],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Mexican" : [1846, 1848],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"Revolutionary" : [1775, 1783]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Syntax just like lists, for accessing and setting: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[1783]   </a:t>
            </a:r>
            <a:r>
              <a:rPr lang="en-US" dirty="0" smtClean="0">
                <a:sym typeface="Symbol"/>
              </a:rPr>
              <a:t>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us_wars_by_end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[1783][1:10]  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["WWI"] = [1917, 1918]</a:t>
            </a:r>
          </a:p>
        </p:txBody>
      </p:sp>
      <p:grpSp>
        <p:nvGrpSpPr>
          <p:cNvPr id="7" name="Group 6"/>
          <p:cNvGrpSpPr/>
          <p:nvPr>
            <p:custDataLst>
              <p:tags r:id="rId3"/>
            </p:custDataLst>
          </p:nvPr>
        </p:nvGrpSpPr>
        <p:grpSpPr>
          <a:xfrm>
            <a:off x="5943600" y="1424595"/>
            <a:ext cx="3124200" cy="1676400"/>
            <a:chOff x="5943600" y="1209918"/>
            <a:chExt cx="3124200" cy="1676400"/>
          </a:xfrm>
        </p:grpSpPr>
        <p:sp>
          <p:nvSpPr>
            <p:cNvPr id="8" name="Oval 7"/>
            <p:cNvSpPr/>
            <p:nvPr>
              <p:custDataLst>
                <p:tags r:id="rId19"/>
              </p:custDataLst>
            </p:nvPr>
          </p:nvSpPr>
          <p:spPr>
            <a:xfrm>
              <a:off x="5943600" y="1209918"/>
              <a:ext cx="3124200" cy="1676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140821" y="1514718"/>
              <a:ext cx="2926979" cy="1117933"/>
              <a:chOff x="6140821" y="1371600"/>
              <a:chExt cx="2926979" cy="1117933"/>
            </a:xfrm>
          </p:grpSpPr>
          <p:sp>
            <p:nvSpPr>
              <p:cNvPr id="9" name="TextBox 8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140821" y="1371600"/>
                <a:ext cx="2469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1783 → “Revolutionary”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22011" y="1746576"/>
                <a:ext cx="1945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1848 → “Mexican”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6618886" y="2120201"/>
                <a:ext cx="1542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1865 → “Civil”</a:t>
                </a:r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>
            <p:custDataLst>
              <p:tags r:id="rId4"/>
            </p:custDataLst>
          </p:nvPr>
        </p:nvGrpSpPr>
        <p:grpSpPr>
          <a:xfrm>
            <a:off x="5562600" y="3173885"/>
            <a:ext cx="3733800" cy="1752600"/>
            <a:chOff x="5562600" y="3054620"/>
            <a:chExt cx="3733800" cy="1752600"/>
          </a:xfrm>
        </p:grpSpPr>
        <p:sp>
          <p:nvSpPr>
            <p:cNvPr id="12" name="Oval 11"/>
            <p:cNvSpPr/>
            <p:nvPr>
              <p:custDataLst>
                <p:tags r:id="rId9"/>
              </p:custDataLst>
            </p:nvPr>
          </p:nvSpPr>
          <p:spPr>
            <a:xfrm>
              <a:off x="5562600" y="3054620"/>
              <a:ext cx="3733800" cy="1752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715000" y="3425742"/>
              <a:ext cx="3200400" cy="1201508"/>
              <a:chOff x="5715000" y="3282624"/>
              <a:chExt cx="3200400" cy="1201508"/>
            </a:xfrm>
          </p:grpSpPr>
          <p:sp>
            <p:nvSpPr>
              <p:cNvPr id="13" name="TextBox 1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715000" y="3282624"/>
                <a:ext cx="1948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“Revolutionary” </a:t>
                </a:r>
                <a:r>
                  <a:rPr lang="en-US" dirty="0"/>
                  <a:t>→</a:t>
                </a: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5943600" y="3669268"/>
                <a:ext cx="1428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“Mexican”</a:t>
                </a:r>
                <a:r>
                  <a:rPr lang="en-US" dirty="0"/>
                  <a:t> →</a:t>
                </a:r>
              </a:p>
            </p:txBody>
          </p:sp>
          <p:sp>
            <p:nvSpPr>
              <p:cNvPr id="15" name="TextBox 1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096000" y="4114800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“Civil” </a:t>
                </a:r>
                <a:r>
                  <a:rPr lang="en-US" dirty="0"/>
                  <a:t>→</a:t>
                </a:r>
              </a:p>
            </p:txBody>
          </p:sp>
          <p:sp>
            <p:nvSpPr>
              <p:cNvPr id="17" name="TextBox 16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8262657" y="3288268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1783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7043457" y="4114800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1861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967983" y="3697869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1848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315240" y="3697869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1846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620000" y="3288268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1775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7696200" y="4114800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1865</a:t>
                </a:r>
                <a:endParaRPr lang="en-US" dirty="0"/>
              </a:p>
            </p:txBody>
          </p:sp>
        </p:grpSp>
      </p:grpSp>
      <p:sp>
        <p:nvSpPr>
          <p:cNvPr id="23" name="Oval 22"/>
          <p:cNvSpPr/>
          <p:nvPr>
            <p:custDataLst>
              <p:tags r:id="rId5"/>
            </p:custDataLst>
          </p:nvPr>
        </p:nvSpPr>
        <p:spPr>
          <a:xfrm>
            <a:off x="4724400" y="1066800"/>
            <a:ext cx="685800" cy="4632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3</a:t>
            </a:fld>
            <a:endParaRPr lang="en-US"/>
          </a:p>
        </p:txBody>
      </p:sp>
      <p:sp>
        <p:nvSpPr>
          <p:cNvPr id="24" name="Rectangular Callout 23"/>
          <p:cNvSpPr/>
          <p:nvPr>
            <p:custDataLst>
              <p:tags r:id="rId7"/>
            </p:custDataLst>
          </p:nvPr>
        </p:nvSpPr>
        <p:spPr>
          <a:xfrm>
            <a:off x="2368172" y="990600"/>
            <a:ext cx="1752600" cy="687324"/>
          </a:xfrm>
          <a:prstGeom prst="wedgeRectCallout">
            <a:avLst>
              <a:gd name="adj1" fmla="val -86325"/>
              <a:gd name="adj2" fmla="val -2137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Two </a:t>
            </a:r>
            <a:r>
              <a:rPr lang="en-US" sz="1600" dirty="0" smtClean="0">
                <a:solidFill>
                  <a:schemeClr val="tx1"/>
                </a:solidFill>
              </a:rPr>
              <a:t>different ways </a:t>
            </a:r>
            <a:r>
              <a:rPr lang="en-US" sz="1600" dirty="0">
                <a:solidFill>
                  <a:schemeClr val="tx1"/>
                </a:solidFill>
              </a:rPr>
              <a:t>to create an empty dictionary</a:t>
            </a:r>
          </a:p>
        </p:txBody>
      </p:sp>
      <p:sp>
        <p:nvSpPr>
          <p:cNvPr id="26" name="TextBox 25"/>
          <p:cNvSpPr txBox="1"/>
          <p:nvPr>
            <p:custDataLst>
              <p:tags r:id="rId8"/>
            </p:custDataLst>
          </p:nvPr>
        </p:nvSpPr>
        <p:spPr>
          <a:xfrm>
            <a:off x="6968671" y="5212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1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Creating a dictionary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600529" y="2223534"/>
            <a:ext cx="8343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state_capitals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GA" :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Atlanta", "WA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": "Olympia" 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phonebook = dict()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phonebook["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 = 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206-555-4455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phonebook["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 = 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212-555-2211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 = 1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 = 26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6629400" y="1066800"/>
            <a:ext cx="2438400" cy="10491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6884384" y="1219200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“GA” → “Atlanta”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934200" y="1611868"/>
            <a:ext cx="19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“WA” → “Olympia”</a:t>
            </a:r>
            <a:endParaRPr lang="en-US" dirty="0"/>
          </a:p>
        </p:txBody>
      </p:sp>
      <p:grpSp>
        <p:nvGrpSpPr>
          <p:cNvPr id="3" name="Group 2"/>
          <p:cNvGrpSpPr/>
          <p:nvPr>
            <p:custDataLst>
              <p:tags r:id="rId6"/>
            </p:custDataLst>
          </p:nvPr>
        </p:nvGrpSpPr>
        <p:grpSpPr>
          <a:xfrm>
            <a:off x="5943600" y="3349895"/>
            <a:ext cx="3124200" cy="1676400"/>
            <a:chOff x="5791200" y="2895600"/>
            <a:chExt cx="3124200" cy="1676400"/>
          </a:xfrm>
        </p:grpSpPr>
        <p:sp>
          <p:nvSpPr>
            <p:cNvPr id="10" name="Oval 9"/>
            <p:cNvSpPr/>
            <p:nvPr>
              <p:custDataLst>
                <p:tags r:id="rId14"/>
              </p:custDataLst>
            </p:nvPr>
          </p:nvSpPr>
          <p:spPr>
            <a:xfrm>
              <a:off x="5791200" y="2895600"/>
              <a:ext cx="3124200" cy="1676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15"/>
              </p:custDataLst>
            </p:nvPr>
          </p:nvSpPr>
          <p:spPr>
            <a:xfrm>
              <a:off x="5988421" y="3200400"/>
              <a:ext cx="2627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“Alice” → “206-555-4455”</a:t>
              </a:r>
              <a:endParaRPr lang="en-US" dirty="0"/>
            </a:p>
          </p:txBody>
        </p:sp>
        <p:sp>
          <p:nvSpPr>
            <p:cNvPr id="12" name="TextBox 11"/>
            <p:cNvSpPr txBox="1"/>
            <p:nvPr>
              <p:custDataLst>
                <p:tags r:id="rId16"/>
              </p:custDataLst>
            </p:nvPr>
          </p:nvSpPr>
          <p:spPr>
            <a:xfrm>
              <a:off x="6255698" y="3764957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“Bob” → “212-555-1212”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>
            <p:custDataLst>
              <p:tags r:id="rId7"/>
            </p:custDataLst>
          </p:nvPr>
        </p:nvGrpSpPr>
        <p:grpSpPr>
          <a:xfrm>
            <a:off x="4712408" y="5055324"/>
            <a:ext cx="2099149" cy="1371600"/>
            <a:chOff x="4572000" y="3962400"/>
            <a:chExt cx="2099149" cy="1371600"/>
          </a:xfrm>
        </p:grpSpPr>
        <p:sp>
          <p:nvSpPr>
            <p:cNvPr id="14" name="Oval 13"/>
            <p:cNvSpPr/>
            <p:nvPr>
              <p:custDataLst>
                <p:tags r:id="rId10"/>
              </p:custDataLst>
            </p:nvPr>
          </p:nvSpPr>
          <p:spPr>
            <a:xfrm>
              <a:off x="4572000" y="3962400"/>
              <a:ext cx="2099149" cy="1371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>
              <p:custDataLst>
                <p:tags r:id="rId11"/>
              </p:custDataLst>
            </p:nvPr>
          </p:nvSpPr>
          <p:spPr>
            <a:xfrm>
              <a:off x="4914895" y="4114800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“H” → 1</a:t>
              </a:r>
              <a:endParaRPr lang="en-US" dirty="0"/>
            </a:p>
          </p:txBody>
        </p:sp>
        <p:sp>
          <p:nvSpPr>
            <p:cNvPr id="16" name="TextBox 15"/>
            <p:cNvSpPr txBox="1"/>
            <p:nvPr>
              <p:custDataLst>
                <p:tags r:id="rId12"/>
              </p:custDataLst>
            </p:nvPr>
          </p:nvSpPr>
          <p:spPr>
            <a:xfrm>
              <a:off x="5029200" y="4489776"/>
              <a:ext cx="114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“Fe” → 26</a:t>
              </a:r>
              <a:endParaRPr lang="en-US" dirty="0"/>
            </a:p>
          </p:txBody>
        </p:sp>
        <p:sp>
          <p:nvSpPr>
            <p:cNvPr id="17" name="TextBox 16"/>
            <p:cNvSpPr txBox="1"/>
            <p:nvPr>
              <p:custDataLst>
                <p:tags r:id="rId13"/>
              </p:custDataLst>
            </p:nvPr>
          </p:nvSpPr>
          <p:spPr>
            <a:xfrm>
              <a:off x="5181600" y="4863401"/>
              <a:ext cx="116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“Au” → 79</a:t>
              </a:r>
              <a:endParaRPr lang="en-US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4</a:t>
            </a:fld>
            <a:endParaRPr lang="en-US"/>
          </a:p>
        </p:txBody>
      </p:sp>
      <p:sp>
        <p:nvSpPr>
          <p:cNvPr id="19" name="TextBox 18"/>
          <p:cNvSpPr txBox="1"/>
          <p:nvPr>
            <p:custDataLst>
              <p:tags r:id="rId9"/>
            </p:custDataLst>
          </p:nvPr>
        </p:nvSpPr>
        <p:spPr>
          <a:xfrm>
            <a:off x="6968671" y="5212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Accessing a dictionary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609600" y="12954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26,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79}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["Au"]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79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["B"]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"&lt;pyshell#102&gt;", line 1, in &lt;module&gt;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["B"]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'B'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atomic_number.has_key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("B")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atomic_number.keys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['H', 'Au', 'Fe']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atomic_number.values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[1, 79, 26]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atomic_number.items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[('H', 1), ('Au', 79), ('Fe', 26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ight Brace 2"/>
          <p:cNvSpPr/>
          <p:nvPr>
            <p:custDataLst>
              <p:tags r:id="rId3"/>
            </p:custDataLst>
          </p:nvPr>
        </p:nvSpPr>
        <p:spPr>
          <a:xfrm>
            <a:off x="5257800" y="4114800"/>
            <a:ext cx="3048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562600" y="3827145"/>
            <a:ext cx="351410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Good for iteration (for loops)</a:t>
            </a:r>
          </a:p>
          <a:p>
            <a:endParaRPr lang="en-US" sz="1600" dirty="0" smtClean="0"/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key in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mymap.keys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[key]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key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key in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[key]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key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key,val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mymap.items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key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>
            <p:custDataLst>
              <p:tags r:id="rId5"/>
            </p:custDataLst>
          </p:nvPr>
        </p:nvGrpSpPr>
        <p:grpSpPr>
          <a:xfrm>
            <a:off x="6858000" y="1066800"/>
            <a:ext cx="2099149" cy="1371600"/>
            <a:chOff x="4572000" y="3962400"/>
            <a:chExt cx="2099149" cy="1371600"/>
          </a:xfrm>
        </p:grpSpPr>
        <p:sp>
          <p:nvSpPr>
            <p:cNvPr id="7" name="Oval 6"/>
            <p:cNvSpPr/>
            <p:nvPr>
              <p:custDataLst>
                <p:tags r:id="rId8"/>
              </p:custDataLst>
            </p:nvPr>
          </p:nvSpPr>
          <p:spPr>
            <a:xfrm>
              <a:off x="4572000" y="3962400"/>
              <a:ext cx="2099149" cy="1371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9"/>
              </p:custDataLst>
            </p:nvPr>
          </p:nvSpPr>
          <p:spPr>
            <a:xfrm>
              <a:off x="4914895" y="4114800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“H” → 1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10"/>
              </p:custDataLst>
            </p:nvPr>
          </p:nvSpPr>
          <p:spPr>
            <a:xfrm>
              <a:off x="5029200" y="4489776"/>
              <a:ext cx="114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“Fe” → 26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11"/>
              </p:custDataLst>
            </p:nvPr>
          </p:nvSpPr>
          <p:spPr>
            <a:xfrm>
              <a:off x="5181600" y="4863401"/>
              <a:ext cx="116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“Au” → 79</a:t>
              </a:r>
              <a:endParaRPr lang="en-US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/>
          <p:cNvSpPr txBox="1"/>
          <p:nvPr>
            <p:custDataLst>
              <p:tags r:id="rId7"/>
            </p:custDataLst>
          </p:nvPr>
        </p:nvSpPr>
        <p:spPr>
          <a:xfrm>
            <a:off x="6968671" y="5212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3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Iterating through a dictionary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381000" y="12954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26,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79}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Print out all the keys: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atomic_number.keys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Another way to print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out all the keys: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 Print out all the values: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element_number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atomic_number.values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():  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element_number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Print out the keys and the values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atomic_number.items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print 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number:",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element_number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5212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0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Modifying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us_wars1 = 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"Revolutionary" : [1775, 1783],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"Mexican" : [1846, 1848],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"Civil" : [1861, 1865] }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us_wars1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["WWI"] = [1917, 1918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 </a:t>
            </a:r>
            <a:r>
              <a:rPr lang="en-US" sz="2400" dirty="0" smtClean="0">
                <a:cs typeface="Courier New" pitchFamily="49" charset="0"/>
              </a:rPr>
              <a:t># add mapping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us_wars1["Civil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"]  </a:t>
            </a:r>
            <a:r>
              <a:rPr lang="en-US" sz="2400" dirty="0" smtClean="0">
                <a:cs typeface="Courier New" pitchFamily="49" charset="0"/>
              </a:rPr>
              <a:t># remove mapping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4" name="Group 3"/>
          <p:cNvGrpSpPr/>
          <p:nvPr>
            <p:custDataLst>
              <p:tags r:id="rId3"/>
            </p:custDataLst>
          </p:nvPr>
        </p:nvGrpSpPr>
        <p:grpSpPr>
          <a:xfrm>
            <a:off x="381000" y="4876800"/>
            <a:ext cx="3733800" cy="1752600"/>
            <a:chOff x="5562600" y="3962400"/>
            <a:chExt cx="3733800" cy="1752600"/>
          </a:xfrm>
        </p:grpSpPr>
        <p:sp>
          <p:nvSpPr>
            <p:cNvPr id="5" name="Oval 4"/>
            <p:cNvSpPr/>
            <p:nvPr>
              <p:custDataLst>
                <p:tags r:id="rId21"/>
              </p:custDataLst>
            </p:nvPr>
          </p:nvSpPr>
          <p:spPr>
            <a:xfrm>
              <a:off x="5562600" y="3962400"/>
              <a:ext cx="3733800" cy="1752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>
              <p:custDataLst>
                <p:tags r:id="rId22"/>
              </p:custDataLst>
            </p:nvPr>
          </p:nvSpPr>
          <p:spPr>
            <a:xfrm>
              <a:off x="5715000" y="4349424"/>
              <a:ext cx="19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“Revolutionary” </a:t>
              </a:r>
              <a:r>
                <a:rPr lang="en-US" dirty="0"/>
                <a:t>→</a:t>
              </a:r>
            </a:p>
          </p:txBody>
        </p:sp>
        <p:sp>
          <p:nvSpPr>
            <p:cNvPr id="7" name="TextBox 6"/>
            <p:cNvSpPr txBox="1"/>
            <p:nvPr>
              <p:custDataLst>
                <p:tags r:id="rId23"/>
              </p:custDataLst>
            </p:nvPr>
          </p:nvSpPr>
          <p:spPr>
            <a:xfrm>
              <a:off x="5943600" y="4736068"/>
              <a:ext cx="1428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“Mexican”</a:t>
              </a:r>
              <a:r>
                <a:rPr lang="en-US" dirty="0"/>
                <a:t> →</a:t>
              </a:r>
            </a:p>
          </p:txBody>
        </p:sp>
        <p:sp>
          <p:nvSpPr>
            <p:cNvPr id="8" name="TextBox 7"/>
            <p:cNvSpPr txBox="1"/>
            <p:nvPr>
              <p:custDataLst>
                <p:tags r:id="rId24"/>
              </p:custDataLst>
            </p:nvPr>
          </p:nvSpPr>
          <p:spPr>
            <a:xfrm>
              <a:off x="6096000" y="5181600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“Civil” </a:t>
              </a:r>
              <a:r>
                <a:rPr lang="en-US" dirty="0"/>
                <a:t>→</a:t>
              </a:r>
            </a:p>
          </p:txBody>
        </p:sp>
        <p:sp>
          <p:nvSpPr>
            <p:cNvPr id="9" name="TextBox 8"/>
            <p:cNvSpPr txBox="1"/>
            <p:nvPr>
              <p:custDataLst>
                <p:tags r:id="rId25"/>
              </p:custDataLst>
            </p:nvPr>
          </p:nvSpPr>
          <p:spPr>
            <a:xfrm>
              <a:off x="8262657" y="4355068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1783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26"/>
              </p:custDataLst>
            </p:nvPr>
          </p:nvSpPr>
          <p:spPr>
            <a:xfrm>
              <a:off x="7043457" y="5181600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1861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27"/>
              </p:custDataLst>
            </p:nvPr>
          </p:nvSpPr>
          <p:spPr>
            <a:xfrm>
              <a:off x="7967983" y="4764669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1848</a:t>
              </a:r>
              <a:endParaRPr lang="en-US" dirty="0"/>
            </a:p>
          </p:txBody>
        </p:sp>
        <p:sp>
          <p:nvSpPr>
            <p:cNvPr id="12" name="TextBox 11"/>
            <p:cNvSpPr txBox="1"/>
            <p:nvPr>
              <p:custDataLst>
                <p:tags r:id="rId28"/>
              </p:custDataLst>
            </p:nvPr>
          </p:nvSpPr>
          <p:spPr>
            <a:xfrm>
              <a:off x="7315240" y="4764669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1846</a:t>
              </a:r>
              <a:endParaRPr lang="en-US" dirty="0"/>
            </a:p>
          </p:txBody>
        </p:sp>
        <p:sp>
          <p:nvSpPr>
            <p:cNvPr id="13" name="TextBox 12"/>
            <p:cNvSpPr txBox="1"/>
            <p:nvPr>
              <p:custDataLst>
                <p:tags r:id="rId29"/>
              </p:custDataLst>
            </p:nvPr>
          </p:nvSpPr>
          <p:spPr>
            <a:xfrm>
              <a:off x="7620000" y="4355068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1775</a:t>
              </a:r>
              <a:endParaRPr lang="en-US" dirty="0"/>
            </a:p>
          </p:txBody>
        </p:sp>
        <p:sp>
          <p:nvSpPr>
            <p:cNvPr id="14" name="TextBox 13"/>
            <p:cNvSpPr txBox="1"/>
            <p:nvPr>
              <p:custDataLst>
                <p:tags r:id="rId30"/>
              </p:custDataLst>
            </p:nvPr>
          </p:nvSpPr>
          <p:spPr>
            <a:xfrm>
              <a:off x="7696200" y="5181600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1865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>
            <p:custDataLst>
              <p:tags r:id="rId4"/>
            </p:custDataLst>
          </p:nvPr>
        </p:nvGrpSpPr>
        <p:grpSpPr>
          <a:xfrm>
            <a:off x="5181600" y="4876800"/>
            <a:ext cx="3733800" cy="1752600"/>
            <a:chOff x="4876800" y="4953000"/>
            <a:chExt cx="3733800" cy="1752600"/>
          </a:xfrm>
        </p:grpSpPr>
        <p:sp>
          <p:nvSpPr>
            <p:cNvPr id="16" name="Oval 15"/>
            <p:cNvSpPr/>
            <p:nvPr>
              <p:custDataLst>
                <p:tags r:id="rId8"/>
              </p:custDataLst>
            </p:nvPr>
          </p:nvSpPr>
          <p:spPr>
            <a:xfrm>
              <a:off x="4876800" y="4953000"/>
              <a:ext cx="3733800" cy="1752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>
              <p:custDataLst>
                <p:tags r:id="rId9"/>
              </p:custDataLst>
            </p:nvPr>
          </p:nvSpPr>
          <p:spPr>
            <a:xfrm>
              <a:off x="5029200" y="5488441"/>
              <a:ext cx="19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“Revolutionary” </a:t>
              </a:r>
              <a:r>
                <a:rPr lang="en-US" dirty="0"/>
                <a:t>→</a:t>
              </a:r>
            </a:p>
          </p:txBody>
        </p:sp>
        <p:sp>
          <p:nvSpPr>
            <p:cNvPr id="18" name="TextBox 17"/>
            <p:cNvSpPr txBox="1"/>
            <p:nvPr>
              <p:custDataLst>
                <p:tags r:id="rId10"/>
              </p:custDataLst>
            </p:nvPr>
          </p:nvSpPr>
          <p:spPr>
            <a:xfrm>
              <a:off x="5257800" y="5846484"/>
              <a:ext cx="1428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“Mexican”</a:t>
              </a:r>
              <a:r>
                <a:rPr lang="en-US" dirty="0"/>
                <a:t> →</a:t>
              </a:r>
            </a:p>
          </p:txBody>
        </p:sp>
        <p:sp>
          <p:nvSpPr>
            <p:cNvPr id="19" name="TextBox 18"/>
            <p:cNvSpPr txBox="1"/>
            <p:nvPr>
              <p:custDataLst>
                <p:tags r:id="rId11"/>
              </p:custDataLst>
            </p:nvPr>
          </p:nvSpPr>
          <p:spPr>
            <a:xfrm>
              <a:off x="5410200" y="625608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“Civil” </a:t>
              </a:r>
              <a:r>
                <a:rPr lang="en-US" dirty="0"/>
                <a:t>→</a:t>
              </a:r>
            </a:p>
          </p:txBody>
        </p:sp>
        <p:sp>
          <p:nvSpPr>
            <p:cNvPr id="20" name="TextBox 19"/>
            <p:cNvSpPr txBox="1"/>
            <p:nvPr>
              <p:custDataLst>
                <p:tags r:id="rId12"/>
              </p:custDataLst>
            </p:nvPr>
          </p:nvSpPr>
          <p:spPr>
            <a:xfrm>
              <a:off x="7576857" y="5494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1783</a:t>
              </a:r>
              <a:endParaRPr lang="en-US" dirty="0"/>
            </a:p>
          </p:txBody>
        </p:sp>
        <p:sp>
          <p:nvSpPr>
            <p:cNvPr id="21" name="TextBox 20"/>
            <p:cNvSpPr txBox="1"/>
            <p:nvPr>
              <p:custDataLst>
                <p:tags r:id="rId13"/>
              </p:custDataLst>
            </p:nvPr>
          </p:nvSpPr>
          <p:spPr>
            <a:xfrm>
              <a:off x="6357657" y="6256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1861</a:t>
              </a:r>
              <a:endParaRPr lang="en-US" dirty="0"/>
            </a:p>
          </p:txBody>
        </p:sp>
        <p:sp>
          <p:nvSpPr>
            <p:cNvPr id="22" name="TextBox 21"/>
            <p:cNvSpPr txBox="1"/>
            <p:nvPr>
              <p:custDataLst>
                <p:tags r:id="rId14"/>
              </p:custDataLst>
            </p:nvPr>
          </p:nvSpPr>
          <p:spPr>
            <a:xfrm>
              <a:off x="7282183" y="5875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1848</a:t>
              </a:r>
              <a:endParaRPr lang="en-US" dirty="0"/>
            </a:p>
          </p:txBody>
        </p:sp>
        <p:sp>
          <p:nvSpPr>
            <p:cNvPr id="23" name="TextBox 22"/>
            <p:cNvSpPr txBox="1"/>
            <p:nvPr>
              <p:custDataLst>
                <p:tags r:id="rId15"/>
              </p:custDataLst>
            </p:nvPr>
          </p:nvSpPr>
          <p:spPr>
            <a:xfrm>
              <a:off x="6629440" y="5875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1846</a:t>
              </a:r>
              <a:endParaRPr lang="en-US" dirty="0"/>
            </a:p>
          </p:txBody>
        </p:sp>
        <p:sp>
          <p:nvSpPr>
            <p:cNvPr id="24" name="TextBox 23"/>
            <p:cNvSpPr txBox="1"/>
            <p:nvPr>
              <p:custDataLst>
                <p:tags r:id="rId16"/>
              </p:custDataLst>
            </p:nvPr>
          </p:nvSpPr>
          <p:spPr>
            <a:xfrm>
              <a:off x="6934200" y="5494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1775</a:t>
              </a:r>
              <a:endParaRPr lang="en-US" dirty="0"/>
            </a:p>
          </p:txBody>
        </p:sp>
        <p:sp>
          <p:nvSpPr>
            <p:cNvPr id="25" name="TextBox 24"/>
            <p:cNvSpPr txBox="1"/>
            <p:nvPr>
              <p:custDataLst>
                <p:tags r:id="rId17"/>
              </p:custDataLst>
            </p:nvPr>
          </p:nvSpPr>
          <p:spPr>
            <a:xfrm>
              <a:off x="7010400" y="6256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1865</a:t>
              </a:r>
              <a:endParaRPr lang="en-US" dirty="0"/>
            </a:p>
          </p:txBody>
        </p:sp>
        <p:sp>
          <p:nvSpPr>
            <p:cNvPr id="26" name="TextBox 25"/>
            <p:cNvSpPr txBox="1"/>
            <p:nvPr>
              <p:custDataLst>
                <p:tags r:id="rId18"/>
              </p:custDataLst>
            </p:nvPr>
          </p:nvSpPr>
          <p:spPr>
            <a:xfrm>
              <a:off x="5495595" y="5107441"/>
              <a:ext cx="110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“WWI” </a:t>
              </a:r>
              <a:r>
                <a:rPr lang="en-US" dirty="0"/>
                <a:t>→</a:t>
              </a:r>
            </a:p>
          </p:txBody>
        </p:sp>
        <p:sp>
          <p:nvSpPr>
            <p:cNvPr id="27" name="TextBox 26"/>
            <p:cNvSpPr txBox="1"/>
            <p:nvPr>
              <p:custDataLst>
                <p:tags r:id="rId19"/>
              </p:custDataLst>
            </p:nvPr>
          </p:nvSpPr>
          <p:spPr>
            <a:xfrm>
              <a:off x="7169599" y="5113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1918</a:t>
              </a:r>
              <a:endParaRPr lang="en-US" dirty="0"/>
            </a:p>
          </p:txBody>
        </p:sp>
        <p:sp>
          <p:nvSpPr>
            <p:cNvPr id="28" name="TextBox 27"/>
            <p:cNvSpPr txBox="1"/>
            <p:nvPr>
              <p:custDataLst>
                <p:tags r:id="rId20"/>
              </p:custDataLst>
            </p:nvPr>
          </p:nvSpPr>
          <p:spPr>
            <a:xfrm>
              <a:off x="6526942" y="5113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1917</a:t>
              </a:r>
              <a:endParaRPr lang="en-US" dirty="0"/>
            </a:p>
          </p:txBody>
        </p:sp>
      </p:grpSp>
      <p:sp>
        <p:nvSpPr>
          <p:cNvPr id="29" name="Right Arrow 28"/>
          <p:cNvSpPr/>
          <p:nvPr>
            <p:custDataLst>
              <p:tags r:id="rId5"/>
            </p:custDataLst>
          </p:nvPr>
        </p:nvSpPr>
        <p:spPr>
          <a:xfrm>
            <a:off x="4114800" y="5331495"/>
            <a:ext cx="1130808" cy="848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mapping</a:t>
            </a:r>
            <a:endParaRPr lang="en-US" sz="16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7</a:t>
            </a:fld>
            <a:endParaRPr lang="en-US"/>
          </a:p>
        </p:txBody>
      </p:sp>
      <p:sp>
        <p:nvSpPr>
          <p:cNvPr id="31" name="TextBox 30"/>
          <p:cNvSpPr txBox="1"/>
          <p:nvPr>
            <p:custDataLst>
              <p:tags r:id="rId7"/>
            </p:custDataLst>
          </p:nvPr>
        </p:nvSpPr>
        <p:spPr>
          <a:xfrm>
            <a:off x="6968671" y="5212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2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Dictionary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does this do?</a:t>
            </a:r>
          </a:p>
          <a:p>
            <a:pPr marL="4000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squares = { 1:1, 2:4, 3:9, 4:16 }</a:t>
            </a:r>
          </a:p>
          <a:p>
            <a:pPr marL="4000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squares[3] + squares[3]</a:t>
            </a:r>
          </a:p>
          <a:p>
            <a:pPr marL="4000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squares[3 + 3]</a:t>
            </a:r>
          </a:p>
          <a:p>
            <a:pPr marL="4000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squares[2] + squares[2]</a:t>
            </a:r>
          </a:p>
          <a:p>
            <a:pPr marL="4000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squares[2 + 2]</a:t>
            </a:r>
          </a:p>
          <a:p>
            <a:r>
              <a:rPr lang="en-US" dirty="0" smtClean="0"/>
              <a:t>Convert a list to a dictionary:</a:t>
            </a:r>
          </a:p>
          <a:p>
            <a:pPr marL="742950" lvl="2" indent="-342900"/>
            <a:r>
              <a:rPr lang="en-US" sz="2800" dirty="0"/>
              <a:t>Given </a:t>
            </a:r>
            <a:r>
              <a:rPr lang="en-US" sz="2800" dirty="0" smtClean="0"/>
              <a:t>[5, 6, 7], </a:t>
            </a:r>
            <a:r>
              <a:rPr lang="en-US" sz="2800" dirty="0"/>
              <a:t>produce {</a:t>
            </a:r>
            <a:r>
              <a:rPr lang="en-US" sz="2800" dirty="0" smtClean="0"/>
              <a:t>5:25</a:t>
            </a:r>
            <a:r>
              <a:rPr lang="en-US" sz="2800" dirty="0"/>
              <a:t>, 6:36, 7:49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dirty="0"/>
              <a:t>Reverse key with value in a dictionary:</a:t>
            </a:r>
          </a:p>
          <a:p>
            <a:pPr lvl="1"/>
            <a:r>
              <a:rPr lang="en-US" dirty="0" smtClean="0"/>
              <a:t>Given {5:25, 6:36, 7:49}, produce {25:5, 36:6, 49:7}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Exercise (Answers)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a list to a dictionary:</a:t>
            </a:r>
          </a:p>
          <a:p>
            <a:pPr lvl="1"/>
            <a:r>
              <a:rPr lang="en-US" sz="2400" dirty="0" smtClean="0"/>
              <a:t>E.g. Given </a:t>
            </a:r>
            <a:r>
              <a:rPr lang="en-US" sz="2400" dirty="0"/>
              <a:t>[5, 6, 7], produce {5:25, 6:36, </a:t>
            </a:r>
            <a:r>
              <a:rPr lang="en-US" sz="2400" dirty="0" smtClean="0"/>
              <a:t>7:49}</a:t>
            </a:r>
          </a:p>
          <a:p>
            <a:pPr marL="457200" lvl="1" indent="0"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457200" lvl="1" indent="0"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i in 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[5, 6, 7]:	# or range(5, 8)</a:t>
            </a:r>
            <a:endParaRPr lang="nn-NO" sz="2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d[i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] = i * 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dirty="0"/>
          </a:p>
          <a:p>
            <a:r>
              <a:rPr lang="en-US" dirty="0" smtClean="0"/>
              <a:t>Reverse key with value in a dictionary:</a:t>
            </a:r>
          </a:p>
          <a:p>
            <a:pPr lvl="1"/>
            <a:r>
              <a:rPr lang="en-US" sz="2400" dirty="0" smtClean="0"/>
              <a:t>E.g. Given {5:25, 6:36, 7:49}, produce {25:5, 36:6, 49:7}</a:t>
            </a:r>
          </a:p>
          <a:p>
            <a:pPr marL="457200" lvl="1" indent="0"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={}</a:t>
            </a:r>
          </a:p>
          <a:p>
            <a:pPr marL="457200" lvl="1" indent="0"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i in d.keys():</a:t>
            </a:r>
          </a:p>
          <a:p>
            <a:pPr marL="457200" lvl="1" indent="0"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k[d[i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]] = 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1245</Words>
  <Application>Microsoft Office PowerPoint</Application>
  <PresentationFormat>On-screen Show (4:3)</PresentationFormat>
  <Paragraphs>299</Paragraphs>
  <Slides>12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Dictionaries</vt:lpstr>
      <vt:lpstr>Dictionaries or mappings</vt:lpstr>
      <vt:lpstr>Dictionary syntax in Python</vt:lpstr>
      <vt:lpstr>Creating a dictionary</vt:lpstr>
      <vt:lpstr>Accessing a dictionary</vt:lpstr>
      <vt:lpstr>Iterating through a dictionary</vt:lpstr>
      <vt:lpstr>Modifying a dictionary</vt:lpstr>
      <vt:lpstr>Dictionary Exercises</vt:lpstr>
      <vt:lpstr>Dictionary Exercise (Answers)</vt:lpstr>
      <vt:lpstr>A list is like a dictionary</vt:lpstr>
      <vt:lpstr>Not every value is allowed to be a key in a dictionary</vt:lpstr>
      <vt:lpstr>Not every value is allowed to be a key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University of Washington</cp:lastModifiedBy>
  <cp:revision>64</cp:revision>
  <cp:lastPrinted>2018-04-16T19:08:40Z</cp:lastPrinted>
  <dcterms:created xsi:type="dcterms:W3CDTF">2012-11-24T16:40:29Z</dcterms:created>
  <dcterms:modified xsi:type="dcterms:W3CDTF">2018-04-16T19:09:02Z</dcterms:modified>
</cp:coreProperties>
</file>