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0" r:id="rId5"/>
    <p:sldId id="257" r:id="rId6"/>
    <p:sldId id="259" r:id="rId7"/>
    <p:sldId id="263" r:id="rId8"/>
    <p:sldId id="265" r:id="rId9"/>
    <p:sldId id="264" r:id="rId10"/>
  </p:sldIdLst>
  <p:sldSz cx="9144000" cy="6858000" type="screen4x3"/>
  <p:notesSz cx="6997700" cy="92837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88" autoAdjust="0"/>
  </p:normalViewPr>
  <p:slideViewPr>
    <p:cSldViewPr>
      <p:cViewPr varScale="1">
        <p:scale>
          <a:sx n="64" d="100"/>
          <a:sy n="64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DC8105AA-E102-4D6E-B1E3-6FBF588223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618293F4-BD40-480F-910E-CB9D7174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93F4-BD40-480F-910E-CB9D71744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6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93F4-BD40-480F-910E-CB9D717445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486A-4918-4C13-98D3-899D16F8CCDA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E1B-3DC1-45C1-BB1A-BFDE007DA1B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A33B-B0B9-4B79-BD7B-6A4A7195954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1FD6-74F0-40F4-8836-62BD9934A63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FBA9-B343-45A7-A466-38F9B8164954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8A47-485C-4709-96AD-BA55571EEC96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856E-BE32-4378-9EAB-FF8EE82EAF30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2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A3CB-2CD9-4862-99A2-C731024CE03B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2B2-864F-42FD-8633-13071E9D3315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5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649-0DEF-42E4-A3ED-FA994F31E75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CE34-25FD-4F4A-A7BF-5CA54B86B2B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BDA1-A362-4B10-9360-46554900F78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9FEA-A9F7-4381-9B0C-E125AA40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https://networkx.github.io/documentation/networkx-1.11/tutorial/index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graph contains nodes and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08479" y="2385683"/>
            <a:ext cx="5181600" cy="2714625"/>
            <a:chOff x="801510" y="2357027"/>
            <a:chExt cx="6926136" cy="3875047"/>
          </a:xfrm>
        </p:grpSpPr>
        <p:sp>
          <p:nvSpPr>
            <p:cNvPr id="6" name="Oval 4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62200" y="5029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" name="Oval 5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33600" y="25908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8" name="AutoShape 6"/>
            <p:cNvCxnSpPr>
              <a:cxnSpLocks noChangeShapeType="1"/>
              <a:stCxn id="6" idx="0"/>
              <a:endCxn id="7" idx="4"/>
            </p:cNvCxnSpPr>
            <p:nvPr>
              <p:custDataLst>
                <p:tags r:id="rId6"/>
              </p:custDataLst>
            </p:nvPr>
          </p:nvCxnSpPr>
          <p:spPr bwMode="auto">
            <a:xfrm flipH="1" flipV="1">
              <a:off x="2324100" y="2986088"/>
              <a:ext cx="228600" cy="2028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" name="Oval 7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10000" y="37338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0" name="Oval 8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38800" y="5334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1" name="Oval 9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705600" y="2895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12" name="AutoShape 10"/>
            <p:cNvCxnSpPr>
              <a:cxnSpLocks noChangeShapeType="1"/>
              <a:stCxn id="11" idx="4"/>
              <a:endCxn id="10" idx="7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5964238" y="3290888"/>
              <a:ext cx="931862" cy="2084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AutoShape 11"/>
            <p:cNvCxnSpPr>
              <a:cxnSpLocks noChangeShapeType="1"/>
              <a:stCxn id="11" idx="2"/>
              <a:endCxn id="7" idx="6"/>
            </p:cNvCxnSpPr>
            <p:nvPr>
              <p:custDataLst>
                <p:tags r:id="rId11"/>
              </p:custDataLst>
            </p:nvPr>
          </p:nvCxnSpPr>
          <p:spPr bwMode="auto">
            <a:xfrm flipH="1" flipV="1">
              <a:off x="2528888" y="2781300"/>
              <a:ext cx="41624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AutoShape 12"/>
            <p:cNvCxnSpPr>
              <a:cxnSpLocks noChangeShapeType="1"/>
              <a:stCxn id="7" idx="5"/>
              <a:endCxn id="9" idx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2459038" y="2930525"/>
              <a:ext cx="1406525" cy="844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6" idx="7"/>
              <a:endCxn id="9" idx="3"/>
            </p:cNvCxnSpPr>
            <p:nvPr>
              <p:custDataLst>
                <p:tags r:id="rId13"/>
              </p:custDataLst>
            </p:nvPr>
          </p:nvCxnSpPr>
          <p:spPr bwMode="auto">
            <a:xfrm flipV="1">
              <a:off x="2687638" y="4073525"/>
              <a:ext cx="1177925" cy="996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AutoShape 14"/>
            <p:cNvCxnSpPr>
              <a:cxnSpLocks noChangeShapeType="1"/>
              <a:stCxn id="9" idx="5"/>
              <a:endCxn id="10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4135438" y="4073525"/>
              <a:ext cx="1558925" cy="1301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5"/>
            <p:cNvCxnSpPr>
              <a:cxnSpLocks noChangeShapeType="1"/>
              <a:stCxn id="9" idx="7"/>
              <a:endCxn id="11" idx="3"/>
            </p:cNvCxnSpPr>
            <p:nvPr>
              <p:custDataLst>
                <p:tags r:id="rId15"/>
              </p:custDataLst>
            </p:nvPr>
          </p:nvCxnSpPr>
          <p:spPr bwMode="auto">
            <a:xfrm flipV="1">
              <a:off x="4135438" y="3235325"/>
              <a:ext cx="2625725" cy="53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6"/>
            <p:cNvCxnSpPr>
              <a:cxnSpLocks noChangeShapeType="1"/>
              <a:stCxn id="10" idx="2"/>
              <a:endCxn id="6" idx="6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2757488" y="5219700"/>
              <a:ext cx="28670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" name="Text Box 17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01510" y="2817812"/>
              <a:ext cx="1197326" cy="518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Seattle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24000" y="5332413"/>
              <a:ext cx="2242542" cy="518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San Francisco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410201" y="5713413"/>
              <a:ext cx="1124596" cy="518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Dallas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324602" y="2357027"/>
              <a:ext cx="1403044" cy="518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Chicago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154489" y="3732213"/>
              <a:ext cx="2288258" cy="518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Salt Lake 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4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washingtonlandandhomes.com/files/1691414/uploaded/washington-road-map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" y="914400"/>
            <a:ext cx="9010459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14751840.jpg (580×474)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44" y="76200"/>
            <a:ext cx="6806556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152401" y="5638800"/>
            <a:ext cx="899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+ 350 students in no romantic and/or sexual relationship</a:t>
            </a:r>
          </a:p>
          <a:p>
            <a:r>
              <a:rPr lang="en-US" dirty="0" smtClean="0"/>
              <a:t>From:  “Chains </a:t>
            </a:r>
            <a:r>
              <a:rPr lang="en-US" dirty="0"/>
              <a:t>of Affection: The Structure </a:t>
            </a:r>
            <a:r>
              <a:rPr lang="en-US" dirty="0" smtClean="0"/>
              <a:t>of Adolescent </a:t>
            </a:r>
            <a:r>
              <a:rPr lang="en-US" dirty="0"/>
              <a:t>Romantic and Sexual </a:t>
            </a:r>
            <a:r>
              <a:rPr lang="en-US" dirty="0" smtClean="0"/>
              <a:t>Networks”, </a:t>
            </a:r>
            <a:r>
              <a:rPr lang="en-US" i="1" dirty="0"/>
              <a:t>American Journal of </a:t>
            </a:r>
            <a:r>
              <a:rPr lang="en-US" i="1" dirty="0" smtClean="0"/>
              <a:t>Sociology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by Peter </a:t>
            </a:r>
            <a:r>
              <a:rPr lang="en-US" dirty="0" err="1"/>
              <a:t>Bearman</a:t>
            </a:r>
            <a:r>
              <a:rPr lang="en-US" dirty="0"/>
              <a:t> </a:t>
            </a:r>
            <a:r>
              <a:rPr lang="en-US" dirty="0" smtClean="0"/>
              <a:t>of (Columbia), James Moody (Ohio State), </a:t>
            </a:r>
            <a:r>
              <a:rPr lang="en-US" dirty="0"/>
              <a:t>and Katherine </a:t>
            </a:r>
            <a:r>
              <a:rPr lang="en-US" dirty="0" err="1" smtClean="0"/>
              <a:t>Stovel</a:t>
            </a:r>
            <a:r>
              <a:rPr lang="en-US" dirty="0" smtClean="0"/>
              <a:t> (U. of </a:t>
            </a:r>
            <a:r>
              <a:rPr lang="en-US" dirty="0" err="1" smtClean="0"/>
              <a:t>Washngton</a:t>
            </a:r>
            <a:r>
              <a:rPr lang="en-US" dirty="0" smtClean="0"/>
              <a:t>);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graph can be thought of </a:t>
            </a:r>
            <a:r>
              <a:rPr lang="en-US" dirty="0" smtClean="0"/>
              <a:t>as either of: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of </a:t>
            </a:r>
            <a:r>
              <a:rPr lang="en-US" dirty="0" smtClean="0"/>
              <a:t>edges</a:t>
            </a:r>
          </a:p>
          <a:p>
            <a:pPr lvl="2"/>
            <a:r>
              <a:rPr lang="en-US" dirty="0" smtClean="0"/>
              <a:t>Each edge represents some relationship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node</a:t>
            </a:r>
            <a:r>
              <a:rPr lang="en-US" dirty="0"/>
              <a:t>, a collection of </a:t>
            </a:r>
            <a:r>
              <a:rPr lang="en-US" dirty="0" smtClean="0"/>
              <a:t>neighbors</a:t>
            </a:r>
          </a:p>
          <a:p>
            <a:pPr lvl="2"/>
            <a:r>
              <a:rPr lang="en-US" dirty="0" smtClean="0"/>
              <a:t>The neighbors are those connected by an edge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Operations on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Creation:</a:t>
            </a:r>
          </a:p>
          <a:p>
            <a:r>
              <a:rPr lang="en-US" dirty="0" smtClean="0"/>
              <a:t>Create an empty graph</a:t>
            </a:r>
          </a:p>
          <a:p>
            <a:pPr marL="0" indent="0">
              <a:buNone/>
            </a:pPr>
            <a:r>
              <a:rPr lang="en-US" dirty="0" smtClean="0"/>
              <a:t>Querying:</a:t>
            </a:r>
          </a:p>
          <a:p>
            <a:r>
              <a:rPr lang="en-US" dirty="0" smtClean="0"/>
              <a:t>Look </a:t>
            </a:r>
            <a:r>
              <a:rPr lang="en-US" dirty="0"/>
              <a:t>up a node:  </a:t>
            </a:r>
            <a:r>
              <a:rPr lang="en-US" dirty="0" smtClean="0"/>
              <a:t>Does </a:t>
            </a:r>
            <a:r>
              <a:rPr lang="en-US" dirty="0"/>
              <a:t>it exist?  What are its neighbors?</a:t>
            </a:r>
          </a:p>
          <a:p>
            <a:r>
              <a:rPr lang="en-US" dirty="0" smtClean="0"/>
              <a:t>Look up an edge (= a pair of nodes):  does it exist?  (You know the nodes it connects.)</a:t>
            </a:r>
          </a:p>
          <a:p>
            <a:r>
              <a:rPr lang="en-US" dirty="0" smtClean="0"/>
              <a:t>Iterate through the nodes or edges</a:t>
            </a:r>
          </a:p>
          <a:p>
            <a:pPr marL="0" indent="0">
              <a:buNone/>
            </a:pPr>
            <a:r>
              <a:rPr lang="en-US" dirty="0" smtClean="0"/>
              <a:t>Modification:</a:t>
            </a:r>
          </a:p>
          <a:p>
            <a:r>
              <a:rPr lang="en-US" dirty="0" smtClean="0"/>
              <a:t>Add/remove a node</a:t>
            </a:r>
          </a:p>
          <a:p>
            <a:r>
              <a:rPr lang="en-US" dirty="0" smtClean="0"/>
              <a:t>Add/remove an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Graph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in Homework 4</a:t>
            </a:r>
          </a:p>
          <a:p>
            <a:r>
              <a:rPr lang="en-US" sz="2000" smtClean="0">
                <a:hlinkClick r:id="rId6"/>
              </a:rPr>
              <a:t>https://networkx.github.io/documentation/networkx-1.11/tutorial/index.html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nx.Graph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g.add_node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g.add_node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g.add_edge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g.nodes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g.edges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33400" y="6001434"/>
            <a:ext cx="725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It is also o.k. to just add an edge before you add the individual nodes;</a:t>
            </a:r>
            <a:br>
              <a:rPr lang="en-US" dirty="0" smtClean="0"/>
            </a:br>
            <a:r>
              <a:rPr lang="en-US" dirty="0" smtClean="0"/>
              <a:t>the nodes will be added for you in that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networkx</a:t>
            </a:r>
            <a:r>
              <a:rPr lang="en-US" dirty="0" smtClean="0"/>
              <a:t> Graph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Through </a:t>
            </a:r>
            <a:r>
              <a:rPr lang="en-US" b="1" dirty="0" smtClean="0"/>
              <a:t>the GUI:</a:t>
            </a:r>
            <a:endParaRPr lang="en-US" dirty="0" smtClean="0"/>
          </a:p>
          <a:p>
            <a:pPr lvl="1"/>
            <a:r>
              <a:rPr lang="en-US" sz="3200" dirty="0" smtClean="0"/>
              <a:t>In </a:t>
            </a:r>
            <a:r>
              <a:rPr lang="en-US" sz="3200" dirty="0"/>
              <a:t>Canopy select Tools-&gt; Package Manager</a:t>
            </a:r>
          </a:p>
          <a:p>
            <a:pPr lvl="1"/>
            <a:r>
              <a:rPr lang="en-US" sz="3200" dirty="0" smtClean="0"/>
              <a:t>In the left hand panel, click </a:t>
            </a:r>
            <a:r>
              <a:rPr lang="en-US" sz="3200" dirty="0"/>
              <a:t>on </a:t>
            </a:r>
            <a:r>
              <a:rPr lang="en-US" sz="3200" dirty="0" smtClean="0"/>
              <a:t>“Available " </a:t>
            </a:r>
            <a:r>
              <a:rPr lang="en-US" sz="3200" dirty="0"/>
              <a:t>and </a:t>
            </a:r>
            <a:r>
              <a:rPr lang="en-US" sz="3200" dirty="0" smtClean="0"/>
              <a:t>then type </a:t>
            </a:r>
            <a:r>
              <a:rPr lang="en-US" sz="3200" dirty="0"/>
              <a:t>"</a:t>
            </a:r>
            <a:r>
              <a:rPr lang="en-US" sz="3200" dirty="0" err="1"/>
              <a:t>networkx</a:t>
            </a:r>
            <a:r>
              <a:rPr lang="en-US" sz="3200" dirty="0"/>
              <a:t>“ in the search box in the upper </a:t>
            </a:r>
            <a:r>
              <a:rPr lang="en-US" sz="3200" dirty="0" smtClean="0"/>
              <a:t>right</a:t>
            </a:r>
            <a:endParaRPr lang="en-US" sz="3200" dirty="0"/>
          </a:p>
          <a:p>
            <a:pPr lvl="1"/>
            <a:r>
              <a:rPr lang="en-US" sz="3200" dirty="0"/>
              <a:t>Once </a:t>
            </a:r>
            <a:r>
              <a:rPr lang="en-US" sz="3200" dirty="0" smtClean="0"/>
              <a:t>found, click the Install button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check if you have </a:t>
            </a:r>
            <a:r>
              <a:rPr lang="en-US" dirty="0" err="1" smtClean="0"/>
              <a:t>networkx</a:t>
            </a:r>
            <a:r>
              <a:rPr lang="en-US" dirty="0" smtClean="0"/>
              <a:t> installed</a:t>
            </a:r>
            <a:r>
              <a:rPr lang="en-US" dirty="0"/>
              <a:t>, type:</a:t>
            </a:r>
          </a:p>
          <a:p>
            <a:pPr marL="457200" lvl="1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networkx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in the python interpreter in Canopy. If it is installed properly nothing should happen, but if it is NOT installed you will get an error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457200" y="4191000"/>
            <a:ext cx="8077200" cy="2209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048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nx.Graph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# Creates a graph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g.add_edge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# Adds edge from node 1 to node 2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g.add_edge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(1, 3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g.add_node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Adds node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g.edges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g.nodes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g.neighbors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g.nodes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==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g.edges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== 2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nx.draw_networkx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(g) # Draw the graph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# Show the graph in a separate window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1409FEA-A9F7-4381-9B0C-E125AA400D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313</Words>
  <Application>Microsoft Office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Graphs</vt:lpstr>
      <vt:lpstr>A graph contains nodes and edges</vt:lpstr>
      <vt:lpstr>PowerPoint Presentation</vt:lpstr>
      <vt:lpstr>PowerPoint Presentation</vt:lpstr>
      <vt:lpstr>Graphs</vt:lpstr>
      <vt:lpstr>Operations on a graph</vt:lpstr>
      <vt:lpstr>networkx Graph Library</vt:lpstr>
      <vt:lpstr>Installing networkx Graph Library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CSE</dc:creator>
  <cp:lastModifiedBy>University of Washington</cp:lastModifiedBy>
  <cp:revision>35</cp:revision>
  <cp:lastPrinted>2015-04-11T01:14:10Z</cp:lastPrinted>
  <dcterms:created xsi:type="dcterms:W3CDTF">2012-11-24T22:23:59Z</dcterms:created>
  <dcterms:modified xsi:type="dcterms:W3CDTF">2018-04-18T06:24:19Z</dcterms:modified>
</cp:coreProperties>
</file>