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9" r:id="rId4"/>
    <p:sldId id="276" r:id="rId5"/>
    <p:sldId id="259" r:id="rId6"/>
    <p:sldId id="280" r:id="rId7"/>
    <p:sldId id="282" r:id="rId8"/>
    <p:sldId id="260" r:id="rId9"/>
    <p:sldId id="261" r:id="rId10"/>
    <p:sldId id="271" r:id="rId11"/>
    <p:sldId id="262" r:id="rId12"/>
    <p:sldId id="274" r:id="rId13"/>
    <p:sldId id="265" r:id="rId14"/>
    <p:sldId id="273" r:id="rId15"/>
    <p:sldId id="266" r:id="rId16"/>
    <p:sldId id="263" r:id="rId17"/>
    <p:sldId id="267" r:id="rId18"/>
    <p:sldId id="284" r:id="rId19"/>
    <p:sldId id="264" r:id="rId20"/>
    <p:sldId id="269" r:id="rId21"/>
    <p:sldId id="268" r:id="rId22"/>
    <p:sldId id="277" r:id="rId23"/>
    <p:sldId id="258" r:id="rId24"/>
    <p:sldId id="272" r:id="rId25"/>
    <p:sldId id="278" r:id="rId26"/>
    <p:sldId id="285" r:id="rId27"/>
  </p:sldIdLst>
  <p:sldSz cx="9144000" cy="6858000" type="screen4x3"/>
  <p:notesSz cx="7010400" cy="92964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70C91BA-0271-474B-8D73-F154A17DEBC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83875D-A9CC-4250-8103-1F3A154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2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A70A-5C8C-4F19-AAC9-492F8AB6B237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743B-086E-45C2-947F-D1DE2B0DB574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3931-670F-4E3D-9DC3-EDD2400DAEBD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6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972F-47D4-42D0-B2F6-C1879D2C30E5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6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C3-B60C-4C48-B379-CBC3DB8FA912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5731-049A-4746-A311-0312CC25EBA3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FB16-409C-4EC4-B910-D69DB274D8E5}" type="datetime1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33A3-69B3-4431-B7EF-DC0D323F25AD}" type="datetime1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634-FC8A-41A8-8EFA-93002F69F22A}" type="datetime1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9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0E3-FC0A-44A0-A397-00B6702D6F8E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5D9C-DAAF-4C00-94BE-A7A16B1D4382}" type="datetime1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A1A9-C191-424B-B44F-9E787E3C2703}" type="datetime1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8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Testing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Where to write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the </a:t>
            </a:r>
            <a:r>
              <a:rPr lang="en-US" b="1" dirty="0" smtClean="0"/>
              <a:t>top level</a:t>
            </a:r>
            <a:r>
              <a:rPr lang="en-US" dirty="0" smtClean="0"/>
              <a:t>:  is run every time you load your program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hypotenuse(a, b):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… body of hypotenuse …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assert hypotenuse(3, 4) == 5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assert hypotenuse(5, 12) == 13</a:t>
            </a:r>
          </a:p>
          <a:p>
            <a:pPr marL="457200" lvl="1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a </a:t>
            </a:r>
            <a:r>
              <a:rPr lang="en-US" b="1" dirty="0" smtClean="0"/>
              <a:t>test function</a:t>
            </a:r>
            <a:r>
              <a:rPr lang="en-US" dirty="0" smtClean="0"/>
              <a:t>:  is run when you invoke the function 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hypotenuse(a, b):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… body of hypotenuse …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test_hypotenuse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assert hypotenuse(3, 4) == 5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assert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hypotenuse(5, 12) ==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400800" y="2514600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>
                <a:solidFill>
                  <a:srgbClr val="FF0000"/>
                </a:solidFill>
              </a:rPr>
              <a:t>(As in HW 4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5334000" y="5726160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>
                <a:solidFill>
                  <a:srgbClr val="FF0000"/>
                </a:solidFill>
              </a:rPr>
              <a:t>(As in HW 3 and HW5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Assertions</a:t>
            </a:r>
            <a:r>
              <a:rPr lang="en-US" dirty="0" smtClean="0"/>
              <a:t> are not just for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assertions throughout your code</a:t>
            </a:r>
          </a:p>
          <a:p>
            <a:r>
              <a:rPr lang="en-US" dirty="0" smtClean="0"/>
              <a:t>Documents what you think is true about your algorithm</a:t>
            </a:r>
          </a:p>
          <a:p>
            <a:r>
              <a:rPr lang="en-US" dirty="0" smtClean="0"/>
              <a:t>Lets you know immediately when something goes wrong</a:t>
            </a:r>
          </a:p>
          <a:p>
            <a:pPr lvl="1"/>
            <a:r>
              <a:rPr lang="en-US" dirty="0"/>
              <a:t>The longer between </a:t>
            </a:r>
            <a:r>
              <a:rPr lang="en-US" dirty="0" smtClean="0"/>
              <a:t>a code mistake and the programmer noticing, the harder it is to debug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Assertions make debugging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Common, but unfortunate, course of events:</a:t>
            </a:r>
          </a:p>
          <a:p>
            <a:pPr lvl="1"/>
            <a:r>
              <a:rPr lang="en-US" dirty="0"/>
              <a:t>Code contains a mistake (incorrect assumption or algorithm)</a:t>
            </a:r>
          </a:p>
          <a:p>
            <a:pPr lvl="1"/>
            <a:r>
              <a:rPr lang="en-US" dirty="0"/>
              <a:t>Intermediate value (e.g., in local variable, or result of a function call) is incorrect</a:t>
            </a:r>
          </a:p>
          <a:p>
            <a:pPr lvl="1"/>
            <a:r>
              <a:rPr lang="en-US" dirty="0"/>
              <a:t>That value is used in other computations, or copied into other variables</a:t>
            </a:r>
          </a:p>
          <a:p>
            <a:pPr lvl="1"/>
            <a:r>
              <a:rPr lang="en-US" dirty="0"/>
              <a:t>Eventually, the user notices that the overall program produces a wrong result</a:t>
            </a:r>
          </a:p>
          <a:p>
            <a:pPr lvl="1"/>
            <a:r>
              <a:rPr lang="en-US" dirty="0"/>
              <a:t>Where is the mistake in the program?  It could be anywhere.</a:t>
            </a:r>
          </a:p>
          <a:p>
            <a:r>
              <a:rPr lang="en-US" dirty="0"/>
              <a:t>Suppose you had 10 assertions evenly distributed in your code</a:t>
            </a:r>
          </a:p>
          <a:p>
            <a:pPr lvl="1"/>
            <a:r>
              <a:rPr lang="en-US" dirty="0"/>
              <a:t>When one fails, you can localize the mistake to 1/10 of your code (the part between the last assertion that passes and the first one that fails)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Where to write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Function entry</a:t>
            </a:r>
            <a:r>
              <a:rPr lang="en-US" dirty="0" smtClean="0"/>
              <a:t>:  are arguments of expected type/size/value/shape?</a:t>
            </a:r>
          </a:p>
          <a:p>
            <a:pPr lvl="1"/>
            <a:r>
              <a:rPr lang="en-US" dirty="0" smtClean="0"/>
              <a:t>Place blame on the caller before the function fails</a:t>
            </a:r>
          </a:p>
          <a:p>
            <a:r>
              <a:rPr lang="en-US" b="1" dirty="0" smtClean="0"/>
              <a:t>Function exit</a:t>
            </a:r>
            <a:r>
              <a:rPr lang="en-US" dirty="0" smtClean="0"/>
              <a:t>:  is result correct?</a:t>
            </a:r>
          </a:p>
          <a:p>
            <a:r>
              <a:rPr lang="en-US" dirty="0" smtClean="0"/>
              <a:t>Places with tricky or interesting code</a:t>
            </a:r>
          </a:p>
          <a:p>
            <a:r>
              <a:rPr lang="en-US" dirty="0" smtClean="0"/>
              <a:t>Assertions are ordinary statements; e.g., can appear within a loop: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myNumbers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assert type(n) ==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or type(n) == float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i="1" dirty="0" smtClean="0"/>
              <a:t>not</a:t>
            </a:r>
            <a:r>
              <a:rPr lang="en-US" dirty="0" smtClean="0"/>
              <a:t> to write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Don’t clutter the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(Same </a:t>
            </a:r>
            <a:r>
              <a:rPr lang="en-US" dirty="0"/>
              <a:t>rule as for comments)</a:t>
            </a:r>
          </a:p>
          <a:p>
            <a:r>
              <a:rPr lang="en-US" dirty="0"/>
              <a:t>Don’t write assertions that are certain to succeed</a:t>
            </a:r>
          </a:p>
          <a:p>
            <a:pPr lvl="1"/>
            <a:r>
              <a:rPr lang="en-US" dirty="0"/>
              <a:t>The existence of an assertion tells a programmer that it might possibly </a:t>
            </a:r>
            <a:r>
              <a:rPr lang="en-US" dirty="0" smtClean="0"/>
              <a:t>fail</a:t>
            </a:r>
          </a:p>
          <a:p>
            <a:pPr marL="857250" lvl="2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 = 5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assert a == 5  # Not needed!</a:t>
            </a:r>
            <a:endParaRPr lang="en-US" dirty="0"/>
          </a:p>
          <a:p>
            <a:r>
              <a:rPr lang="en-US" dirty="0"/>
              <a:t>Don’t </a:t>
            </a:r>
            <a:r>
              <a:rPr lang="en-US" dirty="0" smtClean="0"/>
              <a:t>need to write </a:t>
            </a:r>
            <a:r>
              <a:rPr lang="en-US" dirty="0"/>
              <a:t>an assertion if the following code would fail </a:t>
            </a:r>
            <a:r>
              <a:rPr lang="en-US" dirty="0" smtClean="0"/>
              <a:t>informatively:</a:t>
            </a:r>
            <a:endParaRPr lang="en-US" dirty="0"/>
          </a:p>
          <a:p>
            <a:pPr marL="857250" lvl="2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assert type(name) ==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rint "Hello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" +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Write assertions where they may be useful for debugging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to write assertions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Results of computations</a:t>
            </a:r>
          </a:p>
          <a:p>
            <a:r>
              <a:rPr lang="en-US" dirty="0" smtClean="0"/>
              <a:t>Correctly-formed data structures</a:t>
            </a:r>
          </a:p>
          <a:p>
            <a:pPr marL="857250" lvl="2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assert 0 &lt;= index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7250" lvl="2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(list1)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When to 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Two possibilities:</a:t>
            </a:r>
          </a:p>
          <a:p>
            <a:pPr lvl="1"/>
            <a:r>
              <a:rPr lang="en-US" dirty="0" smtClean="0"/>
              <a:t>Write code first, then write tests</a:t>
            </a:r>
          </a:p>
          <a:p>
            <a:pPr lvl="1"/>
            <a:r>
              <a:rPr lang="en-US" dirty="0" smtClean="0"/>
              <a:t>Write tests first, then write code</a:t>
            </a:r>
          </a:p>
          <a:p>
            <a:r>
              <a:rPr lang="en-US" dirty="0" smtClean="0"/>
              <a:t>It’s best to </a:t>
            </a:r>
            <a:r>
              <a:rPr lang="en-US" dirty="0" smtClean="0">
                <a:solidFill>
                  <a:srgbClr val="FF0000"/>
                </a:solidFill>
              </a:rPr>
              <a:t>write tests first</a:t>
            </a:r>
          </a:p>
          <a:p>
            <a:endParaRPr lang="en-US" dirty="0" smtClean="0"/>
          </a:p>
          <a:p>
            <a:r>
              <a:rPr lang="en-US" dirty="0" smtClean="0"/>
              <a:t>If you write the </a:t>
            </a:r>
            <a:r>
              <a:rPr lang="en-US" dirty="0" smtClean="0">
                <a:solidFill>
                  <a:srgbClr val="FF0000"/>
                </a:solidFill>
              </a:rPr>
              <a:t>code first</a:t>
            </a:r>
            <a:r>
              <a:rPr lang="en-US" dirty="0" smtClean="0"/>
              <a:t>, you remember the implementation while writing the tests</a:t>
            </a:r>
          </a:p>
          <a:p>
            <a:pPr lvl="1"/>
            <a:r>
              <a:rPr lang="en-US" dirty="0" smtClean="0"/>
              <a:t>You are likely to make the same mistakes that you made in the implementation (e.g. assuming that negative values would never be present in a list of numbers)</a:t>
            </a:r>
          </a:p>
          <a:p>
            <a:r>
              <a:rPr lang="en-US" dirty="0" smtClean="0"/>
              <a:t>If you write the </a:t>
            </a:r>
            <a:r>
              <a:rPr lang="en-US" dirty="0" smtClean="0">
                <a:solidFill>
                  <a:srgbClr val="FF0000"/>
                </a:solidFill>
              </a:rPr>
              <a:t>tests first</a:t>
            </a:r>
            <a:r>
              <a:rPr lang="en-US" dirty="0" smtClean="0"/>
              <a:t>, you will think more about the </a:t>
            </a:r>
            <a:r>
              <a:rPr lang="en-US" u="sng" dirty="0" smtClean="0"/>
              <a:t>functionality</a:t>
            </a:r>
            <a:r>
              <a:rPr lang="en-US" dirty="0" smtClean="0"/>
              <a:t> than about a particular implementation</a:t>
            </a:r>
          </a:p>
          <a:p>
            <a:pPr lvl="1"/>
            <a:r>
              <a:rPr lang="en-US" dirty="0" smtClean="0"/>
              <a:t>You might notice some aspect of behavior that you would have made a mistake about, some special case of input that you would have forgotten to handle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Write the whole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common </a:t>
            </a:r>
            <a:r>
              <a:rPr lang="en-US" b="1" dirty="0" smtClean="0"/>
              <a:t>mistake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Write the function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Make up test </a:t>
            </a:r>
            <a:r>
              <a:rPr lang="en-US" b="1" dirty="0" smtClean="0"/>
              <a:t>inputs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Run the function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Use the result as the </a:t>
            </a:r>
            <a:r>
              <a:rPr lang="en-US" dirty="0">
                <a:solidFill>
                  <a:srgbClr val="FF0000"/>
                </a:solidFill>
              </a:rPr>
              <a:t>expected </a:t>
            </a:r>
            <a:r>
              <a:rPr lang="en-US" dirty="0" smtClean="0">
                <a:solidFill>
                  <a:srgbClr val="FF0000"/>
                </a:solidFill>
              </a:rPr>
              <a:t>output – BAD!!</a:t>
            </a:r>
          </a:p>
          <a:p>
            <a:r>
              <a:rPr lang="en-US" dirty="0" smtClean="0"/>
              <a:t>You didn’t write a full test: only half of a test!</a:t>
            </a:r>
          </a:p>
          <a:p>
            <a:pPr lvl="1"/>
            <a:r>
              <a:rPr lang="en-US" dirty="0" smtClean="0"/>
              <a:t>Created the tests inputs, but not the </a:t>
            </a:r>
            <a:r>
              <a:rPr lang="en-US" dirty="0"/>
              <a:t>expected output</a:t>
            </a:r>
            <a:endParaRPr lang="en-US" dirty="0" smtClean="0"/>
          </a:p>
          <a:p>
            <a:r>
              <a:rPr lang="en-US" dirty="0" smtClean="0"/>
              <a:t>The test does not determine whether the function is correct</a:t>
            </a:r>
          </a:p>
          <a:p>
            <a:pPr lvl="1"/>
            <a:r>
              <a:rPr lang="en-US" dirty="0" smtClean="0"/>
              <a:t>Only determines that it continues to be as correct (or incorrect) as it was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Coming up with good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about and test “corner cases”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Coming up with good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about and test “corner cases”</a:t>
            </a:r>
          </a:p>
          <a:p>
            <a:pPr lvl="1"/>
            <a:r>
              <a:rPr lang="en-US" dirty="0" smtClean="0"/>
              <a:t>Numbers: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vs. float </a:t>
            </a:r>
            <a:r>
              <a:rPr lang="en-US" dirty="0" smtClean="0"/>
              <a:t>values (remember not to test for equality with floats)</a:t>
            </a:r>
            <a:endParaRPr lang="en-US" dirty="0"/>
          </a:p>
          <a:p>
            <a:pPr lvl="2"/>
            <a:r>
              <a:rPr lang="en-US" dirty="0" smtClean="0"/>
              <a:t>Zero</a:t>
            </a:r>
          </a:p>
          <a:p>
            <a:pPr lvl="2"/>
            <a:r>
              <a:rPr lang="en-US" dirty="0" smtClean="0"/>
              <a:t>Negative values</a:t>
            </a:r>
          </a:p>
          <a:p>
            <a:pPr lvl="1"/>
            <a:r>
              <a:rPr lang="en-US" dirty="0" smtClean="0"/>
              <a:t>Lists:</a:t>
            </a:r>
          </a:p>
          <a:p>
            <a:pPr lvl="2"/>
            <a:r>
              <a:rPr lang="en-US" dirty="0" smtClean="0"/>
              <a:t>Empty list</a:t>
            </a:r>
            <a:endParaRPr lang="en-US" dirty="0"/>
          </a:p>
          <a:p>
            <a:pPr lvl="2"/>
            <a:r>
              <a:rPr lang="en-US" dirty="0" smtClean="0"/>
              <a:t>Lists containing duplicate values (including all the same value)</a:t>
            </a:r>
          </a:p>
          <a:p>
            <a:pPr lvl="2"/>
            <a:r>
              <a:rPr lang="en-US" dirty="0" smtClean="0"/>
              <a:t>Lists in ascending order/descending order</a:t>
            </a:r>
          </a:p>
          <a:p>
            <a:pPr lvl="2"/>
            <a:r>
              <a:rPr lang="en-US" dirty="0" smtClean="0"/>
              <a:t>Mix of types in list (if specification does not rule out)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to analyze data is powerful</a:t>
            </a:r>
          </a:p>
          <a:p>
            <a:r>
              <a:rPr lang="en-US" dirty="0" smtClean="0"/>
              <a:t>It’s useless (or worse!) if the results are not correct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Correctness is far more important than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Tests outside of function body are for behavior described in the </a:t>
            </a:r>
            <a:r>
              <a:rPr lang="en-US" u="sng" dirty="0" smtClean="0"/>
              <a:t>specification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roots(a, b, c):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 list of the two roots of ax**2 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."""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What is wrong with this test?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assert roots(1, 0, -1) == [-1, 1]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the </a:t>
            </a:r>
            <a:r>
              <a:rPr lang="en-US" b="1" dirty="0" smtClean="0"/>
              <a:t>specification</a:t>
            </a:r>
            <a:r>
              <a:rPr lang="en-US" dirty="0" smtClean="0"/>
              <a:t> imply that this should be the </a:t>
            </a:r>
            <a:r>
              <a:rPr lang="en-US" i="1" u="sng" dirty="0" smtClean="0"/>
              <a:t>order</a:t>
            </a:r>
            <a:r>
              <a:rPr lang="en-US" dirty="0" smtClean="0"/>
              <a:t> these two roots are returned?</a:t>
            </a:r>
            <a:endParaRPr lang="en-US" dirty="0"/>
          </a:p>
          <a:p>
            <a:r>
              <a:rPr lang="en-US" dirty="0" smtClean="0"/>
              <a:t>Assertions </a:t>
            </a:r>
            <a:r>
              <a:rPr lang="en-US" u="sng" dirty="0" smtClean="0"/>
              <a:t>inside</a:t>
            </a:r>
            <a:r>
              <a:rPr lang="en-US" dirty="0" smtClean="0"/>
              <a:t> a routine can be used for implementation-specific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Tests prevent you from introducing errors when you modify a function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/>
              <a:t>Abstraction</a:t>
            </a:r>
            <a:r>
              <a:rPr lang="en-US" dirty="0" smtClean="0"/>
              <a:t>:  the implementation details do not matter</a:t>
            </a:r>
          </a:p>
          <a:p>
            <a:r>
              <a:rPr lang="en-US" dirty="0" smtClean="0"/>
              <a:t>As long as the specification of the function remains the same, tests of the external behavior of the function should still apply.</a:t>
            </a:r>
          </a:p>
          <a:p>
            <a:endParaRPr lang="en-US" dirty="0"/>
          </a:p>
          <a:p>
            <a:r>
              <a:rPr lang="en-US" dirty="0" smtClean="0"/>
              <a:t>Preventing introducing errors when you make a change is called “regression testing”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Black box testing </a:t>
            </a:r>
            <a:r>
              <a:rPr lang="en-US" dirty="0" smtClean="0"/>
              <a:t>- Choose </a:t>
            </a:r>
            <a:r>
              <a:rPr lang="en-US" dirty="0"/>
              <a:t>test data </a:t>
            </a:r>
            <a:r>
              <a:rPr lang="en-US" b="1" i="1" dirty="0">
                <a:solidFill>
                  <a:srgbClr val="FF0000"/>
                </a:solidFill>
              </a:rPr>
              <a:t>without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looking at </a:t>
            </a:r>
            <a:r>
              <a:rPr lang="en-US" dirty="0" smtClean="0"/>
              <a:t>implementation, just test behavior mentioned in the </a:t>
            </a:r>
            <a:r>
              <a:rPr lang="en-US" u="sng" dirty="0" smtClean="0"/>
              <a:t>specification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Glass box </a:t>
            </a:r>
            <a:r>
              <a:rPr lang="en-US" dirty="0"/>
              <a:t>(white box, clear box) </a:t>
            </a:r>
            <a:r>
              <a:rPr lang="en-US" b="1" dirty="0"/>
              <a:t>testing</a:t>
            </a:r>
            <a:r>
              <a:rPr lang="en-US" dirty="0"/>
              <a:t> </a:t>
            </a:r>
            <a:r>
              <a:rPr lang="en-US" dirty="0" smtClean="0"/>
              <a:t> -Choose </a:t>
            </a:r>
            <a:r>
              <a:rPr lang="en-US" dirty="0"/>
              <a:t>test data </a:t>
            </a:r>
            <a:r>
              <a:rPr lang="en-US" b="1" i="1" dirty="0">
                <a:solidFill>
                  <a:srgbClr val="FF0000"/>
                </a:solidFill>
              </a:rPr>
              <a:t>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knowledge of </a:t>
            </a:r>
            <a:r>
              <a:rPr lang="en-US" u="sng" dirty="0" smtClean="0"/>
              <a:t>implementation</a:t>
            </a:r>
            <a:r>
              <a:rPr lang="en-US" dirty="0" smtClean="0"/>
              <a:t>. Test that all paths through your code are exercised and correct. Examples: </a:t>
            </a:r>
          </a:p>
          <a:p>
            <a:pPr lvl="1"/>
            <a:r>
              <a:rPr lang="en-US" dirty="0" smtClean="0"/>
              <a:t>If statement with several </a:t>
            </a:r>
            <a:r>
              <a:rPr lang="en-US" dirty="0" err="1" smtClean="0"/>
              <a:t>elifs</a:t>
            </a:r>
            <a:r>
              <a:rPr lang="en-US" dirty="0" smtClean="0"/>
              <a:t>, make sure your test cases will execute all branches</a:t>
            </a:r>
          </a:p>
          <a:p>
            <a:pPr lvl="1"/>
            <a:r>
              <a:rPr lang="en-US" dirty="0" smtClean="0"/>
              <a:t>For loop, test if it is executed never, once, &gt;1, max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might not reveal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mean(numbers):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"""Returns the average of the argument list.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The argument must be a non-empty list of numbers."""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return sum(numbers)/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 Tests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assert mean([1, 2, 3, 4, 5]) == 3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assert mean([1, 2.1, 3.2]) == 2.1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This implementation is elegant, but </a:t>
            </a:r>
            <a:r>
              <a:rPr lang="en-US" sz="2800" dirty="0" smtClean="0">
                <a:solidFill>
                  <a:srgbClr val="FF0000"/>
                </a:solidFill>
              </a:rPr>
              <a:t>wrong</a:t>
            </a:r>
            <a:r>
              <a:rPr lang="en-US" sz="2800" dirty="0" smtClean="0"/>
              <a:t>!</a:t>
            </a:r>
            <a:endParaRPr lang="en-US" sz="2800" dirty="0"/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mean([1, 2, 3, 4])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Don’t write meaningless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mean(numbers):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"""Returns the average of the argument list.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The argument must be a non-empty list of numbers."""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return sum(numbers)/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(numbers)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Unnecessary </a:t>
            </a:r>
            <a:r>
              <a:rPr lang="en-US" sz="2400" dirty="0"/>
              <a:t>tests.  </a:t>
            </a:r>
            <a:r>
              <a:rPr lang="en-US" sz="2400" dirty="0">
                <a:solidFill>
                  <a:srgbClr val="FF0000"/>
                </a:solidFill>
              </a:rPr>
              <a:t>Don’t write these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mean([1, 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"])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mean("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mean([])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(x):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Assumes x is a nonnegative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Returns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True if x is prime; False otherwise"""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x &lt;= 2: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False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in range(2, x):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if x %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 0: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False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 True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isBigger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(x, y):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""" Assumes x and y are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Returns True if x is greater than y,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and False otherwise.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"""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Famous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Ariane</a:t>
            </a:r>
            <a:r>
              <a:rPr lang="en-US" dirty="0"/>
              <a:t> 5 </a:t>
            </a:r>
            <a:r>
              <a:rPr lang="en-US" dirty="0" smtClean="0"/>
              <a:t>rocket</a:t>
            </a:r>
          </a:p>
          <a:p>
            <a:r>
              <a:rPr lang="en-US" dirty="0"/>
              <a:t>Therac-25 radiation therapy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 does not </a:t>
            </a:r>
            <a:r>
              <a:rPr lang="en-US" i="1" u="sng" dirty="0" smtClean="0"/>
              <a:t>prove</a:t>
            </a:r>
            <a:r>
              <a:rPr lang="en-US" dirty="0" smtClean="0"/>
              <a:t>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Program testing can be used to show the presence of bugs, but never to show their absence</a:t>
            </a:r>
            <a:r>
              <a:rPr lang="en-US" dirty="0" smtClean="0"/>
              <a:t>!”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             </a:t>
            </a:r>
            <a:r>
              <a:rPr lang="en-US" sz="2000" dirty="0" smtClean="0"/>
              <a:t>- </a:t>
            </a:r>
            <a:r>
              <a:rPr lang="en-US" sz="2000" dirty="0" err="1" smtClean="0"/>
              <a:t>Edsger</a:t>
            </a:r>
            <a:r>
              <a:rPr lang="en-US" sz="2000" dirty="0" smtClean="0"/>
              <a:t> </a:t>
            </a:r>
            <a:r>
              <a:rPr lang="en-US" sz="2000" dirty="0" err="1" smtClean="0"/>
              <a:t>Dijkstra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Testing can only increase our confidence in program correctness.</a:t>
            </a:r>
          </a:p>
          <a:p>
            <a:r>
              <a:rPr lang="en-US" dirty="0" smtClean="0"/>
              <a:t>Exhaustive testing (e.g. testing all possible inputs) is generally not possible</a:t>
            </a:r>
          </a:p>
          <a:p>
            <a:r>
              <a:rPr lang="en-US" dirty="0" smtClean="0"/>
              <a:t>Instead we have to be smart about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 your </a:t>
            </a:r>
            <a:r>
              <a:rPr lang="en-US" u="sng" dirty="0" smtClean="0"/>
              <a:t>program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you know your </a:t>
            </a:r>
            <a:r>
              <a:rPr lang="en-US" b="1" u="sng" dirty="0" smtClean="0"/>
              <a:t>program</a:t>
            </a:r>
            <a:r>
              <a:rPr lang="en-US" dirty="0" smtClean="0"/>
              <a:t> is right?</a:t>
            </a:r>
          </a:p>
          <a:p>
            <a:pPr lvl="1"/>
            <a:r>
              <a:rPr lang="en-US" dirty="0" smtClean="0"/>
              <a:t>Compare its output to a correct output</a:t>
            </a:r>
          </a:p>
          <a:p>
            <a:r>
              <a:rPr lang="en-US" dirty="0" smtClean="0"/>
              <a:t>How do you know a correct output?</a:t>
            </a:r>
          </a:p>
          <a:p>
            <a:pPr lvl="1"/>
            <a:r>
              <a:rPr lang="en-US" dirty="0" smtClean="0"/>
              <a:t>Real </a:t>
            </a:r>
            <a:r>
              <a:rPr lang="en-US" dirty="0"/>
              <a:t>data is </a:t>
            </a:r>
            <a:r>
              <a:rPr lang="en-US" dirty="0" smtClean="0"/>
              <a:t>big</a:t>
            </a:r>
            <a:endParaRPr lang="en-US" dirty="0"/>
          </a:p>
          <a:p>
            <a:pPr lvl="1"/>
            <a:r>
              <a:rPr lang="en-US" dirty="0" smtClean="0"/>
              <a:t>You wrote </a:t>
            </a:r>
            <a:r>
              <a:rPr lang="en-US" dirty="0"/>
              <a:t>a computer program </a:t>
            </a:r>
            <a:r>
              <a:rPr lang="en-US" dirty="0" smtClean="0"/>
              <a:t>because it is not convenient to compute it by hand</a:t>
            </a:r>
          </a:p>
          <a:p>
            <a:r>
              <a:rPr lang="en-US" dirty="0" smtClean="0"/>
              <a:t>Use small inputs so you can compute the expected output by hand</a:t>
            </a:r>
          </a:p>
          <a:p>
            <a:pPr lvl="1"/>
            <a:r>
              <a:rPr lang="en-US" dirty="0" smtClean="0"/>
              <a:t>We did this in HW2 and HW3 with small data sets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u="sng" dirty="0" smtClean="0"/>
              <a:t>parts of your program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called “unit testing”</a:t>
            </a:r>
          </a:p>
          <a:p>
            <a:r>
              <a:rPr lang="en-US" dirty="0" smtClean="0"/>
              <a:t>Testing that the output of individual functions is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 ≠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Testing</a:t>
            </a:r>
            <a:r>
              <a:rPr lang="en-US" dirty="0" smtClean="0"/>
              <a:t>:  determining </a:t>
            </a:r>
            <a:r>
              <a:rPr lang="en-US" dirty="0" smtClean="0">
                <a:solidFill>
                  <a:srgbClr val="FF0000"/>
                </a:solidFill>
              </a:rPr>
              <a:t>whether</a:t>
            </a:r>
            <a:r>
              <a:rPr lang="en-US" dirty="0" smtClean="0"/>
              <a:t> your program is correct</a:t>
            </a:r>
          </a:p>
          <a:p>
            <a:pPr lvl="1"/>
            <a:r>
              <a:rPr lang="en-US" dirty="0" smtClean="0"/>
              <a:t>Doesn’t say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your program is incorrect</a:t>
            </a:r>
          </a:p>
          <a:p>
            <a:r>
              <a:rPr lang="en-US" b="1" dirty="0" smtClean="0"/>
              <a:t>Debugging</a:t>
            </a:r>
            <a:r>
              <a:rPr lang="en-US" dirty="0" smtClean="0"/>
              <a:t>:  locating the specific defect in your program, and fixing it</a:t>
            </a:r>
          </a:p>
          <a:p>
            <a:pPr marL="457200" lvl="1" indent="0">
              <a:buNone/>
            </a:pPr>
            <a:r>
              <a:rPr lang="en-US" dirty="0" smtClean="0"/>
              <a:t>2 key ideas:</a:t>
            </a:r>
          </a:p>
          <a:p>
            <a:pPr lvl="1"/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the scientific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is a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600200"/>
            <a:ext cx="88392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test consists of: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smtClean="0"/>
              <a:t>(sometimes </a:t>
            </a:r>
            <a:r>
              <a:rPr lang="en-US" dirty="0"/>
              <a:t>called “test data”)</a:t>
            </a:r>
          </a:p>
          <a:p>
            <a:pPr lvl="1"/>
            <a:r>
              <a:rPr lang="en-US" dirty="0" smtClean="0"/>
              <a:t>expected output</a:t>
            </a:r>
          </a:p>
          <a:p>
            <a:r>
              <a:rPr lang="en-US" dirty="0" smtClean="0"/>
              <a:t>Example test for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input:  [1, 2, 3]</a:t>
            </a:r>
          </a:p>
          <a:p>
            <a:pPr lvl="1"/>
            <a:r>
              <a:rPr lang="en-US" dirty="0" smtClean="0"/>
              <a:t>expected output:  result is 6</a:t>
            </a:r>
          </a:p>
          <a:p>
            <a:pPr lvl="1"/>
            <a:r>
              <a:rPr lang="en-US" dirty="0" smtClean="0"/>
              <a:t>write the test as: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sum([1, 2, 3]) == 6</a:t>
            </a:r>
          </a:p>
          <a:p>
            <a:r>
              <a:rPr lang="en-US" dirty="0" smtClean="0"/>
              <a:t>Example test for </a:t>
            </a:r>
            <a:r>
              <a:rPr lang="en-US" dirty="0" err="1" smtClean="0">
                <a:solidFill>
                  <a:srgbClr val="FF0000"/>
                </a:solidFill>
              </a:rPr>
              <a:t>sqrt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input:  3.14</a:t>
            </a:r>
          </a:p>
          <a:p>
            <a:pPr lvl="1"/>
            <a:r>
              <a:rPr lang="en-US" dirty="0"/>
              <a:t>expected </a:t>
            </a:r>
            <a:r>
              <a:rPr lang="en-US" dirty="0" smtClean="0"/>
              <a:t>output:  result is within 0.00001 of 1.772</a:t>
            </a:r>
          </a:p>
          <a:p>
            <a:pPr lvl="1"/>
            <a:r>
              <a:rPr lang="en-US" dirty="0" smtClean="0"/>
              <a:t>ways to write the test: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(3.14) – 1.772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0.00001  and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(3.14) –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1.772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-0.00001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-0.00001 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(3.14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–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1.772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 0.00001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(3.14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– 1.772) &lt; 0.00001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test </a:t>
            </a:r>
            <a:r>
              <a:rPr lang="en-US" sz="2400" dirty="0">
                <a:solidFill>
                  <a:srgbClr val="FF0000"/>
                </a:solidFill>
              </a:rPr>
              <a:t>passes</a:t>
            </a:r>
            <a:r>
              <a:rPr lang="en-US" sz="2400" dirty="0"/>
              <a:t> if the </a:t>
            </a:r>
            <a:r>
              <a:rPr lang="en-US" sz="2400" dirty="0" smtClean="0"/>
              <a:t>boolean expression </a:t>
            </a:r>
            <a:r>
              <a:rPr lang="en-US" sz="2400" dirty="0"/>
              <a:t>evaluates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2400" dirty="0"/>
              <a:t>The test </a:t>
            </a:r>
            <a:r>
              <a:rPr lang="en-US" sz="2400" dirty="0">
                <a:solidFill>
                  <a:srgbClr val="FF0000"/>
                </a:solidFill>
              </a:rPr>
              <a:t>fails</a:t>
            </a:r>
            <a:r>
              <a:rPr lang="en-US" sz="2400" dirty="0"/>
              <a:t> if the boolean </a:t>
            </a:r>
            <a:r>
              <a:rPr lang="en-US" sz="2400" dirty="0" smtClean="0"/>
              <a:t>expression evaluates </a:t>
            </a:r>
            <a:r>
              <a:rPr lang="en-US" sz="2400" dirty="0"/>
              <a:t>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2400" dirty="0" smtClean="0"/>
              <a:t>Use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2400" dirty="0" smtClean="0"/>
              <a:t> statement: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assert sum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([1, 2, 3]) == 6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(3.14) – 1.772) &lt; 0.00001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assert True </a:t>
            </a:r>
            <a:r>
              <a:rPr lang="en-US" sz="2400" dirty="0" smtClean="0"/>
              <a:t>does nothing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assert False </a:t>
            </a:r>
            <a:r>
              <a:rPr lang="en-US" sz="2400" dirty="0" smtClean="0"/>
              <a:t>crashes the program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nd prints a message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1594</Words>
  <Application>Microsoft Office PowerPoint</Application>
  <PresentationFormat>On-screen Show (4:3)</PresentationFormat>
  <Paragraphs>234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Testing</vt:lpstr>
      <vt:lpstr>Testing</vt:lpstr>
      <vt:lpstr>Famous examples</vt:lpstr>
      <vt:lpstr>Testing does not prove correctness</vt:lpstr>
      <vt:lpstr>Testing your program</vt:lpstr>
      <vt:lpstr>Testing parts of your program</vt:lpstr>
      <vt:lpstr>Testing ≠ debugging</vt:lpstr>
      <vt:lpstr>What is a test?</vt:lpstr>
      <vt:lpstr>Test results</vt:lpstr>
      <vt:lpstr>Where to write test cases</vt:lpstr>
      <vt:lpstr>Assertions are not just for test cases</vt:lpstr>
      <vt:lpstr>Assertions make debugging easier</vt:lpstr>
      <vt:lpstr>Where to write assertions</vt:lpstr>
      <vt:lpstr>Where not to write assertions</vt:lpstr>
      <vt:lpstr>What to write assertions about</vt:lpstr>
      <vt:lpstr>When to write tests</vt:lpstr>
      <vt:lpstr>Write the whole test</vt:lpstr>
      <vt:lpstr>Coming up with good test cases</vt:lpstr>
      <vt:lpstr>Coming up with good test cases</vt:lpstr>
      <vt:lpstr>Tests outside of function body are for behavior described in the specification</vt:lpstr>
      <vt:lpstr>Tests prevent you from introducing errors when you modify a function body</vt:lpstr>
      <vt:lpstr>Testing Approaches</vt:lpstr>
      <vt:lpstr>Tests might not reveal an error</vt:lpstr>
      <vt:lpstr>Don’t write meaningless tests</vt:lpstr>
      <vt:lpstr>PowerPoint Presentation</vt:lpstr>
      <vt:lpstr>What to test?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Michael D Ernst</dc:creator>
  <cp:lastModifiedBy>University of Washington</cp:lastModifiedBy>
  <cp:revision>98</cp:revision>
  <cp:lastPrinted>2018-05-04T21:06:42Z</cp:lastPrinted>
  <dcterms:created xsi:type="dcterms:W3CDTF">2012-07-07T05:23:46Z</dcterms:created>
  <dcterms:modified xsi:type="dcterms:W3CDTF">2018-05-04T22:40:47Z</dcterms:modified>
</cp:coreProperties>
</file>