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9" r:id="rId5"/>
    <p:sldId id="270" r:id="rId6"/>
    <p:sldId id="271" r:id="rId7"/>
    <p:sldId id="260" r:id="rId8"/>
    <p:sldId id="261" r:id="rId9"/>
    <p:sldId id="262" r:id="rId10"/>
    <p:sldId id="272" r:id="rId11"/>
    <p:sldId id="273" r:id="rId12"/>
    <p:sldId id="274" r:id="rId13"/>
    <p:sldId id="268" r:id="rId14"/>
    <p:sldId id="263" r:id="rId15"/>
    <p:sldId id="265" r:id="rId16"/>
    <p:sldId id="266" r:id="rId17"/>
    <p:sldId id="267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FFFF00"/>
    <a:srgbClr val="FF00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9" autoAdjust="0"/>
    <p:restoredTop sz="94660"/>
  </p:normalViewPr>
  <p:slideViewPr>
    <p:cSldViewPr>
      <p:cViewPr varScale="1">
        <p:scale>
          <a:sx n="145" d="100"/>
          <a:sy n="145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94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US" dirty="0"/>
              <a:t>CSE 374 </a:t>
            </a:r>
            <a:r>
              <a:rPr lang="en-US" dirty="0" smtClean="0"/>
              <a:t>Wi13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16-</a:t>
            </a:r>
            <a:fld id="{0749928C-CE99-4021-8983-4F6230B2E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4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926FDB-6005-4C5A-987E-ED9E90955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7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62000" y="1295400"/>
            <a:ext cx="75438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762000" y="5791200"/>
            <a:ext cx="75438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8000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56C184-F6AE-4B57-9D97-239718FA4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FF185-28DC-4723-AB4B-42A1F1FB5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69412-E639-44FE-B982-DD64A34B4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DE2D-C7F9-4E67-9504-1E581652D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03C72-6C0C-48F5-B1C9-22A4063D2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2CF41-F888-4C7F-ACF5-D8209BFED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0DFF-5443-43BB-BF8D-7745A75B2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FCD0B-D398-43D8-806E-567667822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AE370-4CCF-4967-99A7-842D0402B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9B9F8-99D0-4AA2-843C-391A78ED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427B1-8FD9-439F-AF97-C79F9C063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00080"/>
                </a:solidFill>
              </a:defRPr>
            </a:lvl1pPr>
          </a:lstStyle>
          <a:p>
            <a:pPr>
              <a:defRPr/>
            </a:pPr>
            <a:fld id="{77059BF8-DD24-4881-8384-BBCF1E6A9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62000" y="1295400"/>
            <a:ext cx="75438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CSE 374</a:t>
            </a:r>
            <a:br>
              <a:rPr lang="en-US" smtClean="0"/>
            </a:br>
            <a:r>
              <a:rPr lang="en-US" smtClean="0"/>
              <a:t>Programming Concepts &amp; Tools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95400" y="3886200"/>
            <a:ext cx="6553200" cy="1752600"/>
          </a:xfrm>
        </p:spPr>
        <p:txBody>
          <a:bodyPr wrap="none"/>
          <a:lstStyle/>
          <a:p>
            <a:pPr eaLnBrk="1" hangingPunct="1"/>
            <a:r>
              <a:rPr lang="en-US" dirty="0" smtClean="0"/>
              <a:t>Hal Perkins</a:t>
            </a:r>
          </a:p>
          <a:p>
            <a:pPr eaLnBrk="1" hangingPunct="1"/>
            <a:r>
              <a:rPr lang="en-US" dirty="0" smtClean="0"/>
              <a:t>Fall 2015</a:t>
            </a:r>
          </a:p>
          <a:p>
            <a:pPr eaLnBrk="1" hangingPunct="1"/>
            <a:r>
              <a:rPr lang="en-US" dirty="0" smtClean="0"/>
              <a:t>Lecture 16 – Version control and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local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dit a file, say </a:t>
            </a:r>
            <a:r>
              <a:rPr lang="en-US" dirty="0" err="1" smtClean="0"/>
              <a:t>stuff.c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 file(s) to set to be saved in repo on next commit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stuff.c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ommit all added changes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commit –m “reason/summary for commit”</a:t>
            </a:r>
          </a:p>
          <a:p>
            <a:r>
              <a:rPr lang="en-US" dirty="0"/>
              <a:t>R</a:t>
            </a:r>
            <a:r>
              <a:rPr lang="en-US" dirty="0" smtClean="0"/>
              <a:t>epeat locally until you want to push accumulated commits to </a:t>
            </a:r>
            <a:r>
              <a:rPr lang="en-US" dirty="0" err="1" smtClean="0"/>
              <a:t>GitLab</a:t>
            </a:r>
            <a:r>
              <a:rPr lang="en-US" dirty="0" smtClean="0"/>
              <a:t> server to share with partner or for backup…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use (sharing changes)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– grab any changes on server not yet in local repo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Also do this any time you want to merge changes pushed by your partner</a:t>
            </a:r>
          </a:p>
          <a:p>
            <a:r>
              <a:rPr lang="en-US" dirty="0" smtClean="0"/>
              <a:t>Test, make any needed changes, do </a:t>
            </a:r>
            <a:r>
              <a:rPr lang="en-US" dirty="0" err="1" smtClean="0"/>
              <a:t>git</a:t>
            </a:r>
            <a:r>
              <a:rPr lang="en-US" dirty="0" smtClean="0"/>
              <a:t> add / </a:t>
            </a:r>
            <a:r>
              <a:rPr lang="en-US" dirty="0" err="1" smtClean="0"/>
              <a:t>git</a:t>
            </a:r>
            <a:r>
              <a:rPr lang="en-US" dirty="0" smtClean="0"/>
              <a:t> commit to get everything cleaned up locally</a:t>
            </a:r>
          </a:p>
          <a:p>
            <a:r>
              <a:rPr lang="en-US" dirty="0" smtClean="0"/>
              <a:t>When ready, push accumulated changes to server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If push blocks because there are newer changes on server, do a </a:t>
            </a:r>
            <a:r>
              <a:rPr lang="en-US" dirty="0" err="1" smtClean="0"/>
              <a:t>git</a:t>
            </a:r>
            <a:r>
              <a:rPr lang="en-US" dirty="0" smtClean="0"/>
              <a:t> pull, accept any merge messages, cleanup, add/commit/push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rename/move/delete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files have been committed to </a:t>
            </a:r>
            <a:r>
              <a:rPr lang="en-US" dirty="0" err="1" smtClean="0"/>
              <a:t>gitlab</a:t>
            </a:r>
            <a:r>
              <a:rPr lang="en-US" dirty="0" smtClean="0"/>
              <a:t> repository, need to tell </a:t>
            </a:r>
            <a:r>
              <a:rPr lang="en-US" dirty="0" err="1" smtClean="0"/>
              <a:t>git</a:t>
            </a:r>
            <a:r>
              <a:rPr lang="en-US" dirty="0" smtClean="0"/>
              <a:t> about any changes desired to </a:t>
            </a:r>
            <a:r>
              <a:rPr lang="en-US" dirty="0" err="1" smtClean="0"/>
              <a:t>git</a:t>
            </a:r>
            <a:r>
              <a:rPr lang="en-US" dirty="0" smtClean="0"/>
              <a:t>-managed files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mv </a:t>
            </a:r>
            <a:r>
              <a:rPr lang="en-US" i="1" dirty="0" smtClean="0"/>
              <a:t>files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i="1" dirty="0" smtClean="0"/>
              <a:t>files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will make the changes locally then make corresponding changes to remote </a:t>
            </a:r>
            <a:r>
              <a:rPr lang="en-US" dirty="0" err="1" smtClean="0"/>
              <a:t>GitLab</a:t>
            </a:r>
            <a:r>
              <a:rPr lang="en-US" dirty="0" smtClean="0"/>
              <a:t> repo when you push</a:t>
            </a:r>
          </a:p>
          <a:p>
            <a:pPr lvl="1"/>
            <a:r>
              <a:rPr lang="en-US" dirty="0" smtClean="0"/>
              <a:t>If you use regular shell mv/</a:t>
            </a:r>
            <a:r>
              <a:rPr lang="en-US" dirty="0" err="1" smtClean="0"/>
              <a:t>rm</a:t>
            </a:r>
            <a:r>
              <a:rPr lang="en-US" dirty="0" smtClean="0"/>
              <a:t> commands, </a:t>
            </a:r>
            <a:r>
              <a:rPr lang="en-US" dirty="0" err="1" smtClean="0"/>
              <a:t>git</a:t>
            </a:r>
            <a:r>
              <a:rPr lang="en-US" dirty="0" smtClean="0"/>
              <a:t> will give you all sorts of interesting messages when you run </a:t>
            </a:r>
            <a:r>
              <a:rPr lang="en-US" dirty="0" err="1" smtClean="0"/>
              <a:t>git</a:t>
            </a:r>
            <a:r>
              <a:rPr lang="en-US" dirty="0" smtClean="0"/>
              <a:t> status and you will have to clean up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22" y="0"/>
            <a:ext cx="5671978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FCD0B-D398-43D8-806E-567667822F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00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Update local copy to match </a:t>
            </a:r>
            <a:r>
              <a:rPr lang="en-US" dirty="0" err="1" smtClean="0"/>
              <a:t>GitLab</a:t>
            </a:r>
            <a:r>
              <a:rPr lang="en-US" dirty="0" smtClean="0"/>
              <a:t> copy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>
              <a:defRPr/>
            </a:pPr>
            <a:r>
              <a:rPr lang="en-US" dirty="0" smtClean="0"/>
              <a:t>Make changes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file.c</a:t>
            </a:r>
            <a:endParaRPr lang="en-US" dirty="0" smtClean="0"/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mv </a:t>
            </a:r>
            <a:r>
              <a:rPr lang="en-US" dirty="0" err="1" smtClean="0"/>
              <a:t>oldfile.c</a:t>
            </a:r>
            <a:r>
              <a:rPr lang="en-US" dirty="0" smtClean="0"/>
              <a:t> </a:t>
            </a:r>
            <a:r>
              <a:rPr lang="en-US" dirty="0" err="1" smtClean="0"/>
              <a:t>newfile.c</a:t>
            </a:r>
            <a:endParaRPr lang="en-US" dirty="0" smtClean="0"/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obsolete.c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Commit changes to local repo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commit –m “fixed bug in </a:t>
            </a:r>
            <a:r>
              <a:rPr lang="en-US" dirty="0" err="1" smtClean="0"/>
              <a:t>getmem</a:t>
            </a:r>
            <a:r>
              <a:rPr lang="en-US" dirty="0" smtClean="0"/>
              <a:t>”</a:t>
            </a:r>
          </a:p>
          <a:p>
            <a:pPr>
              <a:defRPr/>
            </a:pPr>
            <a:r>
              <a:rPr lang="en-US" dirty="0" smtClean="0"/>
              <a:t>Examine changes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status (see uncommitted changed files, will also</a:t>
            </a:r>
          </a:p>
          <a:p>
            <a:pPr marL="457200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    show you how to revert changes, etc.)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diff      (see uncommitted changes </a:t>
            </a:r>
            <a:r>
              <a:rPr lang="en-US" i="1" dirty="0" smtClean="0"/>
              <a:t>in</a:t>
            </a:r>
            <a:r>
              <a:rPr lang="en-US" dirty="0" smtClean="0"/>
              <a:t> files)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log      (see history of commits)</a:t>
            </a:r>
          </a:p>
          <a:p>
            <a:pPr>
              <a:defRPr/>
            </a:pPr>
            <a:r>
              <a:rPr lang="en-US" dirty="0" smtClean="0"/>
              <a:t>Update </a:t>
            </a:r>
            <a:r>
              <a:rPr lang="en-US" dirty="0" err="1" smtClean="0"/>
              <a:t>GitLab</a:t>
            </a:r>
            <a:r>
              <a:rPr lang="en-US" dirty="0" smtClean="0"/>
              <a:t> copy to reflect local changes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00200"/>
            <a:ext cx="7772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This all works great if there is one working copy.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But if two users make changes to their own local copies, the two versions must be </a:t>
            </a:r>
            <a:r>
              <a:rPr lang="en-US" sz="2000" i="1" dirty="0" smtClean="0"/>
              <a:t>merged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will merge automatically when you do a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pull”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Usually successful if different lines or different files changed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 If </a:t>
            </a:r>
            <a:r>
              <a:rPr lang="en-US" sz="2000" dirty="0" err="1" smtClean="0"/>
              <a:t>git</a:t>
            </a:r>
            <a:r>
              <a:rPr lang="en-US" sz="2000" dirty="0" smtClean="0"/>
              <a:t> can’t automatically merge, you need to fix manually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/>
              <a:t>git</a:t>
            </a:r>
            <a:r>
              <a:rPr lang="en-US" sz="2000" dirty="0" smtClean="0"/>
              <a:t> will tell you which files have conflicts (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Look in files, you will see things like</a:t>
            </a:r>
          </a:p>
          <a:p>
            <a:pPr marL="1371600" lvl="3" indent="0">
              <a:lnSpc>
                <a:spcPct val="90000"/>
              </a:lnSpc>
              <a:buNone/>
              <a:defRPr/>
            </a:pPr>
            <a:r>
              <a:rPr lang="en-US" sz="1600" dirty="0" smtClean="0"/>
              <a:t>&lt;&lt;&lt;&lt;&lt;&lt;&lt;&lt; HEAD</a:t>
            </a:r>
          </a:p>
          <a:p>
            <a:pPr marL="1371600" lvl="3" indent="0">
              <a:lnSpc>
                <a:spcPct val="90000"/>
              </a:lnSpc>
              <a:buNone/>
              <a:defRPr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&lt;10;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marL="1371600" lvl="3" indent="0">
              <a:lnSpc>
                <a:spcPct val="90000"/>
              </a:lnSpc>
              <a:buNone/>
              <a:defRPr/>
            </a:pPr>
            <a:r>
              <a:rPr lang="en-US" sz="1600" dirty="0" smtClean="0"/>
              <a:t>===============</a:t>
            </a:r>
          </a:p>
          <a:p>
            <a:pPr marL="1371600" lvl="3" indent="0">
              <a:lnSpc>
                <a:spcPct val="90000"/>
              </a:lnSpc>
              <a:buNone/>
              <a:defRPr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&lt;=10;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marL="1371600" lvl="3" indent="0">
              <a:lnSpc>
                <a:spcPct val="90000"/>
              </a:lnSpc>
              <a:buNone/>
              <a:defRPr/>
            </a:pPr>
            <a:r>
              <a:rPr lang="en-US" sz="1600" dirty="0" smtClean="0"/>
              <a:t>&gt;&gt;&gt;&gt;&gt;&gt;&gt;&gt; master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Change these lines to what you actually want, then add/commit the changes (and push if you want to)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Do not forget to add/commit/push files or your group members will be very unhappy</a:t>
            </a:r>
          </a:p>
          <a:p>
            <a:pPr>
              <a:defRPr/>
            </a:pPr>
            <a:r>
              <a:rPr lang="en-US" dirty="0" smtClean="0"/>
              <a:t>Keep in the repository </a:t>
            </a:r>
            <a:r>
              <a:rPr lang="en-US" i="1" dirty="0" smtClean="0"/>
              <a:t>exactly</a:t>
            </a:r>
            <a:r>
              <a:rPr lang="en-US" dirty="0" smtClean="0"/>
              <a:t> (and </a:t>
            </a:r>
            <a:r>
              <a:rPr lang="en-US" i="1" dirty="0" smtClean="0"/>
              <a:t>only</a:t>
            </a:r>
            <a:r>
              <a:rPr lang="en-US" dirty="0" smtClean="0"/>
              <a:t>) what you need to build the application!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Yes: </a:t>
            </a:r>
            <a:r>
              <a:rPr lang="en-US" dirty="0" err="1" smtClean="0">
                <a:ea typeface="+mn-ea"/>
                <a:cs typeface="+mn-cs"/>
              </a:rPr>
              <a:t>foo.c</a:t>
            </a: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dirty="0" err="1" smtClean="0">
                <a:ea typeface="+mn-ea"/>
                <a:cs typeface="+mn-cs"/>
              </a:rPr>
              <a:t>foo.h</a:t>
            </a: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dirty="0" err="1" smtClean="0">
                <a:ea typeface="+mn-ea"/>
                <a:cs typeface="+mn-cs"/>
              </a:rPr>
              <a:t>Makefile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No: </a:t>
            </a:r>
            <a:r>
              <a:rPr lang="en-US" dirty="0" err="1" smtClean="0">
                <a:ea typeface="+mn-ea"/>
                <a:cs typeface="+mn-cs"/>
              </a:rPr>
              <a:t>foo.o</a:t>
            </a: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dirty="0" err="1" smtClean="0">
                <a:ea typeface="+mn-ea"/>
                <a:cs typeface="+mn-cs"/>
              </a:rPr>
              <a:t>a.out</a:t>
            </a:r>
            <a:r>
              <a:rPr lang="en-US" dirty="0" smtClean="0">
                <a:ea typeface="+mn-ea"/>
                <a:cs typeface="+mn-cs"/>
              </a:rPr>
              <a:t>  </a:t>
            </a:r>
            <a:r>
              <a:rPr lang="en-US" dirty="0" err="1" smtClean="0">
                <a:ea typeface="+mn-ea"/>
                <a:cs typeface="+mn-cs"/>
              </a:rPr>
              <a:t>foo.c</a:t>
            </a:r>
            <a:r>
              <a:rPr lang="en-US" dirty="0" smtClean="0">
                <a:ea typeface="+mn-ea"/>
                <a:cs typeface="+mn-cs"/>
              </a:rPr>
              <a:t>~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You don’t want versions of .o files etc.: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 Replaceable things have no value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 They change a lot when .c files change a little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 Developers on other machines can’t use </a:t>
            </a:r>
            <a:r>
              <a:rPr lang="en-US" dirty="0" smtClean="0">
                <a:ea typeface="+mn-ea"/>
                <a:cs typeface="+mn-cs"/>
              </a:rPr>
              <a:t>them</a:t>
            </a:r>
          </a:p>
          <a:p>
            <a:pPr>
              <a:defRPr/>
            </a:pPr>
            <a:r>
              <a:rPr lang="en-US" dirty="0" smtClean="0"/>
              <a:t>A simple .</a:t>
            </a:r>
            <a:r>
              <a:rPr lang="en-US" dirty="0" err="1" smtClean="0"/>
              <a:t>gitignore</a:t>
            </a:r>
            <a:r>
              <a:rPr lang="en-US" dirty="0" smtClean="0"/>
              <a:t> file can be used to tell </a:t>
            </a:r>
            <a:r>
              <a:rPr lang="en-US" dirty="0" err="1" smtClean="0"/>
              <a:t>git</a:t>
            </a:r>
            <a:r>
              <a:rPr lang="en-US" dirty="0" smtClean="0"/>
              <a:t> which sorts of files should not be tracked (*.o, *~, .</a:t>
            </a:r>
            <a:r>
              <a:rPr lang="en-US" dirty="0" err="1" smtClean="0"/>
              <a:t>DS_Store</a:t>
            </a:r>
            <a:r>
              <a:rPr lang="en-US" dirty="0" smtClean="0"/>
              <a:t> (OS X) )</a:t>
            </a:r>
          </a:p>
          <a:p>
            <a:pPr lvl="1">
              <a:defRPr/>
            </a:pPr>
            <a:r>
              <a:rPr lang="en-US" dirty="0" smtClean="0"/>
              <a:t>Goes in top-level repo directory; useful to push to </a:t>
            </a:r>
            <a:r>
              <a:rPr lang="en-US" dirty="0" err="1" smtClean="0"/>
              <a:t>GitLab</a:t>
            </a:r>
            <a:r>
              <a:rPr lang="en-US" dirty="0" smtClean="0"/>
              <a:t> and share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Another tool for letting the computer do what it’s good at:</a:t>
            </a:r>
          </a:p>
          <a:p>
            <a:pPr lvl="1"/>
            <a:r>
              <a:rPr lang="en-US" dirty="0" smtClean="0"/>
              <a:t>Much better than manually emailing files, adding dates to filenames, etc.</a:t>
            </a:r>
          </a:p>
          <a:p>
            <a:pPr lvl="1"/>
            <a:r>
              <a:rPr lang="en-US" dirty="0" smtClean="0"/>
              <a:t>Managing versions, storing the differences</a:t>
            </a:r>
          </a:p>
          <a:p>
            <a:pPr lvl="1"/>
            <a:r>
              <a:rPr lang="en-US" dirty="0" smtClean="0"/>
              <a:t>Keeping source-code safe</a:t>
            </a:r>
          </a:p>
          <a:p>
            <a:pPr lvl="1"/>
            <a:r>
              <a:rPr lang="en-US" dirty="0" smtClean="0"/>
              <a:t>Preventing concurrent access, detecting conflicts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tutorial for CSE 374 on website</a:t>
            </a:r>
          </a:p>
          <a:p>
            <a:r>
              <a:rPr lang="en-US" dirty="0" smtClean="0"/>
              <a:t>Links to </a:t>
            </a:r>
            <a:r>
              <a:rPr lang="en-US" dirty="0" err="1" smtClean="0"/>
              <a:t>GitLab</a:t>
            </a:r>
            <a:r>
              <a:rPr lang="en-US" dirty="0" smtClean="0"/>
              <a:t> on website and in CSE 374 tutorial</a:t>
            </a:r>
          </a:p>
          <a:p>
            <a:r>
              <a:rPr lang="en-US" dirty="0" smtClean="0"/>
              <a:t>Full </a:t>
            </a:r>
            <a:r>
              <a:rPr lang="en-US" dirty="0" err="1" smtClean="0"/>
              <a:t>git</a:t>
            </a:r>
            <a:r>
              <a:rPr lang="en-US" dirty="0" smtClean="0"/>
              <a:t> docs and book are online, free, downloadable</a:t>
            </a:r>
          </a:p>
          <a:p>
            <a:pPr lvl="1"/>
            <a:r>
              <a:rPr lang="en-US" dirty="0" smtClean="0"/>
              <a:t>Beware of complexity – much of what they describe is beyond what we need for CSE 374; keep </a:t>
            </a:r>
            <a:r>
              <a:rPr lang="en-US" smtClean="0"/>
              <a:t>it simple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Where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Learning tools and concepts relevant to multi-file, multi-person, multi-platform, multi-month projects</a:t>
            </a:r>
          </a:p>
          <a:p>
            <a:pPr>
              <a:defRPr/>
            </a:pPr>
            <a:r>
              <a:rPr lang="en-US" dirty="0" smtClean="0"/>
              <a:t>Today: Managing source code</a:t>
            </a:r>
          </a:p>
          <a:p>
            <a:pPr lvl="1">
              <a:defRPr/>
            </a:pPr>
            <a:r>
              <a:rPr lang="en-US" dirty="0" smtClean="0"/>
              <a:t>Reliable backup of hard-to-replace information (i.e., sources)</a:t>
            </a:r>
          </a:p>
          <a:p>
            <a:pPr lvl="1">
              <a:defRPr/>
            </a:pPr>
            <a:r>
              <a:rPr lang="en-US" dirty="0" smtClean="0"/>
              <a:t>Tools for managing concurrent and potentially conflicting changes from multiple people</a:t>
            </a:r>
          </a:p>
          <a:p>
            <a:pPr lvl="1">
              <a:defRPr/>
            </a:pPr>
            <a:r>
              <a:rPr lang="en-US" dirty="0" smtClean="0"/>
              <a:t>Ability to retrieve previous versions</a:t>
            </a:r>
          </a:p>
          <a:p>
            <a:pPr>
              <a:defRPr/>
            </a:pPr>
            <a:r>
              <a:rPr lang="en-US" dirty="0" smtClean="0"/>
              <a:t>Note: None of this has anything to do with code. Like make, version-control systems are typically not language-specific.</a:t>
            </a:r>
          </a:p>
          <a:p>
            <a:pPr lvl="1">
              <a:defRPr/>
            </a:pPr>
            <a:r>
              <a:rPr lang="en-US" dirty="0" smtClean="0"/>
              <a:t>Many people use version control systems for everything they do (code, papers, slides, letters, drawings, pictures, . . . )</a:t>
            </a:r>
          </a:p>
          <a:p>
            <a:pPr lvl="2">
              <a:defRPr/>
            </a:pPr>
            <a:r>
              <a:rPr lang="en-US" dirty="0" smtClean="0"/>
              <a:t>Traditional systems were best at text files (comparing differences, etc.); newer ones work fine with others too</a:t>
            </a:r>
          </a:p>
          <a:p>
            <a:pPr lvl="3">
              <a:defRPr/>
            </a:pPr>
            <a:r>
              <a:rPr lang="en-US" dirty="0" smtClean="0"/>
              <a:t>But be sure to check before storing videos &amp; other media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Version-control systems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There are plenty: </a:t>
            </a:r>
            <a:r>
              <a:rPr lang="en-US" dirty="0" err="1" smtClean="0"/>
              <a:t>sccs</a:t>
            </a:r>
            <a:r>
              <a:rPr lang="en-US" dirty="0" smtClean="0"/>
              <a:t>, </a:t>
            </a:r>
            <a:r>
              <a:rPr lang="en-US" dirty="0" err="1" smtClean="0"/>
              <a:t>rcs</a:t>
            </a:r>
            <a:r>
              <a:rPr lang="en-US" dirty="0" smtClean="0"/>
              <a:t>, </a:t>
            </a:r>
            <a:r>
              <a:rPr lang="en-US" dirty="0" err="1" smtClean="0"/>
              <a:t>cvs</a:t>
            </a:r>
            <a:r>
              <a:rPr lang="en-US" dirty="0" smtClean="0"/>
              <a:t> (mostly historical); subversion, </a:t>
            </a:r>
            <a:r>
              <a:rPr lang="en-US" dirty="0" err="1" smtClean="0"/>
              <a:t>git</a:t>
            </a:r>
            <a:r>
              <a:rPr lang="en-US" dirty="0" smtClean="0"/>
              <a:t>, mercurial, perforce, </a:t>
            </a:r>
            <a:r>
              <a:rPr lang="en-US" dirty="0" err="1" smtClean="0"/>
              <a:t>sourcesafe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Terminology and commands aren’t particularly standard, but once you know one, the others aren’t difficult – the basic concepts are the same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 still is widely used – single central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and mercurial: distributed version control</a:t>
            </a:r>
          </a:p>
          <a:p>
            <a:pPr lvl="1"/>
            <a:r>
              <a:rPr lang="en-US" dirty="0" smtClean="0"/>
              <a:t>Same core ideas, but every user has a copy of the repository; allows easy branching &amp; merging for large collaborations (e.g., </a:t>
            </a:r>
            <a:r>
              <a:rPr lang="en-US" dirty="0" err="1" smtClean="0"/>
              <a:t>linux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We’ll use </a:t>
            </a:r>
            <a:r>
              <a:rPr lang="en-US" dirty="0" err="1" smtClean="0"/>
              <a:t>git</a:t>
            </a:r>
            <a:r>
              <a:rPr lang="en-US" dirty="0" smtClean="0"/>
              <a:t>, which is very popular these days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93700"/>
            <a:ext cx="4191000" cy="607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352800"/>
            <a:ext cx="4495800" cy="1828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/>
              <a:t>If that </a:t>
            </a:r>
            <a:r>
              <a:rPr lang="en-US" sz="1800" dirty="0" smtClean="0"/>
              <a:t>doesn’t </a:t>
            </a:r>
            <a:r>
              <a:rPr lang="en-US" sz="1800" dirty="0"/>
              <a:t>fix it, </a:t>
            </a:r>
            <a:r>
              <a:rPr lang="en-US" sz="1800" dirty="0" err="1"/>
              <a:t>git.txt</a:t>
            </a:r>
            <a:r>
              <a:rPr lang="en-US" sz="1800" dirty="0"/>
              <a:t> contains the phone number of a friend of mine who understands </a:t>
            </a:r>
            <a:r>
              <a:rPr lang="en-US" sz="1800" dirty="0" err="1"/>
              <a:t>git</a:t>
            </a:r>
            <a:r>
              <a:rPr lang="en-US" sz="1800" dirty="0"/>
              <a:t>. Just wait through a few minutes of </a:t>
            </a:r>
            <a:r>
              <a:rPr lang="en-US" sz="1800" dirty="0" smtClean="0"/>
              <a:t>“It’s </a:t>
            </a:r>
            <a:r>
              <a:rPr lang="en-US" sz="1800" dirty="0"/>
              <a:t>really pretty simple, just think of branches </a:t>
            </a:r>
            <a:r>
              <a:rPr lang="en-US" sz="1800" dirty="0" smtClean="0"/>
              <a:t>as…”; </a:t>
            </a:r>
            <a:r>
              <a:rPr lang="en-US" sz="1800" dirty="0"/>
              <a:t>and eventually </a:t>
            </a:r>
            <a:r>
              <a:rPr lang="en-US" sz="1800" dirty="0" smtClean="0"/>
              <a:t>you’ll </a:t>
            </a:r>
            <a:r>
              <a:rPr lang="en-US" sz="1800" dirty="0"/>
              <a:t>learn the commands that will fix everything.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FCD0B-D398-43D8-806E-567667822F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– general 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A project lives in a repository</a:t>
            </a:r>
          </a:p>
          <a:p>
            <a:r>
              <a:rPr lang="en-US" dirty="0" smtClean="0"/>
              <a:t>Each user has their own copy of the repository</a:t>
            </a:r>
          </a:p>
          <a:p>
            <a:r>
              <a:rPr lang="en-US" dirty="0" smtClean="0"/>
              <a:t>A user </a:t>
            </a:r>
            <a:r>
              <a:rPr lang="en-US" i="1" dirty="0" smtClean="0"/>
              <a:t>commits</a:t>
            </a:r>
            <a:r>
              <a:rPr lang="en-US" dirty="0" smtClean="0"/>
              <a:t> changes to her copy to save them</a:t>
            </a:r>
          </a:p>
          <a:p>
            <a:r>
              <a:rPr lang="en-US" dirty="0" smtClean="0"/>
              <a:t>Other users can pull changes from that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505200"/>
            <a:ext cx="3149600" cy="313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– central repo (we’ll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953000" cy="44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Users have a shared repository (called </a:t>
            </a:r>
            <a:r>
              <a:rPr lang="en-US" i="1" dirty="0" smtClean="0"/>
              <a:t>origin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literature, for cse374 it is your group’s repository on the CSE </a:t>
            </a:r>
            <a:r>
              <a:rPr lang="en-US" dirty="0" err="1" smtClean="0"/>
              <a:t>GitLab</a:t>
            </a:r>
            <a:r>
              <a:rPr lang="en-US" dirty="0" smtClean="0"/>
              <a:t> server)</a:t>
            </a:r>
          </a:p>
          <a:p>
            <a:r>
              <a:rPr lang="en-US" dirty="0" smtClean="0"/>
              <a:t>Each user </a:t>
            </a:r>
            <a:r>
              <a:rPr lang="en-US" i="1" dirty="0" smtClean="0"/>
              <a:t>clones</a:t>
            </a:r>
            <a:r>
              <a:rPr lang="en-US" dirty="0" smtClean="0"/>
              <a:t> the repository</a:t>
            </a:r>
          </a:p>
          <a:p>
            <a:r>
              <a:rPr lang="en-US" dirty="0" smtClean="0"/>
              <a:t>Users </a:t>
            </a:r>
            <a:r>
              <a:rPr lang="en-US" i="1" dirty="0" smtClean="0"/>
              <a:t>commit</a:t>
            </a:r>
            <a:r>
              <a:rPr lang="en-US" dirty="0" smtClean="0"/>
              <a:t> changes to their local repository (clone)</a:t>
            </a:r>
          </a:p>
          <a:p>
            <a:r>
              <a:rPr lang="en-US" dirty="0" smtClean="0"/>
              <a:t>To share changes, </a:t>
            </a:r>
            <a:r>
              <a:rPr lang="en-US" i="1" dirty="0" smtClean="0"/>
              <a:t>push</a:t>
            </a:r>
            <a:r>
              <a:rPr lang="en-US" dirty="0" smtClean="0"/>
              <a:t> them to </a:t>
            </a:r>
            <a:r>
              <a:rPr lang="en-US" dirty="0" err="1" smtClean="0"/>
              <a:t>GitLab</a:t>
            </a:r>
            <a:r>
              <a:rPr lang="en-US" dirty="0" smtClean="0"/>
              <a:t> after verifying them locally</a:t>
            </a:r>
          </a:p>
          <a:p>
            <a:r>
              <a:rPr lang="en-US" dirty="0" smtClean="0"/>
              <a:t>Other users </a:t>
            </a:r>
            <a:r>
              <a:rPr lang="en-US" i="1" dirty="0" smtClean="0"/>
              <a:t>pull</a:t>
            </a:r>
            <a:r>
              <a:rPr lang="en-US" dirty="0" smtClean="0"/>
              <a:t> from </a:t>
            </a:r>
            <a:r>
              <a:rPr lang="en-US" dirty="0" err="1" smtClean="0"/>
              <a:t>Gitlab</a:t>
            </a:r>
            <a:r>
              <a:rPr lang="en-US" dirty="0" smtClean="0"/>
              <a:t> to get changes (instead of from each other)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752600"/>
            <a:ext cx="3390900" cy="2959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 the common cases; look up the uncommon ones.  </a:t>
            </a:r>
          </a:p>
          <a:p>
            <a:pPr marL="0" indent="0">
              <a:buNone/>
            </a:pPr>
            <a:r>
              <a:rPr lang="en-US" dirty="0" smtClean="0"/>
              <a:t>In a production shop using </a:t>
            </a:r>
            <a:r>
              <a:rPr lang="en-US" dirty="0" err="1" smtClean="0"/>
              <a:t>git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 new repository/project (rare – once or twice a year)</a:t>
            </a:r>
          </a:p>
          <a:p>
            <a:pPr lvl="1"/>
            <a:r>
              <a:rPr lang="en-US" dirty="0" smtClean="0"/>
              <a:t>a new branch (days to weeks; not in cse374, but used in production shops for independent development)</a:t>
            </a:r>
          </a:p>
          <a:p>
            <a:pPr lvl="1"/>
            <a:r>
              <a:rPr lang="en-US" dirty="0" smtClean="0"/>
              <a:t>a new commit (daily or more, each significant change)</a:t>
            </a:r>
          </a:p>
          <a:p>
            <a:r>
              <a:rPr lang="en-US" dirty="0" smtClean="0"/>
              <a:t>Push to repo</a:t>
            </a:r>
          </a:p>
          <a:p>
            <a:pPr lvl="1"/>
            <a:r>
              <a:rPr lang="en-US" dirty="0" smtClean="0"/>
              <a:t>regularly, when you want to back up or share work – even with yourself on a different computer</a:t>
            </a:r>
          </a:p>
          <a:p>
            <a:r>
              <a:rPr lang="en-US" dirty="0" smtClean="0"/>
              <a:t>Other operations as needed (check version history, differences, 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Repository access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A repository can be:</a:t>
            </a:r>
          </a:p>
          <a:p>
            <a:r>
              <a:rPr lang="en-US" dirty="0" smtClean="0"/>
              <a:t>Local: specify repository directory root via a regular file path name </a:t>
            </a:r>
            <a:r>
              <a:rPr lang="en-US" dirty="0" err="1" smtClean="0"/>
              <a:t>url</a:t>
            </a:r>
            <a:r>
              <a:rPr lang="en-US" dirty="0" smtClean="0"/>
              <a:t> (file:///path...)</a:t>
            </a:r>
          </a:p>
          <a:p>
            <a:r>
              <a:rPr lang="en-US" dirty="0" smtClean="0"/>
              <a:t>Remote: lots of remote protocols supported (</a:t>
            </a:r>
            <a:r>
              <a:rPr lang="en-US" dirty="0" err="1" smtClean="0"/>
              <a:t>ssh</a:t>
            </a:r>
            <a:r>
              <a:rPr lang="en-US" dirty="0" smtClean="0"/>
              <a:t>, https, …) depending on repository configuration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pecify user-id and machine</a:t>
            </a:r>
          </a:p>
          <a:p>
            <a:pPr lvl="1"/>
            <a:r>
              <a:rPr lang="en-US" dirty="0" smtClean="0"/>
              <a:t>Usually need </a:t>
            </a:r>
            <a:r>
              <a:rPr lang="en-US" dirty="0" err="1" smtClean="0"/>
              <a:t>gitand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installed locally</a:t>
            </a:r>
          </a:p>
          <a:p>
            <a:pPr lvl="1"/>
            <a:r>
              <a:rPr lang="en-US" dirty="0" smtClean="0"/>
              <a:t>Need authentication (use </a:t>
            </a:r>
            <a:r>
              <a:rPr lang="en-US" dirty="0" err="1" smtClean="0"/>
              <a:t>ssh</a:t>
            </a:r>
            <a:r>
              <a:rPr lang="en-US" dirty="0" smtClean="0"/>
              <a:t> key with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cse374/HW6 use </a:t>
            </a:r>
            <a:r>
              <a:rPr lang="en-US" dirty="0" err="1" smtClean="0"/>
              <a:t>ssh</a:t>
            </a:r>
            <a:r>
              <a:rPr lang="en-US" dirty="0" smtClean="0"/>
              <a:t> access to remote </a:t>
            </a:r>
            <a:r>
              <a:rPr lang="en-US" dirty="0" err="1" smtClean="0"/>
              <a:t>GitLab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Feel free to experiment with private, local repos or private repos on </a:t>
            </a:r>
            <a:r>
              <a:rPr lang="en-US" dirty="0" err="1" smtClean="0"/>
              <a:t>gitlab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Getting started (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447800"/>
            <a:ext cx="80010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local </a:t>
            </a:r>
            <a:r>
              <a:rPr lang="en-US" dirty="0" err="1"/>
              <a:t>ssh</a:t>
            </a:r>
            <a:r>
              <a:rPr lang="en-US" dirty="0"/>
              <a:t> keys (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keygen</a:t>
            </a:r>
            <a:r>
              <a:rPr lang="en-US" dirty="0"/>
              <a:t>) and add to your </a:t>
            </a:r>
            <a:r>
              <a:rPr lang="en-US" dirty="0" err="1"/>
              <a:t>GitLab</a:t>
            </a:r>
            <a:r>
              <a:rPr lang="en-US" dirty="0"/>
              <a:t> account (won’t have to type passwords once this is done &amp; only need to do it once)</a:t>
            </a:r>
          </a:p>
          <a:p>
            <a:pPr>
              <a:defRPr/>
            </a:pPr>
            <a:r>
              <a:rPr lang="en-US" dirty="0" smtClean="0"/>
              <a:t>Set up a repository (we’ll do this for you on hw6; if you do it yourself you get to pick name, location)</a:t>
            </a:r>
          </a:p>
          <a:p>
            <a:pPr lvl="2">
              <a:buFontTx/>
              <a:buNone/>
              <a:defRPr/>
            </a:pPr>
            <a:r>
              <a:rPr lang="en-US" dirty="0" smtClean="0"/>
              <a:t>+New Project (on </a:t>
            </a:r>
            <a:r>
              <a:rPr lang="en-US" dirty="0" err="1" smtClean="0"/>
              <a:t>gitlab</a:t>
            </a:r>
            <a:r>
              <a:rPr lang="en-US" dirty="0" smtClean="0"/>
              <a:t> dashboard)</a:t>
            </a:r>
          </a:p>
          <a:p>
            <a:pPr>
              <a:defRPr/>
            </a:pPr>
            <a:r>
              <a:rPr lang="en-US" dirty="0" smtClean="0"/>
              <a:t>Clone a working copy of the repo to your machine</a:t>
            </a:r>
            <a:endParaRPr lang="en-US" i="1" dirty="0"/>
          </a:p>
          <a:p>
            <a:pPr marL="457200" lvl="1" indent="0">
              <a:buNone/>
              <a:defRPr/>
            </a:pPr>
            <a:r>
              <a:rPr lang="en-US" dirty="0" smtClean="0"/>
              <a:t>	cd where-you-want-to-put-it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git@gitlab.cs.washington.edu:path</a:t>
            </a:r>
            <a:r>
              <a:rPr lang="en-US" dirty="0" smtClean="0"/>
              <a:t>/to/repo</a:t>
            </a:r>
          </a:p>
          <a:p>
            <a:pPr lvl="1">
              <a:defRPr/>
            </a:pPr>
            <a:r>
              <a:rPr lang="en-US" dirty="0" err="1" smtClean="0"/>
              <a:t>url</a:t>
            </a:r>
            <a:r>
              <a:rPr lang="en-US" dirty="0" smtClean="0"/>
              <a:t> for above comes from </a:t>
            </a:r>
            <a:r>
              <a:rPr lang="en-US" dirty="0" err="1" smtClean="0"/>
              <a:t>gitlab</a:t>
            </a:r>
            <a:r>
              <a:rPr lang="en-US" dirty="0" smtClean="0"/>
              <a:t> page for your project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DE2D-C7F9-4E67-9504-1E581652DA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mpl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1119</TotalTime>
  <Words>1218</Words>
  <Application>Microsoft Macintosh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</vt:lpstr>
      <vt:lpstr>CSE 374 Programming Concepts &amp; Tools</vt:lpstr>
      <vt:lpstr>Where we are</vt:lpstr>
      <vt:lpstr>Version-control systems</vt:lpstr>
      <vt:lpstr>What is git?</vt:lpstr>
      <vt:lpstr>Git basics – general version</vt:lpstr>
      <vt:lpstr>Git basics – central repo (we’ll use)</vt:lpstr>
      <vt:lpstr>Tasks</vt:lpstr>
      <vt:lpstr>Repository access</vt:lpstr>
      <vt:lpstr>Getting started (GitLab)</vt:lpstr>
      <vt:lpstr>Routine git/GitLab local use</vt:lpstr>
      <vt:lpstr>git/GitLab use (sharing changes)</vt:lpstr>
      <vt:lpstr>File rename/move/delete</vt:lpstr>
      <vt:lpstr>Demo</vt:lpstr>
      <vt:lpstr>Some examples</vt:lpstr>
      <vt:lpstr>Conflicts</vt:lpstr>
      <vt:lpstr>git gotchas</vt:lpstr>
      <vt:lpstr>Summary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374 Programming Concepts &amp; Tools</dc:title>
  <dc:creator>Hal Perkins</dc:creator>
  <cp:lastModifiedBy>Hal Perkins</cp:lastModifiedBy>
  <cp:revision>206</cp:revision>
  <cp:lastPrinted>2015-11-16T05:12:39Z</cp:lastPrinted>
  <dcterms:created xsi:type="dcterms:W3CDTF">2009-03-30T02:04:14Z</dcterms:created>
  <dcterms:modified xsi:type="dcterms:W3CDTF">2015-11-18T21:00:55Z</dcterms:modified>
</cp:coreProperties>
</file>