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65" r:id="rId9"/>
  </p:sldIdLst>
  <p:sldSz cx="9144000" cy="6858000" type="screen4x3"/>
  <p:notesSz cx="6997700" cy="92837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FE0EBE6C-D57C-4FB8-94C7-ACB6814E366E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3B7A25EF-7DA0-408D-AD1D-673ED1D2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0A2C-0A34-45F3-9C3C-754183F17DAE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AC0-B53E-4A7B-A3DA-2A53A25AE2DC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022-571C-4B00-BB79-E322E6DFB9F6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A78A-77F4-4AC5-A4E8-DAE1116D238A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E457-E853-42C9-8441-82AAC88592A5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1C13-C146-4B94-8140-5EEBAABD6C31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7A2-AD72-464F-96F5-6E085018468A}" type="datetime1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5509-A637-4C5A-B8D3-B7692197B7CE}" type="datetime1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2C7A-1E0B-464E-B4B7-92B4E001D5AA}" type="datetime1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034-F613-49F5-856B-B4C65B677A22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A8-84FD-40C3-9715-B3FF7761CBEE}" type="datetime1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245D-7083-451A-81CB-92D17DC43ECF}" type="datetime1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develop 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Define the problem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Write an English description of the input and output </a:t>
            </a:r>
            <a:r>
              <a:rPr lang="en-US" b="1" dirty="0" smtClean="0"/>
              <a:t>for the whole program</a:t>
            </a:r>
            <a:r>
              <a:rPr lang="en-US" dirty="0" smtClean="0"/>
              <a:t>. (Do not give details about </a:t>
            </a:r>
            <a:r>
              <a:rPr lang="en-US" i="1" dirty="0" smtClean="0"/>
              <a:t>how you will compute </a:t>
            </a:r>
            <a:r>
              <a:rPr lang="en-US" dirty="0" smtClean="0"/>
              <a:t>the  output.)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Create test cases </a:t>
            </a:r>
            <a:r>
              <a:rPr lang="en-US" b="1" dirty="0" smtClean="0"/>
              <a:t>for the whole program</a:t>
            </a:r>
          </a:p>
          <a:p>
            <a:pPr marL="1314450" lvl="2" indent="-514350"/>
            <a:r>
              <a:rPr lang="en-US" dirty="0" smtClean="0"/>
              <a:t>Input </a:t>
            </a:r>
            <a:r>
              <a:rPr lang="en-US" i="1" dirty="0" smtClean="0"/>
              <a:t>and</a:t>
            </a:r>
            <a:r>
              <a:rPr lang="en-US" dirty="0" smtClean="0"/>
              <a:t> expected </a:t>
            </a:r>
            <a:r>
              <a:rPr lang="en-US" dirty="0" smtClean="0"/>
              <a:t>output</a:t>
            </a:r>
          </a:p>
          <a:p>
            <a:pPr marL="1314450" lvl="2" indent="-514350"/>
            <a:r>
              <a:rPr lang="en-US" dirty="0" smtClean="0"/>
              <a:t>Think about simplified input and edge cases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Decide upon an algorithm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Implement it in English</a:t>
            </a:r>
          </a:p>
          <a:p>
            <a:pPr marL="1314450" lvl="2" indent="-514350"/>
            <a:r>
              <a:rPr lang="en-US" dirty="0" smtClean="0"/>
              <a:t>Write the recipe </a:t>
            </a:r>
            <a:r>
              <a:rPr lang="en-US" sz="2500" dirty="0"/>
              <a:t>or</a:t>
            </a:r>
            <a:r>
              <a:rPr lang="en-US" dirty="0" smtClean="0"/>
              <a:t> step-by-step instructions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Test it using paper and pencil</a:t>
            </a:r>
          </a:p>
          <a:p>
            <a:pPr marL="1314450" lvl="2" indent="-514350"/>
            <a:r>
              <a:rPr lang="en-US" dirty="0" smtClean="0"/>
              <a:t>Use small but not trivial test cases</a:t>
            </a:r>
          </a:p>
          <a:p>
            <a:pPr marL="1314450" lvl="2" indent="-514350"/>
            <a:r>
              <a:rPr lang="en-US" dirty="0" smtClean="0"/>
              <a:t>Play computer, animating the algorithm</a:t>
            </a:r>
          </a:p>
          <a:p>
            <a:pPr marL="1314450" lvl="2" indent="-514350"/>
            <a:r>
              <a:rPr lang="en-US" dirty="0" smtClean="0"/>
              <a:t>Be introspective</a:t>
            </a:r>
          </a:p>
          <a:p>
            <a:pPr marL="1771650" lvl="3" indent="-514350"/>
            <a:r>
              <a:rPr lang="en-US" dirty="0" smtClean="0"/>
              <a:t>Notice what you really do</a:t>
            </a:r>
          </a:p>
          <a:p>
            <a:pPr marL="1771650" lvl="3" indent="-514350"/>
            <a:r>
              <a:rPr lang="en-US" dirty="0" smtClean="0"/>
              <a:t>May be more or less than what you wrote down</a:t>
            </a:r>
          </a:p>
          <a:p>
            <a:pPr marL="1771650" lvl="3" indent="-514350"/>
            <a:r>
              <a:rPr lang="en-US" dirty="0" smtClean="0"/>
              <a:t>Make the algorithm more precise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Translate it into code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Implement it in Python</a:t>
            </a:r>
          </a:p>
          <a:p>
            <a:pPr marL="1314450" lvl="2" indent="-514350"/>
            <a:r>
              <a:rPr lang="en-US" dirty="0" smtClean="0"/>
              <a:t>Decompose it into logical units (functions)</a:t>
            </a:r>
          </a:p>
          <a:p>
            <a:pPr marL="1314450" lvl="2" indent="-514350"/>
            <a:r>
              <a:rPr lang="en-US" dirty="0" smtClean="0"/>
              <a:t>For each function:</a:t>
            </a:r>
          </a:p>
          <a:p>
            <a:pPr marL="1771650" lvl="3" indent="-514350"/>
            <a:r>
              <a:rPr lang="en-US" dirty="0" smtClean="0"/>
              <a:t>Name it (important and difficult!)</a:t>
            </a:r>
          </a:p>
          <a:p>
            <a:pPr marL="1771650" lvl="3" indent="-514350"/>
            <a:r>
              <a:rPr lang="en-US" dirty="0" smtClean="0"/>
              <a:t>Write its documentation string (its specification)</a:t>
            </a:r>
          </a:p>
          <a:p>
            <a:pPr marL="1771650" lvl="3" indent="-514350"/>
            <a:r>
              <a:rPr lang="en-US" dirty="0" smtClean="0"/>
              <a:t>Write tests</a:t>
            </a:r>
          </a:p>
          <a:p>
            <a:pPr marL="1771650" lvl="3" indent="-514350"/>
            <a:r>
              <a:rPr lang="en-US" dirty="0" smtClean="0"/>
              <a:t>Write its code</a:t>
            </a:r>
          </a:p>
          <a:p>
            <a:pPr marL="1771650" lvl="3" indent="-514350"/>
            <a:r>
              <a:rPr lang="en-US" dirty="0" smtClean="0"/>
              <a:t>Test the function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Test the whole program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Try to do these steps in order</a:t>
            </a:r>
          </a:p>
          <a:p>
            <a:pPr marL="857250" lvl="1" indent="-457200"/>
            <a:r>
              <a:rPr lang="en-US" dirty="0" smtClean="0"/>
              <a:t>It’s OK (even common) to back up to a previous step when you notice a problem</a:t>
            </a:r>
          </a:p>
          <a:p>
            <a:pPr marL="857250" lvl="1" indent="-457200"/>
            <a:r>
              <a:rPr lang="en-US" dirty="0" smtClean="0"/>
              <a:t>You are incrementally learning about the problem, the algorithm, and the code</a:t>
            </a:r>
          </a:p>
          <a:p>
            <a:pPr marL="857250" lvl="1" indent="-457200"/>
            <a:r>
              <a:rPr lang="en-US" dirty="0" smtClean="0"/>
              <a:t>“Iterative development”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Wishful Thinking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to implementing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you are not sure how to implement one part of your function, define a </a:t>
            </a:r>
            <a:r>
              <a:rPr lang="en-US" b="1" dirty="0" smtClean="0">
                <a:solidFill>
                  <a:srgbClr val="FF0000"/>
                </a:solidFill>
              </a:rPr>
              <a:t>helper function </a:t>
            </a:r>
            <a:r>
              <a:rPr lang="en-US" dirty="0" smtClean="0"/>
              <a:t>that does that task</a:t>
            </a:r>
          </a:p>
          <a:p>
            <a:pPr lvl="1"/>
            <a:r>
              <a:rPr lang="en-US" dirty="0" smtClean="0"/>
              <a:t>“I wish I knew how to do task X”</a:t>
            </a:r>
          </a:p>
          <a:p>
            <a:pPr lvl="1"/>
            <a:r>
              <a:rPr lang="en-US" dirty="0" smtClean="0"/>
              <a:t>Give it a name and assume that it works</a:t>
            </a:r>
          </a:p>
          <a:p>
            <a:pPr lvl="1"/>
            <a:r>
              <a:rPr lang="en-US" dirty="0" smtClean="0"/>
              <a:t>Go ahead and complete the implementation of your function, </a:t>
            </a:r>
            <a:r>
              <a:rPr lang="en-US" i="1" dirty="0" smtClean="0"/>
              <a:t>using</a:t>
            </a:r>
            <a:r>
              <a:rPr lang="en-US" dirty="0" smtClean="0"/>
              <a:t> the helper function (and assuming it works)</a:t>
            </a:r>
          </a:p>
          <a:p>
            <a:pPr lvl="1"/>
            <a:r>
              <a:rPr lang="en-US" dirty="0" smtClean="0"/>
              <a:t>Later, implement the </a:t>
            </a:r>
            <a:r>
              <a:rPr lang="en-US" b="1" dirty="0" smtClean="0"/>
              <a:t>helper function</a:t>
            </a:r>
          </a:p>
          <a:p>
            <a:pPr lvl="1"/>
            <a:r>
              <a:rPr lang="en-US" dirty="0" smtClean="0"/>
              <a:t>The helper function should have a </a:t>
            </a:r>
            <a:r>
              <a:rPr lang="en-US" dirty="0" smtClean="0">
                <a:solidFill>
                  <a:srgbClr val="FF0000"/>
                </a:solidFill>
              </a:rPr>
              <a:t>simpler/smaller task</a:t>
            </a:r>
            <a:endParaRPr lang="en-US" dirty="0" smtClean="0"/>
          </a:p>
          <a:p>
            <a:r>
              <a:rPr lang="en-US" dirty="0" smtClean="0"/>
              <a:t>Can you test the original function?</a:t>
            </a:r>
          </a:p>
          <a:p>
            <a:pPr lvl="1"/>
            <a:r>
              <a:rPr lang="en-US" dirty="0" smtClean="0"/>
              <a:t>Yes, by using a </a:t>
            </a:r>
            <a:r>
              <a:rPr lang="en-US" dirty="0" smtClean="0">
                <a:solidFill>
                  <a:srgbClr val="FF0000"/>
                </a:solidFill>
              </a:rPr>
              <a:t>stub</a:t>
            </a:r>
            <a:r>
              <a:rPr lang="en-US" dirty="0" smtClean="0"/>
              <a:t> for the </a:t>
            </a:r>
            <a:r>
              <a:rPr lang="en-US" b="1" dirty="0" smtClean="0"/>
              <a:t>helper function</a:t>
            </a:r>
          </a:p>
          <a:p>
            <a:pPr lvl="1"/>
            <a:r>
              <a:rPr lang="en-US" dirty="0" smtClean="0"/>
              <a:t>Often a lookup table:  works for only 5 inputs, crashes otherwise, or maybe just returns the same value every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ThinkPython</a:t>
            </a:r>
            <a:r>
              <a:rPr lang="en-US" dirty="0" smtClean="0"/>
              <a:t> 3.12</a:t>
            </a:r>
            <a:r>
              <a:rPr lang="en-US" dirty="0"/>
              <a:t>  Why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may not be clear why it is worth the trouble to divide a program into functions. There are several reasons:</a:t>
            </a:r>
          </a:p>
          <a:p>
            <a:r>
              <a:rPr lang="en-US" dirty="0"/>
              <a:t>Creating a new function gives you an opportunity to name a group of statements, which </a:t>
            </a:r>
            <a:r>
              <a:rPr lang="en-US" b="1" u="sng" dirty="0"/>
              <a:t>makes your program easier to read and debug</a:t>
            </a:r>
            <a:r>
              <a:rPr lang="en-US" dirty="0"/>
              <a:t>.</a:t>
            </a:r>
          </a:p>
          <a:p>
            <a:r>
              <a:rPr lang="en-US" dirty="0"/>
              <a:t>Functions </a:t>
            </a:r>
            <a:r>
              <a:rPr lang="en-US" b="1" u="sng" dirty="0"/>
              <a:t>can make a program smaller</a:t>
            </a:r>
            <a:r>
              <a:rPr lang="en-US" u="sng" dirty="0"/>
              <a:t> </a:t>
            </a:r>
            <a:r>
              <a:rPr lang="en-US" dirty="0"/>
              <a:t>by eliminating repetitive code. Later, if you make a change, you only have to make it in one place.</a:t>
            </a:r>
          </a:p>
          <a:p>
            <a:r>
              <a:rPr lang="en-US" dirty="0"/>
              <a:t>Dividing a long program into functions allows you to </a:t>
            </a:r>
            <a:r>
              <a:rPr lang="en-US" b="1" u="sng" dirty="0"/>
              <a:t>debug the parts one at a time </a:t>
            </a:r>
            <a:r>
              <a:rPr lang="en-US" dirty="0"/>
              <a:t>and then assemble them into a working whole.</a:t>
            </a:r>
          </a:p>
          <a:p>
            <a:r>
              <a:rPr lang="en-US" dirty="0"/>
              <a:t>Well-designed functions are often useful for many programs. Once you write and debug one, </a:t>
            </a:r>
            <a:r>
              <a:rPr lang="en-US" b="1" u="sng" dirty="0"/>
              <a:t>you can reuse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8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548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How to develop a program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The Wishful Thinking approach to implementing a function</vt:lpstr>
      <vt:lpstr>ThinkPython 3.12  Why functions?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University of Washington</cp:lastModifiedBy>
  <cp:revision>18</cp:revision>
  <cp:lastPrinted>2015-05-06T18:44:46Z</cp:lastPrinted>
  <dcterms:created xsi:type="dcterms:W3CDTF">2012-08-01T15:24:52Z</dcterms:created>
  <dcterms:modified xsi:type="dcterms:W3CDTF">2018-05-07T20:06:18Z</dcterms:modified>
</cp:coreProperties>
</file>