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90" r:id="rId3"/>
    <p:sldId id="291" r:id="rId4"/>
    <p:sldId id="292" r:id="rId5"/>
    <p:sldId id="293" r:id="rId6"/>
    <p:sldId id="296" r:id="rId7"/>
    <p:sldId id="294" r:id="rId8"/>
    <p:sldId id="295" r:id="rId9"/>
  </p:sldIdLst>
  <p:sldSz cx="9144000" cy="6858000" type="screen4x3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3A8A"/>
    <a:srgbClr val="DC62E1"/>
    <a:srgbClr val="859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8" d="100"/>
          <a:sy n="118" d="100"/>
        </p:scale>
        <p:origin x="172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E28EE-BA29-4401-BD5A-7C6D018C3FE2}" type="datetimeFigureOut">
              <a:rPr lang="en-US" smtClean="0"/>
              <a:t>5/11/2018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265537-8977-4085-8470-8324F5D5A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25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B278CCF-B7EB-4025-A076-44858CCF5A86}" type="datetime1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4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C360614-7F64-43B0-BA74-B329658E383C}" type="datetime1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1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A6AD9E0-7382-4D01-B96B-86235B358379}" type="datetime1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5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14AE8ED-AE57-481F-AEA2-F242D7969F37}" type="datetime1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55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192E4AC-3671-4064-B10B-1AA598F56DA0}" type="datetime1">
              <a:rPr lang="en-US" smtClean="0"/>
              <a:t>5/11/2018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0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48E073-D6EA-4BF0-9D6D-4E19C53B9E0B}" type="datetime1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19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EE16943-E3EA-4EF3-8E51-BFD60088578E}" type="datetime1">
              <a:rPr lang="en-US" smtClean="0"/>
              <a:t>5/11/2018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60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0D51F0A-6C8A-4DF3-A6C2-1FE56FD63CB6}" type="datetime1">
              <a:rPr lang="en-US" smtClean="0"/>
              <a:t>5/11/2018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3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200AF9-A324-4519-B0D7-C1FA917BF2B0}" type="datetime1">
              <a:rPr lang="en-US" smtClean="0"/>
              <a:t>5/11/2018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81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3FA8EF9-66B5-4FBE-A5E0-5C7852439D1E}" type="datetime1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4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011BB75-EC1D-41AD-B7D4-B2375CD3CAEF}" type="datetime1">
              <a:rPr lang="en-US" smtClean="0"/>
              <a:t>5/11/2018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6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7030A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9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venngage.com/blog/misleading-graph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image" Target="../media/image2.jpeg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3.gif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2667000"/>
            <a:ext cx="5410200" cy="933451"/>
          </a:xfrm>
        </p:spPr>
        <p:txBody>
          <a:bodyPr>
            <a:normAutofit/>
          </a:bodyPr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990600" y="3886200"/>
            <a:ext cx="64008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UW CSE 160</a:t>
            </a:r>
          </a:p>
          <a:p>
            <a:r>
              <a:rPr lang="en-US" smtClean="0">
                <a:solidFill>
                  <a:schemeClr val="tx1"/>
                </a:solidFill>
              </a:rPr>
              <a:t>Spring 2018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1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matplotlib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Strives </a:t>
            </a:r>
            <a:r>
              <a:rPr lang="en-US" dirty="0"/>
              <a:t>to emulate </a:t>
            </a:r>
            <a:r>
              <a:rPr lang="en-US" dirty="0" smtClean="0"/>
              <a:t>MATLAB</a:t>
            </a:r>
          </a:p>
          <a:p>
            <a:pPr lvl="1"/>
            <a:r>
              <a:rPr lang="en-US" dirty="0" smtClean="0"/>
              <a:t>Pro:  familiar to MATLAB users</a:t>
            </a:r>
          </a:p>
          <a:p>
            <a:pPr lvl="1"/>
            <a:r>
              <a:rPr lang="en-US" dirty="0" smtClean="0"/>
              <a:t>Pro:  powerful</a:t>
            </a:r>
          </a:p>
          <a:p>
            <a:pPr lvl="1"/>
            <a:r>
              <a:rPr lang="en-US" dirty="0" smtClean="0"/>
              <a:t>Con:  not the best design for a plotting library</a:t>
            </a:r>
            <a:endParaRPr lang="en-US" dirty="0"/>
          </a:p>
          <a:p>
            <a:r>
              <a:rPr lang="en-US" dirty="0" smtClean="0"/>
              <a:t>One </a:t>
            </a:r>
            <a:r>
              <a:rPr lang="en-US" dirty="0"/>
              <a:t>important function for </a:t>
            </a:r>
            <a:r>
              <a:rPr lang="en-US" dirty="0" smtClean="0"/>
              <a:t>HW6: </a:t>
            </a:r>
            <a:endParaRPr lang="en-US" dirty="0"/>
          </a:p>
          <a:p>
            <a:pPr marL="0" indent="0">
              <a:buNone/>
            </a:pPr>
            <a:endParaRPr lang="en-US" sz="24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400" b="1" dirty="0">
                <a:latin typeface="Courier New"/>
                <a:cs typeface="Courier New"/>
              </a:rPr>
              <a:t>plot(</a:t>
            </a:r>
            <a:r>
              <a:rPr lang="en-US" sz="2400" b="1" dirty="0" err="1">
                <a:latin typeface="Courier New"/>
                <a:cs typeface="Courier New"/>
              </a:rPr>
              <a:t>xvalues</a:t>
            </a:r>
            <a:r>
              <a:rPr lang="en-US" sz="2400" b="1" dirty="0">
                <a:latin typeface="Courier New"/>
                <a:cs typeface="Courier New"/>
              </a:rPr>
              <a:t>, </a:t>
            </a:r>
            <a:r>
              <a:rPr lang="en-US" sz="2400" b="1" dirty="0" err="1">
                <a:latin typeface="Courier New"/>
                <a:cs typeface="Courier New"/>
              </a:rPr>
              <a:t>yvalues</a:t>
            </a:r>
            <a:r>
              <a:rPr lang="en-US" sz="2400" b="1" dirty="0">
                <a:latin typeface="Courier New"/>
                <a:cs typeface="Courier New"/>
              </a:rPr>
              <a:t>)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7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Plot</a:t>
            </a:r>
          </a:p>
        </p:txBody>
      </p:sp>
      <p:sp>
        <p:nvSpPr>
          <p:cNvPr id="4" name="Rectangle 3"/>
          <p:cNvSpPr/>
          <p:nvPr>
            <p:custDataLst>
              <p:tags r:id="rId2"/>
            </p:custDataLst>
          </p:nvPr>
        </p:nvSpPr>
        <p:spPr>
          <a:xfrm>
            <a:off x="838200" y="1676400"/>
            <a:ext cx="6096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matplotlib.pyplot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plt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[1,2,3,4,5]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ys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[x**2 for x in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ys.append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(x**2)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plt.plot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ys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smtClean="0">
                <a:latin typeface="Courier New" pitchFamily="49" charset="0"/>
                <a:cs typeface="Courier New" pitchFamily="49" charset="0"/>
              </a:rPr>
              <a:t>plt.show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" name="Group 2"/>
          <p:cNvGrpSpPr/>
          <p:nvPr>
            <p:custDataLst>
              <p:tags r:id="rId3"/>
            </p:custDataLst>
          </p:nvPr>
        </p:nvGrpSpPr>
        <p:grpSpPr>
          <a:xfrm>
            <a:off x="990600" y="4201184"/>
            <a:ext cx="4267200" cy="1132816"/>
            <a:chOff x="990600" y="4201184"/>
            <a:chExt cx="4267200" cy="1132816"/>
          </a:xfrm>
        </p:grpSpPr>
        <p:sp>
          <p:nvSpPr>
            <p:cNvPr id="5" name="TextBox 4"/>
            <p:cNvSpPr txBox="1"/>
            <p:nvPr>
              <p:custDataLst>
                <p:tags r:id="rId6"/>
              </p:custDataLst>
            </p:nvPr>
          </p:nvSpPr>
          <p:spPr>
            <a:xfrm>
              <a:off x="1752600" y="4810780"/>
              <a:ext cx="3505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accent2"/>
                  </a:solidFill>
                </a:rPr>
                <a:t>no return value?</a:t>
              </a:r>
            </a:p>
          </p:txBody>
        </p:sp>
        <p:cxnSp>
          <p:nvCxnSpPr>
            <p:cNvPr id="7" name="Curved Connector 6"/>
            <p:cNvCxnSpPr>
              <a:stCxn id="5" idx="1"/>
            </p:cNvCxnSpPr>
            <p:nvPr>
              <p:custDataLst>
                <p:tags r:id="rId7"/>
              </p:custDataLst>
            </p:nvPr>
          </p:nvCxnSpPr>
          <p:spPr>
            <a:xfrm rot="10800000">
              <a:off x="990600" y="4201184"/>
              <a:ext cx="762000" cy="871206"/>
            </a:xfrm>
            <a:prstGeom prst="curvedConnector2">
              <a:avLst/>
            </a:prstGeom>
            <a:ln>
              <a:solidFill>
                <a:schemeClr val="accent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>
            <p:custDataLst>
              <p:tags r:id="rId4"/>
            </p:custDataLst>
          </p:nvPr>
        </p:nvSpPr>
        <p:spPr>
          <a:xfrm>
            <a:off x="381000" y="5619690"/>
            <a:ext cx="861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Has a side effect on the figure (like “print” statement)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2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457200" y="381000"/>
            <a:ext cx="8229600" cy="5943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A23A8A"/>
                </a:solidFill>
                <a:latin typeface="Courier New"/>
                <a:cs typeface="Courier New"/>
              </a:rPr>
              <a:t>import </a:t>
            </a:r>
            <a:r>
              <a:rPr lang="en-US" b="1" dirty="0" err="1">
                <a:latin typeface="Courier New"/>
                <a:cs typeface="Courier New"/>
              </a:rPr>
              <a:t>matplotlib.pyplot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A23A8A"/>
                </a:solidFill>
                <a:latin typeface="Courier New"/>
                <a:cs typeface="Courier New"/>
              </a:rPr>
              <a:t>as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plt</a:t>
            </a: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 err="1" smtClean="0">
                <a:latin typeface="Courier New"/>
                <a:cs typeface="Courier New"/>
              </a:rPr>
              <a:t>xs</a:t>
            </a:r>
            <a:r>
              <a:rPr lang="en-US" b="1" dirty="0" smtClean="0">
                <a:latin typeface="Courier New"/>
                <a:cs typeface="Courier New"/>
              </a:rPr>
              <a:t> = range(-100,110,10)</a:t>
            </a: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x2 = [x**2 </a:t>
            </a:r>
            <a:r>
              <a:rPr lang="en-US" b="1" dirty="0" smtClean="0">
                <a:solidFill>
                  <a:srgbClr val="859040"/>
                </a:solidFill>
                <a:latin typeface="Courier New"/>
                <a:cs typeface="Courier New"/>
              </a:rPr>
              <a:t>for</a:t>
            </a:r>
            <a:r>
              <a:rPr lang="en-US" b="1" dirty="0" smtClean="0">
                <a:latin typeface="Courier New"/>
                <a:cs typeface="Courier New"/>
              </a:rPr>
              <a:t> x </a:t>
            </a:r>
            <a:r>
              <a:rPr lang="en-US" b="1" dirty="0" smtClean="0">
                <a:solidFill>
                  <a:srgbClr val="859040"/>
                </a:solidFill>
                <a:latin typeface="Courier New"/>
                <a:cs typeface="Courier New"/>
              </a:rPr>
              <a:t>in</a:t>
            </a:r>
            <a:r>
              <a:rPr lang="en-US" b="1" dirty="0" smtClean="0">
                <a:latin typeface="Courier New"/>
                <a:cs typeface="Courier New"/>
              </a:rPr>
              <a:t> </a:t>
            </a:r>
            <a:r>
              <a:rPr lang="en-US" b="1" dirty="0" err="1" smtClean="0">
                <a:latin typeface="Courier New"/>
                <a:cs typeface="Courier New"/>
              </a:rPr>
              <a:t>xs</a:t>
            </a:r>
            <a:r>
              <a:rPr lang="en-US" b="1" dirty="0" smtClean="0">
                <a:latin typeface="Courier New"/>
                <a:cs typeface="Courier New"/>
              </a:rPr>
              <a:t>]</a:t>
            </a:r>
          </a:p>
          <a:p>
            <a:pPr marL="0" indent="0">
              <a:buNone/>
            </a:pPr>
            <a:r>
              <a:rPr lang="en-US" b="1" dirty="0" smtClean="0">
                <a:latin typeface="Courier New"/>
                <a:cs typeface="Courier New"/>
              </a:rPr>
              <a:t>negx2 </a:t>
            </a:r>
            <a:r>
              <a:rPr lang="en-US" b="1" dirty="0">
                <a:latin typeface="Courier New"/>
                <a:cs typeface="Courier New"/>
              </a:rPr>
              <a:t>= [-x**2 </a:t>
            </a:r>
            <a:r>
              <a:rPr lang="en-US" b="1" dirty="0">
                <a:solidFill>
                  <a:srgbClr val="859040"/>
                </a:solidFill>
                <a:latin typeface="Courier New"/>
                <a:cs typeface="Courier New"/>
              </a:rPr>
              <a:t>for</a:t>
            </a:r>
            <a:r>
              <a:rPr lang="en-US" b="1" dirty="0">
                <a:latin typeface="Courier New"/>
                <a:cs typeface="Courier New"/>
              </a:rPr>
              <a:t> x </a:t>
            </a:r>
            <a:r>
              <a:rPr lang="en-US" b="1" dirty="0">
                <a:solidFill>
                  <a:srgbClr val="859040"/>
                </a:solidFill>
                <a:latin typeface="Courier New"/>
                <a:cs typeface="Courier New"/>
              </a:rPr>
              <a:t>in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xs</a:t>
            </a:r>
            <a:r>
              <a:rPr lang="en-US" b="1" dirty="0">
                <a:latin typeface="Courier New"/>
                <a:cs typeface="Courier New"/>
              </a:rPr>
              <a:t>]</a:t>
            </a: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 err="1">
                <a:latin typeface="Courier New"/>
                <a:cs typeface="Courier New"/>
              </a:rPr>
              <a:t>plt.plot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 err="1">
                <a:latin typeface="Courier New"/>
                <a:cs typeface="Courier New"/>
              </a:rPr>
              <a:t>xs</a:t>
            </a:r>
            <a:r>
              <a:rPr lang="en-US" b="1" dirty="0">
                <a:latin typeface="Courier New"/>
                <a:cs typeface="Courier New"/>
              </a:rPr>
              <a:t>, x2)</a:t>
            </a:r>
          </a:p>
          <a:p>
            <a:pPr marL="0" indent="0">
              <a:buNone/>
            </a:pPr>
            <a:r>
              <a:rPr lang="en-US" b="1" dirty="0" err="1">
                <a:latin typeface="Courier New"/>
                <a:cs typeface="Courier New"/>
              </a:rPr>
              <a:t>plt.plot</a:t>
            </a:r>
            <a:r>
              <a:rPr lang="en-US" b="1" dirty="0">
                <a:latin typeface="Courier New"/>
                <a:cs typeface="Courier New"/>
              </a:rPr>
              <a:t>(</a:t>
            </a:r>
            <a:r>
              <a:rPr lang="en-US" b="1" dirty="0" err="1">
                <a:latin typeface="Courier New"/>
                <a:cs typeface="Courier New"/>
              </a:rPr>
              <a:t>xs</a:t>
            </a:r>
            <a:r>
              <a:rPr lang="en-US" b="1" dirty="0">
                <a:latin typeface="Courier New"/>
                <a:cs typeface="Courier New"/>
              </a:rPr>
              <a:t>, negx2)</a:t>
            </a:r>
          </a:p>
          <a:p>
            <a:pPr marL="0" indent="0">
              <a:buNone/>
            </a:pPr>
            <a:r>
              <a:rPr lang="en-US" b="1" dirty="0" err="1">
                <a:latin typeface="Courier New"/>
                <a:cs typeface="Courier New"/>
              </a:rPr>
              <a:t>plt.xlabel</a:t>
            </a:r>
            <a:r>
              <a:rPr lang="en-US" b="1" dirty="0">
                <a:latin typeface="Courier New"/>
                <a:cs typeface="Courier New"/>
              </a:rPr>
              <a:t>("x")</a:t>
            </a:r>
          </a:p>
          <a:p>
            <a:pPr marL="0" indent="0">
              <a:buNone/>
            </a:pPr>
            <a:r>
              <a:rPr lang="en-US" b="1" dirty="0" err="1">
                <a:latin typeface="Courier New"/>
                <a:cs typeface="Courier New"/>
              </a:rPr>
              <a:t>plt.ylabel</a:t>
            </a:r>
            <a:r>
              <a:rPr lang="en-US" b="1" dirty="0">
                <a:latin typeface="Courier New"/>
                <a:cs typeface="Courier New"/>
              </a:rPr>
              <a:t>("y")</a:t>
            </a:r>
          </a:p>
          <a:p>
            <a:pPr marL="0" indent="0">
              <a:buNone/>
            </a:pPr>
            <a:r>
              <a:rPr lang="en-US" b="1" dirty="0" err="1">
                <a:latin typeface="Courier New"/>
                <a:cs typeface="Courier New"/>
              </a:rPr>
              <a:t>plt.ylim</a:t>
            </a:r>
            <a:r>
              <a:rPr lang="en-US" b="1" dirty="0">
                <a:latin typeface="Courier New"/>
                <a:cs typeface="Courier New"/>
              </a:rPr>
              <a:t>(-2000, 2000)</a:t>
            </a:r>
          </a:p>
          <a:p>
            <a:pPr marL="0" indent="0">
              <a:buNone/>
            </a:pPr>
            <a:r>
              <a:rPr lang="en-US" b="1" dirty="0" err="1">
                <a:latin typeface="Courier New"/>
                <a:cs typeface="Courier New"/>
              </a:rPr>
              <a:t>plt.axhline</a:t>
            </a:r>
            <a:r>
              <a:rPr lang="en-US" b="1" dirty="0">
                <a:latin typeface="Courier New"/>
                <a:cs typeface="Courier New"/>
              </a:rPr>
              <a:t>(0) 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#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horiz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 line</a:t>
            </a:r>
          </a:p>
          <a:p>
            <a:pPr marL="0" indent="0">
              <a:buNone/>
            </a:pPr>
            <a:r>
              <a:rPr lang="en-US" b="1" dirty="0" err="1">
                <a:latin typeface="Courier New"/>
                <a:cs typeface="Courier New"/>
              </a:rPr>
              <a:t>plt.axvline</a:t>
            </a:r>
            <a:r>
              <a:rPr lang="en-US" b="1" dirty="0">
                <a:latin typeface="Courier New"/>
                <a:cs typeface="Courier New"/>
              </a:rPr>
              <a:t>(0) 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# </a:t>
            </a:r>
            <a:r>
              <a:rPr lang="en-US" b="1" dirty="0" err="1">
                <a:solidFill>
                  <a:srgbClr val="0000FF"/>
                </a:solidFill>
                <a:latin typeface="Courier New"/>
                <a:cs typeface="Courier New"/>
              </a:rPr>
              <a:t>vert</a:t>
            </a:r>
            <a:r>
              <a:rPr lang="en-US" b="1" dirty="0">
                <a:solidFill>
                  <a:srgbClr val="0000FF"/>
                </a:solidFill>
                <a:latin typeface="Courier New"/>
                <a:cs typeface="Courier New"/>
              </a:rPr>
              <a:t> line</a:t>
            </a: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b="1" dirty="0" err="1">
                <a:latin typeface="Courier New"/>
                <a:cs typeface="Courier New"/>
              </a:rPr>
              <a:t>plt.savefig</a:t>
            </a:r>
            <a:r>
              <a:rPr lang="en-US" b="1" dirty="0">
                <a:latin typeface="Courier New"/>
                <a:cs typeface="Courier New"/>
              </a:rPr>
              <a:t>("</a:t>
            </a:r>
            <a:r>
              <a:rPr lang="en-US" b="1" dirty="0" smtClean="0">
                <a:latin typeface="Courier New"/>
                <a:cs typeface="Courier New"/>
              </a:rPr>
              <a:t>quad.png</a:t>
            </a:r>
            <a:r>
              <a:rPr lang="en-US" b="1" dirty="0">
                <a:latin typeface="Courier New"/>
                <a:cs typeface="Courier New"/>
              </a:rPr>
              <a:t>")</a:t>
            </a:r>
          </a:p>
          <a:p>
            <a:pPr marL="0" indent="0">
              <a:buNone/>
            </a:pPr>
            <a:r>
              <a:rPr lang="en-US" b="1" dirty="0" err="1">
                <a:latin typeface="Courier New"/>
                <a:cs typeface="Courier New"/>
              </a:rPr>
              <a:t>plt.show</a:t>
            </a:r>
            <a:r>
              <a:rPr lang="en-US" b="1" dirty="0" smtClean="0">
                <a:latin typeface="Courier New"/>
                <a:cs typeface="Courier New"/>
              </a:rPr>
              <a:t>()</a:t>
            </a: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>
            <p:custDataLst>
              <p:tags r:id="rId2"/>
            </p:custDataLst>
          </p:nvPr>
        </p:nvSpPr>
        <p:spPr>
          <a:xfrm>
            <a:off x="6477000" y="3620869"/>
            <a:ext cx="220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Incrementally modify the figure.</a:t>
            </a:r>
          </a:p>
        </p:txBody>
      </p:sp>
      <p:sp>
        <p:nvSpPr>
          <p:cNvPr id="5" name="Right Brace 4"/>
          <p:cNvSpPr/>
          <p:nvPr>
            <p:custDataLst>
              <p:tags r:id="rId3"/>
            </p:custDataLst>
          </p:nvPr>
        </p:nvSpPr>
        <p:spPr>
          <a:xfrm>
            <a:off x="5943600" y="2667000"/>
            <a:ext cx="457200" cy="2667000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>
            <p:custDataLst>
              <p:tags r:id="rId4"/>
            </p:custDataLst>
          </p:nvPr>
        </p:nvSpPr>
        <p:spPr>
          <a:xfrm>
            <a:off x="6477000" y="5734756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Show it on the screen</a:t>
            </a:r>
          </a:p>
        </p:txBody>
      </p:sp>
      <p:sp>
        <p:nvSpPr>
          <p:cNvPr id="7" name="Right Brace 6"/>
          <p:cNvSpPr/>
          <p:nvPr>
            <p:custDataLst>
              <p:tags r:id="rId5"/>
            </p:custDataLst>
          </p:nvPr>
        </p:nvSpPr>
        <p:spPr>
          <a:xfrm>
            <a:off x="5943600" y="5785555"/>
            <a:ext cx="457200" cy="304800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>
            <p:custDataLst>
              <p:tags r:id="rId6"/>
            </p:custDataLst>
          </p:nvPr>
        </p:nvSpPr>
        <p:spPr>
          <a:xfrm>
            <a:off x="5943600" y="5415845"/>
            <a:ext cx="457200" cy="304800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>
            <p:custDataLst>
              <p:tags r:id="rId7"/>
            </p:custDataLst>
          </p:nvPr>
        </p:nvSpPr>
        <p:spPr>
          <a:xfrm>
            <a:off x="6454423" y="5342466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Save your figure to a file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2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icture 43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09600"/>
            <a:ext cx="8743555" cy="4495800"/>
          </a:xfrm>
          <a:prstGeom prst="rect">
            <a:avLst/>
          </a:prstGeom>
        </p:spPr>
      </p:pic>
      <p:sp>
        <p:nvSpPr>
          <p:cNvPr id="5" name="TextBox 4"/>
          <p:cNvSpPr txBox="1"/>
          <p:nvPr>
            <p:custDataLst>
              <p:tags r:id="rId2"/>
            </p:custDataLst>
          </p:nvPr>
        </p:nvSpPr>
        <p:spPr>
          <a:xfrm>
            <a:off x="609600" y="5715000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We can group these options into functions as usual, but remember that they are operating on a global, hidden </a:t>
            </a:r>
            <a:r>
              <a:rPr lang="en-US" dirty="0" smtClean="0">
                <a:solidFill>
                  <a:schemeClr val="accent2"/>
                </a:solidFill>
              </a:rPr>
              <a:t>variable (the figure)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9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Visualization: 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Visualizations can Mislead:</a:t>
            </a:r>
          </a:p>
          <a:p>
            <a:pPr lvl="1"/>
            <a:r>
              <a:rPr lang="en-US" dirty="0">
                <a:hlinkClick r:id="rId2"/>
              </a:rPr>
              <a:t>https://venngage.com/blog/misleading-graphs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Visualizations can be powerful:</a:t>
            </a:r>
          </a:p>
          <a:p>
            <a:pPr lvl="1"/>
            <a:r>
              <a:rPr lang="en-US" dirty="0"/>
              <a:t>John Snow’s Famous Cholera Map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966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academic.pgcc.edu/~kroberts/Lecture/Chapter%2014/14-18_CholeraMap_L.jp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-76200"/>
            <a:ext cx="7162800" cy="7367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>
            <p:custDataLst>
              <p:tags r:id="rId2"/>
            </p:custDataLst>
          </p:nvPr>
        </p:nvSpPr>
        <p:spPr>
          <a:xfrm>
            <a:off x="35417" y="228600"/>
            <a:ext cx="4027193" cy="83099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400" dirty="0" smtClean="0"/>
              <a:t>1854 London cholera epidemic</a:t>
            </a:r>
          </a:p>
          <a:p>
            <a:r>
              <a:rPr lang="en-US" sz="2400" dirty="0" smtClean="0"/>
              <a:t>Map by Dr</a:t>
            </a:r>
            <a:r>
              <a:rPr lang="en-US" sz="2400" dirty="0"/>
              <a:t>. John </a:t>
            </a:r>
            <a:r>
              <a:rPr lang="en-US" sz="2400" dirty="0" smtClean="0"/>
              <a:t>Snow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7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Napoleon’s Russian Campaign of 1812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Graphic by </a:t>
            </a:r>
            <a:r>
              <a:rPr lang="en-US" dirty="0"/>
              <a:t>Charles Joseph </a:t>
            </a:r>
            <a:r>
              <a:rPr lang="en-US" dirty="0" err="1"/>
              <a:t>Minard</a:t>
            </a:r>
            <a:endParaRPr lang="en-US" dirty="0"/>
          </a:p>
        </p:txBody>
      </p:sp>
      <p:pic>
        <p:nvPicPr>
          <p:cNvPr id="6146" name="Picture 2" descr="http://www.edwardtufte.com/tufte/graphics/minard_lg.gif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8" y="2247900"/>
            <a:ext cx="952500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3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27289</TotalTime>
  <Words>262</Words>
  <Application>Microsoft Office PowerPoint</Application>
  <PresentationFormat>On-screen Show (4:3)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Courier New</vt:lpstr>
      <vt:lpstr>Office Theme</vt:lpstr>
      <vt:lpstr>Visualization</vt:lpstr>
      <vt:lpstr>matplotlib</vt:lpstr>
      <vt:lpstr>Plot</vt:lpstr>
      <vt:lpstr>PowerPoint Presentation</vt:lpstr>
      <vt:lpstr>PowerPoint Presentation</vt:lpstr>
      <vt:lpstr>Visualization: Pros and Cons</vt:lpstr>
      <vt:lpstr>PowerPoint Presentation</vt:lpstr>
      <vt:lpstr>Napoleon’s Russian Campaign of 1812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D Ernst</dc:creator>
  <cp:lastModifiedBy>University of Washington</cp:lastModifiedBy>
  <cp:revision>632</cp:revision>
  <cp:lastPrinted>2012-07-23T05:21:44Z</cp:lastPrinted>
  <dcterms:created xsi:type="dcterms:W3CDTF">2012-06-20T04:14:54Z</dcterms:created>
  <dcterms:modified xsi:type="dcterms:W3CDTF">2018-05-11T20:59:41Z</dcterms:modified>
</cp:coreProperties>
</file>