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1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2.xml" ContentType="application/vnd.openxmlformats-officedocument.presentationml.notesSlid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68" r:id="rId5"/>
    <p:sldId id="259" r:id="rId6"/>
    <p:sldId id="261" r:id="rId7"/>
    <p:sldId id="267" r:id="rId8"/>
    <p:sldId id="272" r:id="rId9"/>
    <p:sldId id="269" r:id="rId10"/>
    <p:sldId id="275" r:id="rId11"/>
    <p:sldId id="262" r:id="rId12"/>
    <p:sldId id="276" r:id="rId13"/>
    <p:sldId id="278" r:id="rId14"/>
    <p:sldId id="277" r:id="rId15"/>
    <p:sldId id="264" r:id="rId16"/>
    <p:sldId id="265" r:id="rId17"/>
    <p:sldId id="270" r:id="rId18"/>
    <p:sldId id="273" r:id="rId19"/>
    <p:sldId id="274" r:id="rId20"/>
    <p:sldId id="271" r:id="rId21"/>
  </p:sldIdLst>
  <p:sldSz cx="9144000" cy="6858000" type="screen4x3"/>
  <p:notesSz cx="6997700" cy="9283700"/>
  <p:custDataLst>
    <p:tags r:id="rId2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969" autoAdjust="0"/>
  </p:normalViewPr>
  <p:slideViewPr>
    <p:cSldViewPr>
      <p:cViewPr varScale="1">
        <p:scale>
          <a:sx n="113" d="100"/>
          <a:sy n="113" d="100"/>
        </p:scale>
        <p:origin x="1878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2337" cy="464185"/>
          </a:xfrm>
          <a:prstGeom prst="rect">
            <a:avLst/>
          </a:prstGeom>
        </p:spPr>
        <p:txBody>
          <a:bodyPr vert="horz" lIns="93031" tIns="46516" rIns="93031" bIns="46516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63744" y="0"/>
            <a:ext cx="3032337" cy="464185"/>
          </a:xfrm>
          <a:prstGeom prst="rect">
            <a:avLst/>
          </a:prstGeom>
        </p:spPr>
        <p:txBody>
          <a:bodyPr vert="horz" lIns="93031" tIns="46516" rIns="93031" bIns="46516" rtlCol="0"/>
          <a:lstStyle>
            <a:lvl1pPr algn="r">
              <a:defRPr sz="1200"/>
            </a:lvl1pPr>
          </a:lstStyle>
          <a:p>
            <a:fld id="{5F89A604-4140-4A33-838D-C1867651196E}" type="datetimeFigureOut">
              <a:rPr lang="en-US" smtClean="0"/>
              <a:t>5/11/2018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77925" y="696913"/>
            <a:ext cx="4641850" cy="3481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031" tIns="46516" rIns="93031" bIns="46516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9770" y="4409758"/>
            <a:ext cx="5598160" cy="4177665"/>
          </a:xfrm>
          <a:prstGeom prst="rect">
            <a:avLst/>
          </a:prstGeom>
        </p:spPr>
        <p:txBody>
          <a:bodyPr vert="horz" lIns="93031" tIns="46516" rIns="93031" bIns="46516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7904"/>
            <a:ext cx="3032337" cy="464185"/>
          </a:xfrm>
          <a:prstGeom prst="rect">
            <a:avLst/>
          </a:prstGeom>
        </p:spPr>
        <p:txBody>
          <a:bodyPr vert="horz" lIns="93031" tIns="46516" rIns="93031" bIns="46516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63744" y="8817904"/>
            <a:ext cx="3032337" cy="464185"/>
          </a:xfrm>
          <a:prstGeom prst="rect">
            <a:avLst/>
          </a:prstGeom>
        </p:spPr>
        <p:txBody>
          <a:bodyPr vert="horz" lIns="93031" tIns="46516" rIns="93031" bIns="46516" rtlCol="0" anchor="b"/>
          <a:lstStyle>
            <a:lvl1pPr algn="r">
              <a:defRPr sz="1200"/>
            </a:lvl1pPr>
          </a:lstStyle>
          <a:p>
            <a:fld id="{79F73786-F536-4E8E-B779-BB11A5FBA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0509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Have one student roll the die, and the other report the outcome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F73786-F536-4E8E-B779-BB11A5FBAD4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2056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“Student” was William </a:t>
            </a:r>
            <a:r>
              <a:rPr lang="en-US" dirty="0" err="1" smtClean="0"/>
              <a:t>Gosset</a:t>
            </a:r>
            <a:r>
              <a:rPr lang="en-US" dirty="0" smtClean="0"/>
              <a:t>, a chemist working for the Guinness</a:t>
            </a:r>
            <a:r>
              <a:rPr lang="en-US" baseline="0" dirty="0" smtClean="0"/>
              <a:t> brewery in Dublin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F73786-F536-4E8E-B779-BB11A5FBAD4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628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D8D3D-DC04-4E34-8C9C-5229B33DEFF6}" type="datetime1">
              <a:rPr lang="en-US" smtClean="0"/>
              <a:t>5/11/2018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05F16-FA26-43BF-BB77-DEA51A7F2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544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EDCE9-FC05-4347-839E-8C311D88342F}" type="datetime1">
              <a:rPr lang="en-US" smtClean="0"/>
              <a:t>5/11/2018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05F16-FA26-43BF-BB77-DEA51A7F2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010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C070C-73C0-4649-852A-ABC8334EF633}" type="datetime1">
              <a:rPr lang="en-US" smtClean="0"/>
              <a:t>5/11/2018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05F16-FA26-43BF-BB77-DEA51A7F2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985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7C051-3422-48C0-B8E9-75CE8CB19392}" type="datetime1">
              <a:rPr lang="en-US" smtClean="0"/>
              <a:t>5/11/2018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05F16-FA26-43BF-BB77-DEA51A7F2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019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55C58-1AC2-4CC5-B24B-B99603A439E2}" type="datetime1">
              <a:rPr lang="en-US" smtClean="0"/>
              <a:t>5/11/2018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05F16-FA26-43BF-BB77-DEA51A7F2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158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847ED-902E-4739-AF25-8E1DF2FAFD65}" type="datetime1">
              <a:rPr lang="en-US" smtClean="0"/>
              <a:t>5/11/2018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05F16-FA26-43BF-BB77-DEA51A7F2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29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457C7-A5CB-4D3A-B2B2-8DECB13C5C80}" type="datetime1">
              <a:rPr lang="en-US" smtClean="0"/>
              <a:t>5/11/2018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05F16-FA26-43BF-BB77-DEA51A7F2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715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DA4BA-0075-4CD2-804F-6498E0478B82}" type="datetime1">
              <a:rPr lang="en-US" smtClean="0"/>
              <a:t>5/11/2018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05F16-FA26-43BF-BB77-DEA51A7F2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016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8BA40-D401-439E-AA2D-21B491E91789}" type="datetime1">
              <a:rPr lang="en-US" smtClean="0"/>
              <a:t>5/11/2018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05F16-FA26-43BF-BB77-DEA51A7F2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19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407F7-32DF-417D-A9E9-BD9AA64DA41D}" type="datetime1">
              <a:rPr lang="en-US" smtClean="0"/>
              <a:t>5/11/2018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05F16-FA26-43BF-BB77-DEA51A7F2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503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15948-EEFD-47DF-8EBE-8B5C521CE9E9}" type="datetime1">
              <a:rPr lang="en-US" smtClean="0"/>
              <a:t>5/11/2018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05F16-FA26-43BF-BB77-DEA51A7F2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2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CB379-EB31-400A-8849-E5BF52EB721B}" type="datetime1">
              <a:rPr lang="en-US" smtClean="0"/>
              <a:t>5/11/2018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705F16-FA26-43BF-BB77-DEA51A7F2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624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rgbClr val="7030A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tags" Target="../tags/tag4.xml"/><Relationship Id="rId7" Type="http://schemas.openxmlformats.org/officeDocument/2006/relationships/image" Target="../media/image1.jpe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6.xml"/><Relationship Id="rId4" Type="http://schemas.openxmlformats.org/officeDocument/2006/relationships/tags" Target="../tags/tag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121.xml"/><Relationship Id="rId2" Type="http://schemas.openxmlformats.org/officeDocument/2006/relationships/tags" Target="../tags/tag120.xml"/><Relationship Id="rId1" Type="http://schemas.openxmlformats.org/officeDocument/2006/relationships/tags" Target="../tags/tag119.xml"/><Relationship Id="rId4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124.xml"/><Relationship Id="rId7" Type="http://schemas.openxmlformats.org/officeDocument/2006/relationships/hyperlink" Target="http://xkcd.com/882/" TargetMode="External"/><Relationship Id="rId2" Type="http://schemas.openxmlformats.org/officeDocument/2006/relationships/tags" Target="../tags/tag123.xml"/><Relationship Id="rId1" Type="http://schemas.openxmlformats.org/officeDocument/2006/relationships/tags" Target="../tags/tag122.xml"/><Relationship Id="rId6" Type="http://schemas.openxmlformats.org/officeDocument/2006/relationships/image" Target="../media/image12.png"/><Relationship Id="rId5" Type="http://schemas.openxmlformats.org/officeDocument/2006/relationships/slideLayout" Target="../slideLayouts/slideLayout6.xml"/><Relationship Id="rId4" Type="http://schemas.openxmlformats.org/officeDocument/2006/relationships/tags" Target="../tags/tag125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://xkcd.com/882/" TargetMode="External"/><Relationship Id="rId3" Type="http://schemas.openxmlformats.org/officeDocument/2006/relationships/tags" Target="../tags/tag128.xml"/><Relationship Id="rId7" Type="http://schemas.openxmlformats.org/officeDocument/2006/relationships/image" Target="../media/image12.png"/><Relationship Id="rId2" Type="http://schemas.openxmlformats.org/officeDocument/2006/relationships/tags" Target="../tags/tag127.xml"/><Relationship Id="rId1" Type="http://schemas.openxmlformats.org/officeDocument/2006/relationships/tags" Target="../tags/tag126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130.xml"/><Relationship Id="rId4" Type="http://schemas.openxmlformats.org/officeDocument/2006/relationships/tags" Target="../tags/tag12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133.xml"/><Relationship Id="rId2" Type="http://schemas.openxmlformats.org/officeDocument/2006/relationships/tags" Target="../tags/tag132.xml"/><Relationship Id="rId1" Type="http://schemas.openxmlformats.org/officeDocument/2006/relationships/tags" Target="../tags/tag131.xml"/><Relationship Id="rId4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://xkcd.com/552/" TargetMode="External"/><Relationship Id="rId3" Type="http://schemas.openxmlformats.org/officeDocument/2006/relationships/tags" Target="../tags/tag136.xml"/><Relationship Id="rId7" Type="http://schemas.openxmlformats.org/officeDocument/2006/relationships/image" Target="../media/image13.png"/><Relationship Id="rId2" Type="http://schemas.openxmlformats.org/officeDocument/2006/relationships/tags" Target="../tags/tag135.xml"/><Relationship Id="rId1" Type="http://schemas.openxmlformats.org/officeDocument/2006/relationships/tags" Target="../tags/tag134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38.xml"/><Relationship Id="rId4" Type="http://schemas.openxmlformats.org/officeDocument/2006/relationships/tags" Target="../tags/tag13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141.xml"/><Relationship Id="rId2" Type="http://schemas.openxmlformats.org/officeDocument/2006/relationships/tags" Target="../tags/tag140.xml"/><Relationship Id="rId1" Type="http://schemas.openxmlformats.org/officeDocument/2006/relationships/tags" Target="../tags/tag139.xml"/><Relationship Id="rId4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144.xml"/><Relationship Id="rId2" Type="http://schemas.openxmlformats.org/officeDocument/2006/relationships/tags" Target="../tags/tag143.xml"/><Relationship Id="rId1" Type="http://schemas.openxmlformats.org/officeDocument/2006/relationships/tags" Target="../tags/tag142.xml"/><Relationship Id="rId4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image" Target="../media/image3.jpe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ags" Target="../tags/tag19.xml"/><Relationship Id="rId7" Type="http://schemas.openxmlformats.org/officeDocument/2006/relationships/image" Target="../media/image4.jpeg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21.xml"/><Relationship Id="rId4" Type="http://schemas.openxmlformats.org/officeDocument/2006/relationships/tags" Target="../tags/tag20.xml"/></Relationships>
</file>

<file path=ppt/slides/_rels/slide6.xml.rels><?xml version="1.0" encoding="UTF-8" standalone="yes"?>
<Relationships xmlns="http://schemas.openxmlformats.org/package/2006/relationships"><Relationship Id="rId26" Type="http://schemas.openxmlformats.org/officeDocument/2006/relationships/tags" Target="../tags/tag47.xml"/><Relationship Id="rId21" Type="http://schemas.openxmlformats.org/officeDocument/2006/relationships/tags" Target="../tags/tag42.xml"/><Relationship Id="rId42" Type="http://schemas.openxmlformats.org/officeDocument/2006/relationships/tags" Target="../tags/tag63.xml"/><Relationship Id="rId47" Type="http://schemas.openxmlformats.org/officeDocument/2006/relationships/tags" Target="../tags/tag68.xml"/><Relationship Id="rId63" Type="http://schemas.openxmlformats.org/officeDocument/2006/relationships/tags" Target="../tags/tag84.xml"/><Relationship Id="rId68" Type="http://schemas.openxmlformats.org/officeDocument/2006/relationships/tags" Target="../tags/tag89.xml"/><Relationship Id="rId84" Type="http://schemas.openxmlformats.org/officeDocument/2006/relationships/tags" Target="../tags/tag105.xml"/><Relationship Id="rId89" Type="http://schemas.openxmlformats.org/officeDocument/2006/relationships/slideLayout" Target="../slideLayouts/slideLayout2.xml"/><Relationship Id="rId16" Type="http://schemas.openxmlformats.org/officeDocument/2006/relationships/tags" Target="../tags/tag37.xml"/><Relationship Id="rId11" Type="http://schemas.openxmlformats.org/officeDocument/2006/relationships/tags" Target="../tags/tag32.xml"/><Relationship Id="rId32" Type="http://schemas.openxmlformats.org/officeDocument/2006/relationships/tags" Target="../tags/tag53.xml"/><Relationship Id="rId37" Type="http://schemas.openxmlformats.org/officeDocument/2006/relationships/tags" Target="../tags/tag58.xml"/><Relationship Id="rId53" Type="http://schemas.openxmlformats.org/officeDocument/2006/relationships/tags" Target="../tags/tag74.xml"/><Relationship Id="rId58" Type="http://schemas.openxmlformats.org/officeDocument/2006/relationships/tags" Target="../tags/tag79.xml"/><Relationship Id="rId74" Type="http://schemas.openxmlformats.org/officeDocument/2006/relationships/tags" Target="../tags/tag95.xml"/><Relationship Id="rId79" Type="http://schemas.openxmlformats.org/officeDocument/2006/relationships/tags" Target="../tags/tag100.xml"/><Relationship Id="rId5" Type="http://schemas.openxmlformats.org/officeDocument/2006/relationships/tags" Target="../tags/tag26.xml"/><Relationship Id="rId90" Type="http://schemas.openxmlformats.org/officeDocument/2006/relationships/image" Target="../media/image6.png"/><Relationship Id="rId95" Type="http://schemas.openxmlformats.org/officeDocument/2006/relationships/image" Target="../media/image11.png"/><Relationship Id="rId22" Type="http://schemas.openxmlformats.org/officeDocument/2006/relationships/tags" Target="../tags/tag43.xml"/><Relationship Id="rId27" Type="http://schemas.openxmlformats.org/officeDocument/2006/relationships/tags" Target="../tags/tag48.xml"/><Relationship Id="rId43" Type="http://schemas.openxmlformats.org/officeDocument/2006/relationships/tags" Target="../tags/tag64.xml"/><Relationship Id="rId48" Type="http://schemas.openxmlformats.org/officeDocument/2006/relationships/tags" Target="../tags/tag69.xml"/><Relationship Id="rId64" Type="http://schemas.openxmlformats.org/officeDocument/2006/relationships/tags" Target="../tags/tag85.xml"/><Relationship Id="rId69" Type="http://schemas.openxmlformats.org/officeDocument/2006/relationships/tags" Target="../tags/tag90.xml"/><Relationship Id="rId8" Type="http://schemas.openxmlformats.org/officeDocument/2006/relationships/tags" Target="../tags/tag29.xml"/><Relationship Id="rId51" Type="http://schemas.openxmlformats.org/officeDocument/2006/relationships/tags" Target="../tags/tag72.xml"/><Relationship Id="rId72" Type="http://schemas.openxmlformats.org/officeDocument/2006/relationships/tags" Target="../tags/tag93.xml"/><Relationship Id="rId80" Type="http://schemas.openxmlformats.org/officeDocument/2006/relationships/tags" Target="../tags/tag101.xml"/><Relationship Id="rId85" Type="http://schemas.openxmlformats.org/officeDocument/2006/relationships/tags" Target="../tags/tag106.xml"/><Relationship Id="rId93" Type="http://schemas.openxmlformats.org/officeDocument/2006/relationships/image" Target="../media/image9.png"/><Relationship Id="rId3" Type="http://schemas.openxmlformats.org/officeDocument/2006/relationships/tags" Target="../tags/tag24.xml"/><Relationship Id="rId12" Type="http://schemas.openxmlformats.org/officeDocument/2006/relationships/tags" Target="../tags/tag33.xml"/><Relationship Id="rId17" Type="http://schemas.openxmlformats.org/officeDocument/2006/relationships/tags" Target="../tags/tag38.xml"/><Relationship Id="rId25" Type="http://schemas.openxmlformats.org/officeDocument/2006/relationships/tags" Target="../tags/tag46.xml"/><Relationship Id="rId33" Type="http://schemas.openxmlformats.org/officeDocument/2006/relationships/tags" Target="../tags/tag54.xml"/><Relationship Id="rId38" Type="http://schemas.openxmlformats.org/officeDocument/2006/relationships/tags" Target="../tags/tag59.xml"/><Relationship Id="rId46" Type="http://schemas.openxmlformats.org/officeDocument/2006/relationships/tags" Target="../tags/tag67.xml"/><Relationship Id="rId59" Type="http://schemas.openxmlformats.org/officeDocument/2006/relationships/tags" Target="../tags/tag80.xml"/><Relationship Id="rId67" Type="http://schemas.openxmlformats.org/officeDocument/2006/relationships/tags" Target="../tags/tag88.xml"/><Relationship Id="rId20" Type="http://schemas.openxmlformats.org/officeDocument/2006/relationships/tags" Target="../tags/tag41.xml"/><Relationship Id="rId41" Type="http://schemas.openxmlformats.org/officeDocument/2006/relationships/tags" Target="../tags/tag62.xml"/><Relationship Id="rId54" Type="http://schemas.openxmlformats.org/officeDocument/2006/relationships/tags" Target="../tags/tag75.xml"/><Relationship Id="rId62" Type="http://schemas.openxmlformats.org/officeDocument/2006/relationships/tags" Target="../tags/tag83.xml"/><Relationship Id="rId70" Type="http://schemas.openxmlformats.org/officeDocument/2006/relationships/tags" Target="../tags/tag91.xml"/><Relationship Id="rId75" Type="http://schemas.openxmlformats.org/officeDocument/2006/relationships/tags" Target="../tags/tag96.xml"/><Relationship Id="rId83" Type="http://schemas.openxmlformats.org/officeDocument/2006/relationships/tags" Target="../tags/tag104.xml"/><Relationship Id="rId88" Type="http://schemas.openxmlformats.org/officeDocument/2006/relationships/tags" Target="../tags/tag109.xml"/><Relationship Id="rId91" Type="http://schemas.openxmlformats.org/officeDocument/2006/relationships/image" Target="../media/image7.png"/><Relationship Id="rId1" Type="http://schemas.openxmlformats.org/officeDocument/2006/relationships/tags" Target="../tags/tag22.xml"/><Relationship Id="rId6" Type="http://schemas.openxmlformats.org/officeDocument/2006/relationships/tags" Target="../tags/tag27.xml"/><Relationship Id="rId15" Type="http://schemas.openxmlformats.org/officeDocument/2006/relationships/tags" Target="../tags/tag36.xml"/><Relationship Id="rId23" Type="http://schemas.openxmlformats.org/officeDocument/2006/relationships/tags" Target="../tags/tag44.xml"/><Relationship Id="rId28" Type="http://schemas.openxmlformats.org/officeDocument/2006/relationships/tags" Target="../tags/tag49.xml"/><Relationship Id="rId36" Type="http://schemas.openxmlformats.org/officeDocument/2006/relationships/tags" Target="../tags/tag57.xml"/><Relationship Id="rId49" Type="http://schemas.openxmlformats.org/officeDocument/2006/relationships/tags" Target="../tags/tag70.xml"/><Relationship Id="rId57" Type="http://schemas.openxmlformats.org/officeDocument/2006/relationships/tags" Target="../tags/tag78.xml"/><Relationship Id="rId10" Type="http://schemas.openxmlformats.org/officeDocument/2006/relationships/tags" Target="../tags/tag31.xml"/><Relationship Id="rId31" Type="http://schemas.openxmlformats.org/officeDocument/2006/relationships/tags" Target="../tags/tag52.xml"/><Relationship Id="rId44" Type="http://schemas.openxmlformats.org/officeDocument/2006/relationships/tags" Target="../tags/tag65.xml"/><Relationship Id="rId52" Type="http://schemas.openxmlformats.org/officeDocument/2006/relationships/tags" Target="../tags/tag73.xml"/><Relationship Id="rId60" Type="http://schemas.openxmlformats.org/officeDocument/2006/relationships/tags" Target="../tags/tag81.xml"/><Relationship Id="rId65" Type="http://schemas.openxmlformats.org/officeDocument/2006/relationships/tags" Target="../tags/tag86.xml"/><Relationship Id="rId73" Type="http://schemas.openxmlformats.org/officeDocument/2006/relationships/tags" Target="../tags/tag94.xml"/><Relationship Id="rId78" Type="http://schemas.openxmlformats.org/officeDocument/2006/relationships/tags" Target="../tags/tag99.xml"/><Relationship Id="rId81" Type="http://schemas.openxmlformats.org/officeDocument/2006/relationships/tags" Target="../tags/tag102.xml"/><Relationship Id="rId86" Type="http://schemas.openxmlformats.org/officeDocument/2006/relationships/tags" Target="../tags/tag107.xml"/><Relationship Id="rId94" Type="http://schemas.openxmlformats.org/officeDocument/2006/relationships/image" Target="../media/image10.png"/><Relationship Id="rId4" Type="http://schemas.openxmlformats.org/officeDocument/2006/relationships/tags" Target="../tags/tag25.xml"/><Relationship Id="rId9" Type="http://schemas.openxmlformats.org/officeDocument/2006/relationships/tags" Target="../tags/tag30.xml"/><Relationship Id="rId13" Type="http://schemas.openxmlformats.org/officeDocument/2006/relationships/tags" Target="../tags/tag34.xml"/><Relationship Id="rId18" Type="http://schemas.openxmlformats.org/officeDocument/2006/relationships/tags" Target="../tags/tag39.xml"/><Relationship Id="rId39" Type="http://schemas.openxmlformats.org/officeDocument/2006/relationships/tags" Target="../tags/tag60.xml"/><Relationship Id="rId34" Type="http://schemas.openxmlformats.org/officeDocument/2006/relationships/tags" Target="../tags/tag55.xml"/><Relationship Id="rId50" Type="http://schemas.openxmlformats.org/officeDocument/2006/relationships/tags" Target="../tags/tag71.xml"/><Relationship Id="rId55" Type="http://schemas.openxmlformats.org/officeDocument/2006/relationships/tags" Target="../tags/tag76.xml"/><Relationship Id="rId76" Type="http://schemas.openxmlformats.org/officeDocument/2006/relationships/tags" Target="../tags/tag97.xml"/><Relationship Id="rId7" Type="http://schemas.openxmlformats.org/officeDocument/2006/relationships/tags" Target="../tags/tag28.xml"/><Relationship Id="rId71" Type="http://schemas.openxmlformats.org/officeDocument/2006/relationships/tags" Target="../tags/tag92.xml"/><Relationship Id="rId92" Type="http://schemas.openxmlformats.org/officeDocument/2006/relationships/image" Target="../media/image8.png"/><Relationship Id="rId2" Type="http://schemas.openxmlformats.org/officeDocument/2006/relationships/tags" Target="../tags/tag23.xml"/><Relationship Id="rId29" Type="http://schemas.openxmlformats.org/officeDocument/2006/relationships/tags" Target="../tags/tag50.xml"/><Relationship Id="rId24" Type="http://schemas.openxmlformats.org/officeDocument/2006/relationships/tags" Target="../tags/tag45.xml"/><Relationship Id="rId40" Type="http://schemas.openxmlformats.org/officeDocument/2006/relationships/tags" Target="../tags/tag61.xml"/><Relationship Id="rId45" Type="http://schemas.openxmlformats.org/officeDocument/2006/relationships/tags" Target="../tags/tag66.xml"/><Relationship Id="rId66" Type="http://schemas.openxmlformats.org/officeDocument/2006/relationships/tags" Target="../tags/tag87.xml"/><Relationship Id="rId87" Type="http://schemas.openxmlformats.org/officeDocument/2006/relationships/tags" Target="../tags/tag108.xml"/><Relationship Id="rId61" Type="http://schemas.openxmlformats.org/officeDocument/2006/relationships/tags" Target="../tags/tag82.xml"/><Relationship Id="rId82" Type="http://schemas.openxmlformats.org/officeDocument/2006/relationships/tags" Target="../tags/tag103.xml"/><Relationship Id="rId19" Type="http://schemas.openxmlformats.org/officeDocument/2006/relationships/tags" Target="../tags/tag40.xml"/><Relationship Id="rId14" Type="http://schemas.openxmlformats.org/officeDocument/2006/relationships/tags" Target="../tags/tag35.xml"/><Relationship Id="rId30" Type="http://schemas.openxmlformats.org/officeDocument/2006/relationships/tags" Target="../tags/tag51.xml"/><Relationship Id="rId35" Type="http://schemas.openxmlformats.org/officeDocument/2006/relationships/tags" Target="../tags/tag56.xml"/><Relationship Id="rId56" Type="http://schemas.openxmlformats.org/officeDocument/2006/relationships/tags" Target="../tags/tag77.xml"/><Relationship Id="rId77" Type="http://schemas.openxmlformats.org/officeDocument/2006/relationships/tags" Target="../tags/tag9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112.xml"/><Relationship Id="rId2" Type="http://schemas.openxmlformats.org/officeDocument/2006/relationships/tags" Target="../tags/tag111.xml"/><Relationship Id="rId1" Type="http://schemas.openxmlformats.org/officeDocument/2006/relationships/tags" Target="../tags/tag110.xml"/><Relationship Id="rId4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115.xml"/><Relationship Id="rId2" Type="http://schemas.openxmlformats.org/officeDocument/2006/relationships/tags" Target="../tags/tag114.xml"/><Relationship Id="rId1" Type="http://schemas.openxmlformats.org/officeDocument/2006/relationships/tags" Target="../tags/tag113.xml"/><Relationship Id="rId4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118.xml"/><Relationship Id="rId2" Type="http://schemas.openxmlformats.org/officeDocument/2006/relationships/tags" Target="../tags/tag117.xml"/><Relationship Id="rId1" Type="http://schemas.openxmlformats.org/officeDocument/2006/relationships/tags" Target="../tags/tag116.xml"/><Relationship Id="rId4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Elementary statistics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UW CSE 160</a:t>
            </a:r>
          </a:p>
          <a:p>
            <a:r>
              <a:rPr lang="en-US" smtClean="0">
                <a:solidFill>
                  <a:schemeClr val="tx1"/>
                </a:solidFill>
              </a:rPr>
              <a:t>Spring 2018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26" name="Picture 2" descr="http://www.washingtoncitypaper.com/blogs/fringe/wp-content/uploads/2011/07/roulette-wheel.jp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0"/>
            <a:ext cx="2362200" cy="1575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2.bp.blogspot.com/-h118Ab_NuQY/TpL_njn64RI/AAAAAAAABUo/F7d8Tb8Njcg/s1600/Pathological_Gambling-3.jp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28120" cy="1575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B6705F16-FA26-43BF-BB77-DEA51A7F2B1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68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Null Hypothesis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Null Hypothesis: The common wisdom, “nothing unusual is happening here”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Examples:</a:t>
            </a:r>
          </a:p>
          <a:p>
            <a:r>
              <a:rPr lang="en-US" dirty="0" smtClean="0"/>
              <a:t>Ruth was using a fair die</a:t>
            </a:r>
          </a:p>
          <a:p>
            <a:r>
              <a:rPr lang="en-US" dirty="0" smtClean="0"/>
              <a:t>The accused is innocent</a:t>
            </a:r>
          </a:p>
          <a:p>
            <a:r>
              <a:rPr lang="en-US" dirty="0" smtClean="0"/>
              <a:t>This new drug does NOT cure disease</a:t>
            </a:r>
          </a:p>
          <a:p>
            <a:r>
              <a:rPr lang="en-US" dirty="0" smtClean="0"/>
              <a:t>The Iranian election results are accurate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05F16-FA26-43BF-BB77-DEA51A7F2B1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8477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Interpreting p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57200" y="1600200"/>
            <a:ext cx="8229600" cy="51054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p value of 5% or less = statistically significant</a:t>
            </a:r>
          </a:p>
          <a:p>
            <a:pPr lvl="1"/>
            <a:r>
              <a:rPr lang="en-US" dirty="0" smtClean="0"/>
              <a:t>This is a </a:t>
            </a:r>
            <a:r>
              <a:rPr lang="en-US" i="1" dirty="0" smtClean="0"/>
              <a:t>convention</a:t>
            </a:r>
            <a:r>
              <a:rPr lang="en-US" dirty="0" smtClean="0"/>
              <a:t>; there is nothing magical about 5%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Two types of errors may occur in statistical tests:</a:t>
            </a:r>
          </a:p>
          <a:p>
            <a:pPr>
              <a:buClr>
                <a:schemeClr val="tx1"/>
              </a:buClr>
            </a:pPr>
            <a:r>
              <a:rPr lang="en-US" dirty="0" smtClean="0">
                <a:solidFill>
                  <a:srgbClr val="FF0000"/>
                </a:solidFill>
              </a:rPr>
              <a:t>false positive</a:t>
            </a:r>
            <a:r>
              <a:rPr lang="en-US" dirty="0" smtClean="0"/>
              <a:t> (or </a:t>
            </a:r>
            <a:r>
              <a:rPr lang="en-US" dirty="0" smtClean="0">
                <a:solidFill>
                  <a:srgbClr val="FF0000"/>
                </a:solidFill>
              </a:rPr>
              <a:t>false alarm </a:t>
            </a:r>
            <a:r>
              <a:rPr lang="en-US" dirty="0" smtClean="0"/>
              <a:t>or Type I error):  no real effect, but report an effect (through good/bad luck or coincidence)</a:t>
            </a:r>
          </a:p>
          <a:p>
            <a:pPr lvl="1">
              <a:buClr>
                <a:schemeClr val="tx1"/>
              </a:buClr>
            </a:pPr>
            <a:r>
              <a:rPr lang="en-US" dirty="0" smtClean="0"/>
              <a:t>If no real effect, a false positive occurs about 1 time in 20</a:t>
            </a:r>
          </a:p>
          <a:p>
            <a:pPr>
              <a:buClr>
                <a:schemeClr val="tx1"/>
              </a:buClr>
            </a:pPr>
            <a:r>
              <a:rPr lang="en-US" dirty="0" smtClean="0">
                <a:solidFill>
                  <a:srgbClr val="FF0000"/>
                </a:solidFill>
              </a:rPr>
              <a:t>false negative</a:t>
            </a:r>
            <a:r>
              <a:rPr lang="en-US" dirty="0" smtClean="0"/>
              <a:t> (or </a:t>
            </a:r>
            <a:r>
              <a:rPr lang="en-US" dirty="0" smtClean="0">
                <a:solidFill>
                  <a:srgbClr val="FF0000"/>
                </a:solidFill>
              </a:rPr>
              <a:t>miss</a:t>
            </a:r>
            <a:r>
              <a:rPr lang="en-US" dirty="0" smtClean="0"/>
              <a:t> or Type II error):  real effect, but report no effect (through good/bad luck or coincidence)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i="1" dirty="0" smtClean="0"/>
              <a:t>larger</a:t>
            </a:r>
            <a:r>
              <a:rPr lang="en-US" dirty="0" smtClean="0"/>
              <a:t> the sample, the </a:t>
            </a:r>
            <a:r>
              <a:rPr lang="en-US" i="1" dirty="0" smtClean="0"/>
              <a:t>less the likelihood </a:t>
            </a:r>
            <a:r>
              <a:rPr lang="en-US" dirty="0" smtClean="0"/>
              <a:t>of a false positive or negative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B6705F16-FA26-43BF-BB77-DEA51A7F2B1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081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Type 1: False Positive (false alarm)</a:t>
            </a:r>
          </a:p>
          <a:p>
            <a:pPr marL="0" indent="0">
              <a:buNone/>
            </a:pPr>
            <a:r>
              <a:rPr lang="en-US" dirty="0" smtClean="0"/>
              <a:t>Type 2: False negative (miss)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Examples:</a:t>
            </a:r>
          </a:p>
          <a:p>
            <a:r>
              <a:rPr lang="en-US" dirty="0" smtClean="0"/>
              <a:t>Ruth was using a fair die</a:t>
            </a:r>
          </a:p>
          <a:p>
            <a:pPr lvl="1"/>
            <a:r>
              <a:rPr lang="en-US" dirty="0" smtClean="0"/>
              <a:t>Type 1: Die is actually fair, accuse me of lying!</a:t>
            </a:r>
          </a:p>
          <a:p>
            <a:pPr lvl="1"/>
            <a:r>
              <a:rPr lang="en-US" dirty="0" smtClean="0"/>
              <a:t>Type 2: Die is actually biased, you don’t notice</a:t>
            </a:r>
          </a:p>
          <a:p>
            <a:r>
              <a:rPr lang="en-US" dirty="0" smtClean="0"/>
              <a:t>The accused is innocent</a:t>
            </a:r>
          </a:p>
          <a:p>
            <a:r>
              <a:rPr lang="en-US" dirty="0" smtClean="0"/>
              <a:t>This new drug does NOT cure disease</a:t>
            </a:r>
          </a:p>
          <a:p>
            <a:r>
              <a:rPr lang="en-US" dirty="0" smtClean="0"/>
              <a:t>The Iranian election results are accurate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05F16-FA26-43BF-BB77-DEA51A7F2B1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0659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/>
              <a:t>Type 1: False Positive (false alarm)</a:t>
            </a:r>
          </a:p>
          <a:p>
            <a:pPr marL="0" indent="0">
              <a:buNone/>
            </a:pPr>
            <a:r>
              <a:rPr lang="en-US" dirty="0" smtClean="0"/>
              <a:t>Type 2: False negative (miss)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Examples:</a:t>
            </a:r>
          </a:p>
          <a:p>
            <a:r>
              <a:rPr lang="en-US" dirty="0" smtClean="0"/>
              <a:t>Ruth was using a fair die</a:t>
            </a:r>
          </a:p>
          <a:p>
            <a:pPr lvl="1"/>
            <a:r>
              <a:rPr lang="en-US" dirty="0" smtClean="0"/>
              <a:t>Type 1: Die is actually fair, accuse me of lying!</a:t>
            </a:r>
          </a:p>
          <a:p>
            <a:pPr lvl="1"/>
            <a:r>
              <a:rPr lang="en-US" dirty="0" smtClean="0"/>
              <a:t>Type 2: Die is actually biased, you don’t notice</a:t>
            </a:r>
          </a:p>
          <a:p>
            <a:r>
              <a:rPr lang="en-US" dirty="0" smtClean="0"/>
              <a:t>The accused is innocent</a:t>
            </a:r>
          </a:p>
          <a:p>
            <a:pPr lvl="1"/>
            <a:r>
              <a:rPr lang="en-US" dirty="0" smtClean="0"/>
              <a:t>Type 1:  </a:t>
            </a:r>
          </a:p>
          <a:p>
            <a:pPr lvl="1"/>
            <a:r>
              <a:rPr lang="en-US" dirty="0" smtClean="0"/>
              <a:t>Type 2:  </a:t>
            </a:r>
          </a:p>
          <a:p>
            <a:r>
              <a:rPr lang="en-US" dirty="0" smtClean="0"/>
              <a:t>This new drug does NOT cure disease	</a:t>
            </a:r>
          </a:p>
          <a:p>
            <a:pPr lvl="1"/>
            <a:r>
              <a:rPr lang="en-US" dirty="0" smtClean="0"/>
              <a:t>Type 1:  </a:t>
            </a:r>
          </a:p>
          <a:p>
            <a:pPr lvl="1"/>
            <a:r>
              <a:rPr lang="en-US" dirty="0" smtClean="0"/>
              <a:t>Type 2:  </a:t>
            </a:r>
          </a:p>
          <a:p>
            <a:r>
              <a:rPr lang="en-US" dirty="0" smtClean="0"/>
              <a:t>The Iranian election results are fair/accurate</a:t>
            </a:r>
          </a:p>
          <a:p>
            <a:pPr lvl="1"/>
            <a:r>
              <a:rPr lang="en-US" dirty="0" smtClean="0"/>
              <a:t>Type 1:  </a:t>
            </a:r>
          </a:p>
          <a:p>
            <a:pPr lvl="1"/>
            <a:r>
              <a:rPr lang="en-US" dirty="0" smtClean="0"/>
              <a:t>Type 2: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05F16-FA26-43BF-BB77-DEA51A7F2B1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1339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Answer: Error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/>
              <a:t>Type 1: False Positive (false alarm)</a:t>
            </a:r>
          </a:p>
          <a:p>
            <a:pPr marL="0" indent="0">
              <a:buNone/>
            </a:pPr>
            <a:r>
              <a:rPr lang="en-US" dirty="0" smtClean="0"/>
              <a:t>Type 2: False negative (miss)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Examples:</a:t>
            </a:r>
          </a:p>
          <a:p>
            <a:r>
              <a:rPr lang="en-US" dirty="0" smtClean="0"/>
              <a:t>Ruth was using a fair die</a:t>
            </a:r>
          </a:p>
          <a:p>
            <a:pPr lvl="1"/>
            <a:r>
              <a:rPr lang="en-US" dirty="0" smtClean="0"/>
              <a:t>Type 1: Die is actually fair, accuse me of lying!</a:t>
            </a:r>
          </a:p>
          <a:p>
            <a:pPr lvl="1"/>
            <a:r>
              <a:rPr lang="en-US" dirty="0" smtClean="0"/>
              <a:t>Type 2: Die is actually biased, you don’t notice</a:t>
            </a:r>
          </a:p>
          <a:p>
            <a:r>
              <a:rPr lang="en-US" dirty="0" smtClean="0"/>
              <a:t>The accused is innocent</a:t>
            </a:r>
          </a:p>
          <a:p>
            <a:pPr lvl="1"/>
            <a:r>
              <a:rPr lang="en-US" dirty="0" smtClean="0"/>
              <a:t>Type 1: Actually innocent, court finds guilty</a:t>
            </a:r>
          </a:p>
          <a:p>
            <a:pPr lvl="1"/>
            <a:r>
              <a:rPr lang="en-US" dirty="0" smtClean="0"/>
              <a:t>Type 2: Actually guilty, court sets them free</a:t>
            </a:r>
          </a:p>
          <a:p>
            <a:r>
              <a:rPr lang="en-US" dirty="0" smtClean="0"/>
              <a:t>This new drug does NOT cure disease	</a:t>
            </a:r>
          </a:p>
          <a:p>
            <a:pPr lvl="1"/>
            <a:r>
              <a:rPr lang="en-US" dirty="0" smtClean="0"/>
              <a:t>Type 1: Drug actually does nothing, study claims it does</a:t>
            </a:r>
          </a:p>
          <a:p>
            <a:pPr lvl="1"/>
            <a:r>
              <a:rPr lang="en-US" dirty="0" smtClean="0"/>
              <a:t>Type 2: Drug actually does help, study claims it does not</a:t>
            </a:r>
          </a:p>
          <a:p>
            <a:r>
              <a:rPr lang="en-US" dirty="0" smtClean="0"/>
              <a:t>The Iranian election results are fair/accurate</a:t>
            </a:r>
          </a:p>
          <a:p>
            <a:pPr lvl="1"/>
            <a:r>
              <a:rPr lang="en-US" dirty="0" smtClean="0"/>
              <a:t>Type 1: Results are actually fair, we claim they are fraudulent</a:t>
            </a:r>
          </a:p>
          <a:p>
            <a:pPr lvl="1"/>
            <a:r>
              <a:rPr lang="en-US" dirty="0" smtClean="0"/>
              <a:t>Type 2: Results are actually </a:t>
            </a:r>
            <a:r>
              <a:rPr lang="en-US" dirty="0"/>
              <a:t>fraudulent</a:t>
            </a:r>
            <a:r>
              <a:rPr lang="en-US" dirty="0" smtClean="0"/>
              <a:t>, we claim they are fair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05F16-FA26-43BF-BB77-DEA51A7F2B1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0049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Significant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76200"/>
            <a:ext cx="6180441" cy="1714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>
            <p:custDataLst>
              <p:tags r:id="rId2"/>
            </p:custDataLst>
          </p:nvPr>
        </p:nvSpPr>
        <p:spPr>
          <a:xfrm>
            <a:off x="6916980" y="6488668"/>
            <a:ext cx="2227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7"/>
              </a:rPr>
              <a:t>http://xkcd.com/882/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172200" y="274638"/>
            <a:ext cx="2971800" cy="1249362"/>
          </a:xfrm>
        </p:spPr>
        <p:txBody>
          <a:bodyPr>
            <a:noAutofit/>
          </a:bodyPr>
          <a:lstStyle/>
          <a:p>
            <a:r>
              <a:rPr lang="en-US" dirty="0" smtClean="0"/>
              <a:t>A false positive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B6705F16-FA26-43BF-BB77-DEA51A7F2B1B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801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Significant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895600"/>
            <a:ext cx="4779541" cy="1325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>
            <p:custDataLst>
              <p:tags r:id="rId2"/>
            </p:custDataLst>
          </p:nvPr>
        </p:nvSpPr>
        <p:spPr>
          <a:xfrm>
            <a:off x="6916980" y="-10495"/>
            <a:ext cx="2227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8"/>
              </a:rPr>
              <a:t>http://xkcd.com/882/</a:t>
            </a:r>
            <a:endParaRPr lang="en-US" dirty="0"/>
          </a:p>
        </p:txBody>
      </p:sp>
      <p:pic>
        <p:nvPicPr>
          <p:cNvPr id="4" name="Picture 2" descr="Significant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9422" y="-10134600"/>
            <a:ext cx="4878503" cy="13533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>
            <p:custDataLst>
              <p:tags r:id="rId4"/>
            </p:custDataLst>
          </p:nvPr>
        </p:nvSpPr>
        <p:spPr>
          <a:xfrm>
            <a:off x="6916980" y="6488668"/>
            <a:ext cx="2227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8"/>
              </a:rPr>
              <a:t>http://xkcd.com/882/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B6705F16-FA26-43BF-BB77-DEA51A7F2B1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032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A common error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Observe what you see in the real world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Decide </a:t>
            </a:r>
            <a:r>
              <a:rPr lang="en-US" dirty="0"/>
              <a:t>on a metric (bigger value = better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This is </a:t>
            </a:r>
            <a:r>
              <a:rPr lang="en-US" i="1" dirty="0" smtClean="0"/>
              <a:t>backwards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For any observation, there is something unique about it.</a:t>
            </a:r>
          </a:p>
          <a:p>
            <a:pPr marL="0" indent="0">
              <a:buNone/>
            </a:pPr>
            <a:r>
              <a:rPr lang="en-US" dirty="0" smtClean="0"/>
              <a:t>Example:  Roll dice, then be amazed because what are the odds you would get exactly that combination of rolls?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B6705F16-FA26-43BF-BB77-DEA51A7F2B1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4022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Correlation </a:t>
            </a:r>
            <a:r>
              <a:rPr lang="en-US" dirty="0" smtClean="0">
                <a:sym typeface="Symbol"/>
              </a:rPr>
              <a:t> causation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Ice </a:t>
            </a:r>
            <a:r>
              <a:rPr lang="en-US" dirty="0"/>
              <a:t>cream sales </a:t>
            </a:r>
            <a:r>
              <a:rPr lang="en-US" dirty="0" smtClean="0"/>
              <a:t>and rate of </a:t>
            </a:r>
            <a:r>
              <a:rPr lang="en-US" smtClean="0"/>
              <a:t>drowning deaths are </a:t>
            </a:r>
            <a:r>
              <a:rPr lang="en-US" dirty="0" smtClean="0"/>
              <a:t>correlated</a:t>
            </a:r>
            <a:endParaRPr lang="en-US" dirty="0"/>
          </a:p>
        </p:txBody>
      </p:sp>
      <p:pic>
        <p:nvPicPr>
          <p:cNvPr id="3074" name="Picture 2" descr="Correlation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232" y="4343400"/>
            <a:ext cx="5506325" cy="2219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>
            <p:custDataLst>
              <p:tags r:id="rId4"/>
            </p:custDataLst>
          </p:nvPr>
        </p:nvSpPr>
        <p:spPr>
          <a:xfrm>
            <a:off x="147199" y="6488668"/>
            <a:ext cx="2227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8"/>
              </a:rPr>
              <a:t>http://xkcd.com/552/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B6705F16-FA26-43BF-BB77-DEA51A7F2B1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862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Statistical </a:t>
            </a:r>
            <a:r>
              <a:rPr lang="en-US" dirty="0" smtClean="0"/>
              <a:t>significance</a:t>
            </a:r>
            <a:br>
              <a:rPr lang="en-US" dirty="0" smtClean="0"/>
            </a:br>
            <a:r>
              <a:rPr lang="en-US" dirty="0" smtClean="0">
                <a:sym typeface="Symbol"/>
              </a:rPr>
              <a:t> </a:t>
            </a:r>
            <a:r>
              <a:rPr lang="en-US" dirty="0"/>
              <a:t>practical </a:t>
            </a:r>
            <a:r>
              <a:rPr lang="en-US" dirty="0" smtClean="0"/>
              <a:t>importance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B6705F16-FA26-43BF-BB77-DEA51A7F2B1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0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A dice-rolling game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Two players each roll a die</a:t>
            </a:r>
          </a:p>
          <a:p>
            <a:r>
              <a:rPr lang="en-US" dirty="0" smtClean="0"/>
              <a:t>The higher roll wins</a:t>
            </a:r>
          </a:p>
          <a:p>
            <a:pPr lvl="1"/>
            <a:r>
              <a:rPr lang="en-US" dirty="0" smtClean="0"/>
              <a:t>Goal:  roll as high as you can!</a:t>
            </a:r>
          </a:p>
          <a:p>
            <a:r>
              <a:rPr lang="en-US" dirty="0" smtClean="0"/>
              <a:t>Repeat the game 6 times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B6705F16-FA26-43BF-BB77-DEA51A7F2B1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919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Don’t trust your intuition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People have very bad statistical intuition</a:t>
            </a:r>
          </a:p>
          <a:p>
            <a:r>
              <a:rPr lang="en-US" dirty="0" smtClean="0"/>
              <a:t>It’s much better to follow the methodology and do the experiments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B6705F16-FA26-43BF-BB77-DEA51A7F2B1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278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Hypotheses regarding </a:t>
            </a:r>
            <a:r>
              <a:rPr lang="en-US" smtClean="0"/>
              <a:t>the outcome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Luck</a:t>
            </a:r>
          </a:p>
          <a:p>
            <a:r>
              <a:rPr lang="en-US" dirty="0" smtClean="0"/>
              <a:t>Fraud</a:t>
            </a:r>
          </a:p>
          <a:p>
            <a:pPr lvl="1"/>
            <a:r>
              <a:rPr lang="en-US" dirty="0" smtClean="0"/>
              <a:t>loaded die</a:t>
            </a:r>
          </a:p>
          <a:p>
            <a:pPr lvl="1"/>
            <a:r>
              <a:rPr lang="en-US" dirty="0" smtClean="0"/>
              <a:t>inaccurate reporting</a:t>
            </a:r>
          </a:p>
          <a:p>
            <a:pPr lvl="1"/>
            <a:endParaRPr lang="en-US" dirty="0"/>
          </a:p>
          <a:p>
            <a:r>
              <a:rPr lang="en-US" dirty="0" smtClean="0"/>
              <a:t>How likely is luck?</a:t>
            </a:r>
          </a:p>
          <a:p>
            <a:r>
              <a:rPr lang="en-US" dirty="0" smtClean="0"/>
              <a:t>How do we decide?</a:t>
            </a:r>
            <a:endParaRPr lang="en-US" dirty="0"/>
          </a:p>
        </p:txBody>
      </p:sp>
      <p:pic>
        <p:nvPicPr>
          <p:cNvPr id="1026" name="Picture 2" descr="C:\cygwin\home\mernst\class\190p\12su\lectures\dice_sixes_die_desktop_800x600_wallpaper-133624.jpe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3600450"/>
            <a:ext cx="4343400" cy="3257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B6705F16-FA26-43BF-BB77-DEA51A7F2B1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924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Questions that statistics can answer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57200" y="1600200"/>
            <a:ext cx="8229600" cy="50292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I am flipping a coin.  Is it fair?</a:t>
            </a:r>
            <a:br>
              <a:rPr lang="en-US" dirty="0" smtClean="0"/>
            </a:br>
            <a:r>
              <a:rPr lang="en-US" dirty="0" smtClean="0">
                <a:solidFill>
                  <a:srgbClr val="FF0000"/>
                </a:solidFill>
              </a:rPr>
              <a:t>How confident am I in my answer?</a:t>
            </a:r>
          </a:p>
          <a:p>
            <a:r>
              <a:rPr lang="en-US" dirty="0" smtClean="0"/>
              <a:t>I have two bags of beans, each containing some black and some white beans.  I have a handful of beans.  Which bag did the handful come from?</a:t>
            </a:r>
          </a:p>
          <a:p>
            <a:r>
              <a:rPr lang="en-US" dirty="0" smtClean="0"/>
              <a:t>I have a handful of beans, and a single bag.  Did the handful come from that bag?</a:t>
            </a:r>
          </a:p>
          <a:p>
            <a:endParaRPr lang="en-US" dirty="0" smtClean="0"/>
          </a:p>
          <a:p>
            <a:r>
              <a:rPr lang="en-US" dirty="0" smtClean="0"/>
              <a:t>Does this drug improve patient outcomes?</a:t>
            </a:r>
          </a:p>
          <a:p>
            <a:r>
              <a:rPr lang="en-US" dirty="0" smtClean="0"/>
              <a:t>Which website design yields greater revenue?</a:t>
            </a:r>
          </a:p>
          <a:p>
            <a:r>
              <a:rPr lang="en-US" dirty="0" smtClean="0"/>
              <a:t>Which baseball player should my team draft?</a:t>
            </a:r>
          </a:p>
          <a:p>
            <a:r>
              <a:rPr lang="en-US" dirty="0" smtClean="0"/>
              <a:t>What premium should an insurer charge?</a:t>
            </a:r>
          </a:p>
          <a:p>
            <a:r>
              <a:rPr lang="en-US" dirty="0" smtClean="0"/>
              <a:t>Which chemical process leads to the best-tasting beer?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B6705F16-FA26-43BF-BB77-DEA51A7F2B1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006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304800" y="274638"/>
            <a:ext cx="85344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What can happen when you roll a die?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What is the likelihood of each?</a:t>
            </a:r>
            <a:endParaRPr lang="en-US" dirty="0"/>
          </a:p>
        </p:txBody>
      </p:sp>
      <p:pic>
        <p:nvPicPr>
          <p:cNvPr id="2050" name="Picture 2" descr="C:\cygwin\home\mernst\class\190p\12su\lectures\StoneDice_BlueGoldStoneD6GroupWhiteBackground.jp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5387" y="3906837"/>
            <a:ext cx="2868613" cy="2951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cygwin\home\mernst\class\190p\12su\lectures\dice_under_development.pn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2590800"/>
            <a:ext cx="6096000" cy="971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B6705F16-FA26-43BF-BB77-DEA51A7F2B1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971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0" y="274638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What can happen when you roll two dice?</a:t>
            </a:r>
            <a:endParaRPr lang="en-US" dirty="0"/>
          </a:p>
        </p:txBody>
      </p:sp>
      <p:pic>
        <p:nvPicPr>
          <p:cNvPr id="4" name="Picture 2" descr="C:\cygwin\home\mernst\class\190p\12su\lectures\14-images\die-6.pn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9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281535"/>
            <a:ext cx="323411" cy="32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cygwin\home\mernst\class\190p\12su\lectures\14-images\die-2.pn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9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820975"/>
            <a:ext cx="323411" cy="32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cygwin\home\mernst\class\190p\12su\lectures\14-images\die-3.pn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9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8589" y="3058975"/>
            <a:ext cx="323411" cy="32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C:\cygwin\home\mernst\class\190p\12su\lectures\14-images\die-4.pn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9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9" y="3043535"/>
            <a:ext cx="323411" cy="32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 descr="C:\cygwin\home\mernst\class\190p\12su\lectures\14-images\die-5.png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9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659364"/>
            <a:ext cx="326582" cy="323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5" descr="C:\cygwin\home\mernst\class\190p\12su\lectures\14-images\die-3.png"/>
          <p:cNvPicPr>
            <a:picLocks noChangeAspect="1" noChangeArrowheads="1"/>
          </p:cNvPicPr>
          <p:nvPr>
            <p:custDataLst>
              <p:tags r:id="rId7"/>
            </p:custDataLst>
          </p:nvPr>
        </p:nvPicPr>
        <p:blipFill>
          <a:blip r:embed="rId9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8" y="3439975"/>
            <a:ext cx="323411" cy="32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4" descr="C:\cygwin\home\mernst\class\190p\12su\lectures\14-images\die-2.png"/>
          <p:cNvPicPr>
            <a:picLocks noChangeAspect="1" noChangeArrowheads="1"/>
          </p:cNvPicPr>
          <p:nvPr>
            <p:custDataLst>
              <p:tags r:id="rId8"/>
            </p:custDataLst>
          </p:nvPr>
        </p:nvPicPr>
        <p:blipFill>
          <a:blip r:embed="rId9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8589" y="2662535"/>
            <a:ext cx="323411" cy="32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6" descr="C:\cygwin\home\mernst\class\190p\12su\lectures\14-images\die-4.png"/>
          <p:cNvPicPr>
            <a:picLocks noChangeAspect="1" noChangeArrowheads="1"/>
          </p:cNvPicPr>
          <p:nvPr>
            <p:custDataLst>
              <p:tags r:id="rId9"/>
            </p:custDataLst>
          </p:nvPr>
        </p:nvPicPr>
        <p:blipFill>
          <a:blip r:embed="rId9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8589" y="3439975"/>
            <a:ext cx="323411" cy="32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" name="Picture 2" descr="C:\cygwin\home\mernst\class\190p\12su\lectures\14-images\die-6.png"/>
          <p:cNvPicPr>
            <a:picLocks noChangeAspect="1" noChangeArrowheads="1"/>
          </p:cNvPicPr>
          <p:nvPr>
            <p:custDataLst>
              <p:tags r:id="rId10"/>
            </p:custDataLst>
          </p:nvPr>
        </p:nvPicPr>
        <p:blipFill>
          <a:blip r:embed="rId9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8589" y="4201975"/>
            <a:ext cx="323411" cy="32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Picture 7" descr="C:\cygwin\home\mernst\class\190p\12su\lectures\14-images\die-5.png"/>
          <p:cNvPicPr>
            <a:picLocks noChangeAspect="1" noChangeArrowheads="1"/>
          </p:cNvPicPr>
          <p:nvPr>
            <p:custDataLst>
              <p:tags r:id="rId11"/>
            </p:custDataLst>
          </p:nvPr>
        </p:nvPicPr>
        <p:blipFill>
          <a:blip r:embed="rId9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5418" y="3820975"/>
            <a:ext cx="326582" cy="323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" name="Picture 3" descr="C:\cygwin\home\mernst\class\190p\12su\lectures\14-images\die-1.png"/>
          <p:cNvPicPr>
            <a:picLocks noChangeAspect="1" noChangeArrowheads="1"/>
          </p:cNvPicPr>
          <p:nvPr>
            <p:custDataLst>
              <p:tags r:id="rId12"/>
            </p:custDataLst>
          </p:nvPr>
        </p:nvPicPr>
        <p:blipFill>
          <a:blip r:embed="rId9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200389"/>
            <a:ext cx="320240" cy="317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" name="Picture 3" descr="C:\cygwin\home\mernst\class\190p\12su\lectures\14-images\die-1.png"/>
          <p:cNvPicPr>
            <a:picLocks noChangeAspect="1" noChangeArrowheads="1"/>
          </p:cNvPicPr>
          <p:nvPr>
            <p:custDataLst>
              <p:tags r:id="rId13"/>
            </p:custDataLst>
          </p:nvPr>
        </p:nvPicPr>
        <p:blipFill>
          <a:blip r:embed="rId9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4200389"/>
            <a:ext cx="320240" cy="317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" name="Picture 3" descr="C:\cygwin\home\mernst\class\190p\12su\lectures\14-images\die-1.png"/>
          <p:cNvPicPr>
            <a:picLocks noChangeAspect="1" noChangeArrowheads="1"/>
          </p:cNvPicPr>
          <p:nvPr>
            <p:custDataLst>
              <p:tags r:id="rId14"/>
            </p:custDataLst>
          </p:nvPr>
        </p:nvPicPr>
        <p:blipFill>
          <a:blip r:embed="rId9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201975"/>
            <a:ext cx="320240" cy="317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3" name="Picture 3" descr="C:\cygwin\home\mernst\class\190p\12su\lectures\14-images\die-1.png"/>
          <p:cNvPicPr>
            <a:picLocks noChangeAspect="1" noChangeArrowheads="1"/>
          </p:cNvPicPr>
          <p:nvPr>
            <p:custDataLst>
              <p:tags r:id="rId15"/>
            </p:custDataLst>
          </p:nvPr>
        </p:nvPicPr>
        <p:blipFill>
          <a:blip r:embed="rId9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1760" y="2284706"/>
            <a:ext cx="320240" cy="317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7" name="Picture 2" descr="C:\cygwin\home\mernst\class\190p\12su\lectures\14-images\die-6.png"/>
          <p:cNvPicPr>
            <a:picLocks noChangeAspect="1" noChangeArrowheads="1"/>
          </p:cNvPicPr>
          <p:nvPr>
            <p:custDataLst>
              <p:tags r:id="rId16"/>
            </p:custDataLst>
          </p:nvPr>
        </p:nvPicPr>
        <p:blipFill>
          <a:blip r:embed="rId9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1982" y="2677975"/>
            <a:ext cx="323411" cy="32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8" name="Picture 4" descr="C:\cygwin\home\mernst\class\190p\12su\lectures\14-images\die-2.png"/>
          <p:cNvPicPr>
            <a:picLocks noChangeAspect="1" noChangeArrowheads="1"/>
          </p:cNvPicPr>
          <p:nvPr>
            <p:custDataLst>
              <p:tags r:id="rId17"/>
            </p:custDataLst>
          </p:nvPr>
        </p:nvPicPr>
        <p:blipFill>
          <a:blip r:embed="rId9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5582" y="3836415"/>
            <a:ext cx="323411" cy="32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9" name="Picture 5" descr="C:\cygwin\home\mernst\class\190p\12su\lectures\14-images\die-3.png"/>
          <p:cNvPicPr>
            <a:picLocks noChangeAspect="1" noChangeArrowheads="1"/>
          </p:cNvPicPr>
          <p:nvPr>
            <p:custDataLst>
              <p:tags r:id="rId18"/>
            </p:custDataLst>
          </p:nvPr>
        </p:nvPicPr>
        <p:blipFill>
          <a:blip r:embed="rId9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2171" y="3452244"/>
            <a:ext cx="323411" cy="32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0" name="Picture 6" descr="C:\cygwin\home\mernst\class\190p\12su\lectures\14-images\die-4.png"/>
          <p:cNvPicPr>
            <a:picLocks noChangeAspect="1" noChangeArrowheads="1"/>
          </p:cNvPicPr>
          <p:nvPr>
            <p:custDataLst>
              <p:tags r:id="rId19"/>
            </p:custDataLst>
          </p:nvPr>
        </p:nvPicPr>
        <p:blipFill>
          <a:blip r:embed="rId9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5581" y="3058975"/>
            <a:ext cx="323411" cy="32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1" name="Picture 7" descr="C:\cygwin\home\mernst\class\190p\12su\lectures\14-images\die-5.png"/>
          <p:cNvPicPr>
            <a:picLocks noChangeAspect="1" noChangeArrowheads="1"/>
          </p:cNvPicPr>
          <p:nvPr>
            <p:custDataLst>
              <p:tags r:id="rId20"/>
            </p:custDataLst>
          </p:nvPr>
        </p:nvPicPr>
        <p:blipFill>
          <a:blip r:embed="rId9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5582" y="2674804"/>
            <a:ext cx="326582" cy="323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2" name="Picture 5" descr="C:\cygwin\home\mernst\class\190p\12su\lectures\14-images\die-3.png"/>
          <p:cNvPicPr>
            <a:picLocks noChangeAspect="1" noChangeArrowheads="1"/>
          </p:cNvPicPr>
          <p:nvPr>
            <p:custDataLst>
              <p:tags r:id="rId21"/>
            </p:custDataLst>
          </p:nvPr>
        </p:nvPicPr>
        <p:blipFill>
          <a:blip r:embed="rId9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5580" y="3455415"/>
            <a:ext cx="323411" cy="32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" name="Picture 4" descr="C:\cygwin\home\mernst\class\190p\12su\lectures\14-images\die-2.png"/>
          <p:cNvPicPr>
            <a:picLocks noChangeAspect="1" noChangeArrowheads="1"/>
          </p:cNvPicPr>
          <p:nvPr>
            <p:custDataLst>
              <p:tags r:id="rId22"/>
            </p:custDataLst>
          </p:nvPr>
        </p:nvPicPr>
        <p:blipFill>
          <a:blip r:embed="rId9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2171" y="3055804"/>
            <a:ext cx="323411" cy="32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4" name="Picture 6" descr="C:\cygwin\home\mernst\class\190p\12su\lectures\14-images\die-4.png"/>
          <p:cNvPicPr>
            <a:picLocks noChangeAspect="1" noChangeArrowheads="1"/>
          </p:cNvPicPr>
          <p:nvPr>
            <p:custDataLst>
              <p:tags r:id="rId23"/>
            </p:custDataLst>
          </p:nvPr>
        </p:nvPicPr>
        <p:blipFill>
          <a:blip r:embed="rId9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2171" y="3833244"/>
            <a:ext cx="323411" cy="32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6" name="Picture 7" descr="C:\cygwin\home\mernst\class\190p\12su\lectures\14-images\die-5.png"/>
          <p:cNvPicPr>
            <a:picLocks noChangeAspect="1" noChangeArrowheads="1"/>
          </p:cNvPicPr>
          <p:nvPr>
            <p:custDataLst>
              <p:tags r:id="rId24"/>
            </p:custDataLst>
          </p:nvPr>
        </p:nvPicPr>
        <p:blipFill>
          <a:blip r:embed="rId9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4214244"/>
            <a:ext cx="326582" cy="323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7" name="Picture 3" descr="C:\cygwin\home\mernst\class\190p\12su\lectures\14-images\die-1.png"/>
          <p:cNvPicPr>
            <a:picLocks noChangeAspect="1" noChangeArrowheads="1"/>
          </p:cNvPicPr>
          <p:nvPr>
            <p:custDataLst>
              <p:tags r:id="rId25"/>
            </p:custDataLst>
          </p:nvPr>
        </p:nvPicPr>
        <p:blipFill>
          <a:blip r:embed="rId9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5582" y="4217415"/>
            <a:ext cx="320240" cy="317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8" name="Picture 3" descr="C:\cygwin\home\mernst\class\190p\12su\lectures\14-images\die-1.png"/>
          <p:cNvPicPr>
            <a:picLocks noChangeAspect="1" noChangeArrowheads="1"/>
          </p:cNvPicPr>
          <p:nvPr>
            <p:custDataLst>
              <p:tags r:id="rId26"/>
            </p:custDataLst>
          </p:nvPr>
        </p:nvPicPr>
        <p:blipFill>
          <a:blip r:embed="rId9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5342" y="2677975"/>
            <a:ext cx="320240" cy="317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9" name="Picture 4" descr="C:\cygwin\home\mernst\class\190p\12su\lectures\14-images\die-2.png"/>
          <p:cNvPicPr>
            <a:picLocks noChangeAspect="1" noChangeArrowheads="1"/>
          </p:cNvPicPr>
          <p:nvPr>
            <p:custDataLst>
              <p:tags r:id="rId27"/>
            </p:custDataLst>
          </p:nvPr>
        </p:nvPicPr>
        <p:blipFill>
          <a:blip r:embed="rId9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4211" y="3839586"/>
            <a:ext cx="323411" cy="32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0" name="Picture 5" descr="C:\cygwin\home\mernst\class\190p\12su\lectures\14-images\die-3.png"/>
          <p:cNvPicPr>
            <a:picLocks noChangeAspect="1" noChangeArrowheads="1"/>
          </p:cNvPicPr>
          <p:nvPr>
            <p:custDataLst>
              <p:tags r:id="rId28"/>
            </p:custDataLst>
          </p:nvPr>
        </p:nvPicPr>
        <p:blipFill>
          <a:blip r:embed="rId9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3833244"/>
            <a:ext cx="323411" cy="32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1" name="Picture 6" descr="C:\cygwin\home\mernst\class\190p\12su\lectures\14-images\die-4.png"/>
          <p:cNvPicPr>
            <a:picLocks noChangeAspect="1" noChangeArrowheads="1"/>
          </p:cNvPicPr>
          <p:nvPr>
            <p:custDataLst>
              <p:tags r:id="rId29"/>
            </p:custDataLst>
          </p:nvPr>
        </p:nvPicPr>
        <p:blipFill>
          <a:blip r:embed="rId9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4210" y="3062146"/>
            <a:ext cx="323411" cy="32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" name="Picture 5" descr="C:\cygwin\home\mernst\class\190p\12su\lectures\14-images\die-3.png"/>
          <p:cNvPicPr>
            <a:picLocks noChangeAspect="1" noChangeArrowheads="1"/>
          </p:cNvPicPr>
          <p:nvPr>
            <p:custDataLst>
              <p:tags r:id="rId30"/>
            </p:custDataLst>
          </p:nvPr>
        </p:nvPicPr>
        <p:blipFill>
          <a:blip r:embed="rId9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4209" y="3458586"/>
            <a:ext cx="323411" cy="32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4" name="Picture 4" descr="C:\cygwin\home\mernst\class\190p\12su\lectures\14-images\die-2.png"/>
          <p:cNvPicPr>
            <a:picLocks noChangeAspect="1" noChangeArrowheads="1"/>
          </p:cNvPicPr>
          <p:nvPr>
            <p:custDataLst>
              <p:tags r:id="rId31"/>
            </p:custDataLst>
          </p:nvPr>
        </p:nvPicPr>
        <p:blipFill>
          <a:blip r:embed="rId9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3436804"/>
            <a:ext cx="323411" cy="32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5" name="Picture 6" descr="C:\cygwin\home\mernst\class\190p\12su\lectures\14-images\die-4.png"/>
          <p:cNvPicPr>
            <a:picLocks noChangeAspect="1" noChangeArrowheads="1"/>
          </p:cNvPicPr>
          <p:nvPr>
            <p:custDataLst>
              <p:tags r:id="rId32"/>
            </p:custDataLst>
          </p:nvPr>
        </p:nvPicPr>
        <p:blipFill>
          <a:blip r:embed="rId9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4214244"/>
            <a:ext cx="323411" cy="32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7" name="Picture 3" descr="C:\cygwin\home\mernst\class\190p\12su\lectures\14-images\die-1.png"/>
          <p:cNvPicPr>
            <a:picLocks noChangeAspect="1" noChangeArrowheads="1"/>
          </p:cNvPicPr>
          <p:nvPr>
            <p:custDataLst>
              <p:tags r:id="rId33"/>
            </p:custDataLst>
          </p:nvPr>
        </p:nvPicPr>
        <p:blipFill>
          <a:blip r:embed="rId9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4211" y="4220586"/>
            <a:ext cx="320240" cy="317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8" name="Picture 3" descr="C:\cygwin\home\mernst\class\190p\12su\lectures\14-images\die-1.png"/>
          <p:cNvPicPr>
            <a:picLocks noChangeAspect="1" noChangeArrowheads="1"/>
          </p:cNvPicPr>
          <p:nvPr>
            <p:custDataLst>
              <p:tags r:id="rId34"/>
            </p:custDataLst>
          </p:nvPr>
        </p:nvPicPr>
        <p:blipFill>
          <a:blip r:embed="rId9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3971" y="3058975"/>
            <a:ext cx="320240" cy="317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9" name="Picture 4" descr="C:\cygwin\home\mernst\class\190p\12su\lectures\14-images\die-2.png"/>
          <p:cNvPicPr>
            <a:picLocks noChangeAspect="1" noChangeArrowheads="1"/>
          </p:cNvPicPr>
          <p:nvPr>
            <p:custDataLst>
              <p:tags r:id="rId35"/>
            </p:custDataLst>
          </p:nvPr>
        </p:nvPicPr>
        <p:blipFill>
          <a:blip r:embed="rId9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6011" y="3839586"/>
            <a:ext cx="323411" cy="32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0" name="Picture 5" descr="C:\cygwin\home\mernst\class\190p\12su\lectures\14-images\die-3.png"/>
          <p:cNvPicPr>
            <a:picLocks noChangeAspect="1" noChangeArrowheads="1"/>
          </p:cNvPicPr>
          <p:nvPr>
            <p:custDataLst>
              <p:tags r:id="rId36"/>
            </p:custDataLst>
          </p:nvPr>
        </p:nvPicPr>
        <p:blipFill>
          <a:blip r:embed="rId9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4214244"/>
            <a:ext cx="323411" cy="32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2" name="Picture 5" descr="C:\cygwin\home\mernst\class\190p\12su\lectures\14-images\die-3.png"/>
          <p:cNvPicPr>
            <a:picLocks noChangeAspect="1" noChangeArrowheads="1"/>
          </p:cNvPicPr>
          <p:nvPr>
            <p:custDataLst>
              <p:tags r:id="rId37"/>
            </p:custDataLst>
          </p:nvPr>
        </p:nvPicPr>
        <p:blipFill>
          <a:blip r:embed="rId9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6009" y="3458586"/>
            <a:ext cx="323411" cy="32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" name="Picture 4" descr="C:\cygwin\home\mernst\class\190p\12su\lectures\14-images\die-2.png"/>
          <p:cNvPicPr>
            <a:picLocks noChangeAspect="1" noChangeArrowheads="1"/>
          </p:cNvPicPr>
          <p:nvPr>
            <p:custDataLst>
              <p:tags r:id="rId38"/>
            </p:custDataLst>
          </p:nvPr>
        </p:nvPicPr>
        <p:blipFill>
          <a:blip r:embed="rId9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3817804"/>
            <a:ext cx="323411" cy="32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5" name="Picture 3" descr="C:\cygwin\home\mernst\class\190p\12su\lectures\14-images\die-1.png"/>
          <p:cNvPicPr>
            <a:picLocks noChangeAspect="1" noChangeArrowheads="1"/>
          </p:cNvPicPr>
          <p:nvPr>
            <p:custDataLst>
              <p:tags r:id="rId39"/>
            </p:custDataLst>
          </p:nvPr>
        </p:nvPicPr>
        <p:blipFill>
          <a:blip r:embed="rId9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6011" y="4220586"/>
            <a:ext cx="320240" cy="317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6" name="Picture 3" descr="C:\cygwin\home\mernst\class\190p\12su\lectures\14-images\die-1.png"/>
          <p:cNvPicPr>
            <a:picLocks noChangeAspect="1" noChangeArrowheads="1"/>
          </p:cNvPicPr>
          <p:nvPr>
            <p:custDataLst>
              <p:tags r:id="rId40"/>
            </p:custDataLst>
          </p:nvPr>
        </p:nvPicPr>
        <p:blipFill>
          <a:blip r:embed="rId9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5771" y="3439975"/>
            <a:ext cx="320240" cy="317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7" name="Picture 4" descr="C:\cygwin\home\mernst\class\190p\12su\lectures\14-images\die-2.png"/>
          <p:cNvPicPr>
            <a:picLocks noChangeAspect="1" noChangeArrowheads="1"/>
          </p:cNvPicPr>
          <p:nvPr>
            <p:custDataLst>
              <p:tags r:id="rId41"/>
            </p:custDataLst>
          </p:nvPr>
        </p:nvPicPr>
        <p:blipFill>
          <a:blip r:embed="rId9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0589" y="3836415"/>
            <a:ext cx="323411" cy="32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1" name="Picture 4" descr="C:\cygwin\home\mernst\class\190p\12su\lectures\14-images\die-2.png"/>
          <p:cNvPicPr>
            <a:picLocks noChangeAspect="1" noChangeArrowheads="1"/>
          </p:cNvPicPr>
          <p:nvPr>
            <p:custDataLst>
              <p:tags r:id="rId42"/>
            </p:custDataLst>
          </p:nvPr>
        </p:nvPicPr>
        <p:blipFill>
          <a:blip r:embed="rId9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178" y="4198804"/>
            <a:ext cx="323411" cy="32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2" name="Picture 3" descr="C:\cygwin\home\mernst\class\190p\12su\lectures\14-images\die-1.png"/>
          <p:cNvPicPr>
            <a:picLocks noChangeAspect="1" noChangeArrowheads="1"/>
          </p:cNvPicPr>
          <p:nvPr>
            <p:custDataLst>
              <p:tags r:id="rId43"/>
            </p:custDataLst>
          </p:nvPr>
        </p:nvPicPr>
        <p:blipFill>
          <a:blip r:embed="rId9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0589" y="4217415"/>
            <a:ext cx="320240" cy="317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" name="Picture 3" descr="C:\cygwin\home\mernst\class\190p\12su\lectures\14-images\die-1.png"/>
          <p:cNvPicPr>
            <a:picLocks noChangeAspect="1" noChangeArrowheads="1"/>
          </p:cNvPicPr>
          <p:nvPr>
            <p:custDataLst>
              <p:tags r:id="rId44"/>
            </p:custDataLst>
          </p:nvPr>
        </p:nvPicPr>
        <p:blipFill>
          <a:blip r:embed="rId9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349" y="3820975"/>
            <a:ext cx="320240" cy="317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6" name="Picture 4" descr="C:\cygwin\home\mernst\class\190p\12su\lectures\14-images\die-2.png"/>
          <p:cNvPicPr>
            <a:picLocks noChangeAspect="1" noChangeArrowheads="1"/>
          </p:cNvPicPr>
          <p:nvPr>
            <p:custDataLst>
              <p:tags r:id="rId45"/>
            </p:custDataLst>
          </p:nvPr>
        </p:nvPicPr>
        <p:blipFill>
          <a:blip r:embed="rId9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1982" y="4220586"/>
            <a:ext cx="323411" cy="32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7" name="Picture 5" descr="C:\cygwin\home\mernst\class\190p\12su\lectures\14-images\die-3.png"/>
          <p:cNvPicPr>
            <a:picLocks noChangeAspect="1" noChangeArrowheads="1"/>
          </p:cNvPicPr>
          <p:nvPr>
            <p:custDataLst>
              <p:tags r:id="rId46"/>
            </p:custDataLst>
          </p:nvPr>
        </p:nvPicPr>
        <p:blipFill>
          <a:blip r:embed="rId9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8571" y="3077586"/>
            <a:ext cx="323411" cy="32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8" name="Picture 6" descr="C:\cygwin\home\mernst\class\190p\12su\lectures\14-images\die-4.png"/>
          <p:cNvPicPr>
            <a:picLocks noChangeAspect="1" noChangeArrowheads="1"/>
          </p:cNvPicPr>
          <p:nvPr>
            <p:custDataLst>
              <p:tags r:id="rId47"/>
            </p:custDataLst>
          </p:nvPr>
        </p:nvPicPr>
        <p:blipFill>
          <a:blip r:embed="rId9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1981" y="3443146"/>
            <a:ext cx="323411" cy="32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9" name="Picture 7" descr="C:\cygwin\home\mernst\class\190p\12su\lectures\14-images\die-5.png"/>
          <p:cNvPicPr>
            <a:picLocks noChangeAspect="1" noChangeArrowheads="1"/>
          </p:cNvPicPr>
          <p:nvPr>
            <p:custDataLst>
              <p:tags r:id="rId48"/>
            </p:custDataLst>
          </p:nvPr>
        </p:nvPicPr>
        <p:blipFill>
          <a:blip r:embed="rId9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1982" y="3058975"/>
            <a:ext cx="326582" cy="323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0" name="Picture 5" descr="C:\cygwin\home\mernst\class\190p\12su\lectures\14-images\die-3.png"/>
          <p:cNvPicPr>
            <a:picLocks noChangeAspect="1" noChangeArrowheads="1"/>
          </p:cNvPicPr>
          <p:nvPr>
            <p:custDataLst>
              <p:tags r:id="rId49"/>
            </p:custDataLst>
          </p:nvPr>
        </p:nvPicPr>
        <p:blipFill>
          <a:blip r:embed="rId9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1980" y="3839586"/>
            <a:ext cx="323411" cy="32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1" name="Picture 4" descr="C:\cygwin\home\mernst\class\190p\12su\lectures\14-images\die-2.png"/>
          <p:cNvPicPr>
            <a:picLocks noChangeAspect="1" noChangeArrowheads="1"/>
          </p:cNvPicPr>
          <p:nvPr>
            <p:custDataLst>
              <p:tags r:id="rId50"/>
            </p:custDataLst>
          </p:nvPr>
        </p:nvPicPr>
        <p:blipFill>
          <a:blip r:embed="rId9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8571" y="2681146"/>
            <a:ext cx="323411" cy="32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2" name="Picture 6" descr="C:\cygwin\home\mernst\class\190p\12su\lectures\14-images\die-4.png"/>
          <p:cNvPicPr>
            <a:picLocks noChangeAspect="1" noChangeArrowheads="1"/>
          </p:cNvPicPr>
          <p:nvPr>
            <p:custDataLst>
              <p:tags r:id="rId51"/>
            </p:custDataLst>
          </p:nvPr>
        </p:nvPicPr>
        <p:blipFill>
          <a:blip r:embed="rId9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8571" y="3458586"/>
            <a:ext cx="323411" cy="32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3" name="Picture 2" descr="C:\cygwin\home\mernst\class\190p\12su\lectures\14-images\die-6.png"/>
          <p:cNvPicPr>
            <a:picLocks noChangeAspect="1" noChangeArrowheads="1"/>
          </p:cNvPicPr>
          <p:nvPr>
            <p:custDataLst>
              <p:tags r:id="rId52"/>
            </p:custDataLst>
          </p:nvPr>
        </p:nvPicPr>
        <p:blipFill>
          <a:blip r:embed="rId9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8571" y="4220586"/>
            <a:ext cx="323411" cy="32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" name="Picture 7" descr="C:\cygwin\home\mernst\class\190p\12su\lectures\14-images\die-5.png"/>
          <p:cNvPicPr>
            <a:picLocks noChangeAspect="1" noChangeArrowheads="1"/>
          </p:cNvPicPr>
          <p:nvPr>
            <p:custDataLst>
              <p:tags r:id="rId53"/>
            </p:custDataLst>
          </p:nvPr>
        </p:nvPicPr>
        <p:blipFill>
          <a:blip r:embed="rId9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3839586"/>
            <a:ext cx="326582" cy="323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7" name="Picture 5" descr="C:\cygwin\home\mernst\class\190p\12su\lectures\14-images\die-3.png"/>
          <p:cNvPicPr>
            <a:picLocks noChangeAspect="1" noChangeArrowheads="1"/>
          </p:cNvPicPr>
          <p:nvPr>
            <p:custDataLst>
              <p:tags r:id="rId54"/>
            </p:custDataLst>
          </p:nvPr>
        </p:nvPicPr>
        <p:blipFill>
          <a:blip r:embed="rId9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6771" y="3077586"/>
            <a:ext cx="323411" cy="32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8" name="Picture 6" descr="C:\cygwin\home\mernst\class\190p\12su\lectures\14-images\die-4.png"/>
          <p:cNvPicPr>
            <a:picLocks noChangeAspect="1" noChangeArrowheads="1"/>
          </p:cNvPicPr>
          <p:nvPr>
            <p:custDataLst>
              <p:tags r:id="rId55"/>
            </p:custDataLst>
          </p:nvPr>
        </p:nvPicPr>
        <p:blipFill>
          <a:blip r:embed="rId9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0181" y="3824146"/>
            <a:ext cx="323411" cy="32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9" name="Picture 7" descr="C:\cygwin\home\mernst\class\190p\12su\lectures\14-images\die-5.png"/>
          <p:cNvPicPr>
            <a:picLocks noChangeAspect="1" noChangeArrowheads="1"/>
          </p:cNvPicPr>
          <p:nvPr>
            <p:custDataLst>
              <p:tags r:id="rId56"/>
            </p:custDataLst>
          </p:nvPr>
        </p:nvPicPr>
        <p:blipFill>
          <a:blip r:embed="rId9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0182" y="3439975"/>
            <a:ext cx="326582" cy="323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0" name="Picture 5" descr="C:\cygwin\home\mernst\class\190p\12su\lectures\14-images\die-3.png"/>
          <p:cNvPicPr>
            <a:picLocks noChangeAspect="1" noChangeArrowheads="1"/>
          </p:cNvPicPr>
          <p:nvPr>
            <p:custDataLst>
              <p:tags r:id="rId57"/>
            </p:custDataLst>
          </p:nvPr>
        </p:nvPicPr>
        <p:blipFill>
          <a:blip r:embed="rId9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0180" y="4220586"/>
            <a:ext cx="323411" cy="32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2" name="Picture 6" descr="C:\cygwin\home\mernst\class\190p\12su\lectures\14-images\die-4.png"/>
          <p:cNvPicPr>
            <a:picLocks noChangeAspect="1" noChangeArrowheads="1"/>
          </p:cNvPicPr>
          <p:nvPr>
            <p:custDataLst>
              <p:tags r:id="rId58"/>
            </p:custDataLst>
          </p:nvPr>
        </p:nvPicPr>
        <p:blipFill>
          <a:blip r:embed="rId9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6771" y="3458586"/>
            <a:ext cx="323411" cy="32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3" name="Picture 2" descr="C:\cygwin\home\mernst\class\190p\12su\lectures\14-images\die-6.png"/>
          <p:cNvPicPr>
            <a:picLocks noChangeAspect="1" noChangeArrowheads="1"/>
          </p:cNvPicPr>
          <p:nvPr>
            <p:custDataLst>
              <p:tags r:id="rId59"/>
            </p:custDataLst>
          </p:nvPr>
        </p:nvPicPr>
        <p:blipFill>
          <a:blip r:embed="rId9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6771" y="4220586"/>
            <a:ext cx="323411" cy="32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" name="Picture 7" descr="C:\cygwin\home\mernst\class\190p\12su\lectures\14-images\die-5.png"/>
          <p:cNvPicPr>
            <a:picLocks noChangeAspect="1" noChangeArrowheads="1"/>
          </p:cNvPicPr>
          <p:nvPr>
            <p:custDataLst>
              <p:tags r:id="rId60"/>
            </p:custDataLst>
          </p:nvPr>
        </p:nvPicPr>
        <p:blipFill>
          <a:blip r:embed="rId9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3839586"/>
            <a:ext cx="326582" cy="323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6" name="Picture 2" descr="C:\cygwin\home\mernst\class\190p\12su\lectures\14-images\die-6.png"/>
          <p:cNvPicPr>
            <a:picLocks noChangeAspect="1" noChangeArrowheads="1"/>
          </p:cNvPicPr>
          <p:nvPr>
            <p:custDataLst>
              <p:tags r:id="rId61"/>
            </p:custDataLst>
          </p:nvPr>
        </p:nvPicPr>
        <p:blipFill>
          <a:blip r:embed="rId9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1567" y="3076192"/>
            <a:ext cx="323411" cy="32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8" name="Picture 6" descr="C:\cygwin\home\mernst\class\190p\12su\lectures\14-images\die-4.png"/>
          <p:cNvPicPr>
            <a:picLocks noChangeAspect="1" noChangeArrowheads="1"/>
          </p:cNvPicPr>
          <p:nvPr>
            <p:custDataLst>
              <p:tags r:id="rId62"/>
            </p:custDataLst>
          </p:nvPr>
        </p:nvPicPr>
        <p:blipFill>
          <a:blip r:embed="rId9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8381" y="4201975"/>
            <a:ext cx="323411" cy="32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9" name="Picture 7" descr="C:\cygwin\home\mernst\class\190p\12su\lectures\14-images\die-5.png"/>
          <p:cNvPicPr>
            <a:picLocks noChangeAspect="1" noChangeArrowheads="1"/>
          </p:cNvPicPr>
          <p:nvPr>
            <p:custDataLst>
              <p:tags r:id="rId63"/>
            </p:custDataLst>
          </p:nvPr>
        </p:nvPicPr>
        <p:blipFill>
          <a:blip r:embed="rId9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8382" y="3820975"/>
            <a:ext cx="326582" cy="323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1" name="Picture 6" descr="C:\cygwin\home\mernst\class\190p\12su\lectures\14-images\die-4.png"/>
          <p:cNvPicPr>
            <a:picLocks noChangeAspect="1" noChangeArrowheads="1"/>
          </p:cNvPicPr>
          <p:nvPr>
            <p:custDataLst>
              <p:tags r:id="rId64"/>
            </p:custDataLst>
          </p:nvPr>
        </p:nvPicPr>
        <p:blipFill>
          <a:blip r:embed="rId9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4971" y="3441369"/>
            <a:ext cx="323411" cy="32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2" name="Picture 2" descr="C:\cygwin\home\mernst\class\190p\12su\lectures\14-images\die-6.png"/>
          <p:cNvPicPr>
            <a:picLocks noChangeAspect="1" noChangeArrowheads="1"/>
          </p:cNvPicPr>
          <p:nvPr>
            <p:custDataLst>
              <p:tags r:id="rId65"/>
            </p:custDataLst>
          </p:nvPr>
        </p:nvPicPr>
        <p:blipFill>
          <a:blip r:embed="rId9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4971" y="4203369"/>
            <a:ext cx="323411" cy="32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3" name="Picture 7" descr="C:\cygwin\home\mernst\class\190p\12su\lectures\14-images\die-5.png"/>
          <p:cNvPicPr>
            <a:picLocks noChangeAspect="1" noChangeArrowheads="1"/>
          </p:cNvPicPr>
          <p:nvPr>
            <p:custDataLst>
              <p:tags r:id="rId66"/>
            </p:custDataLst>
          </p:nvPr>
        </p:nvPicPr>
        <p:blipFill>
          <a:blip r:embed="rId9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3822369"/>
            <a:ext cx="326582" cy="323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" name="Picture 2" descr="C:\cygwin\home\mernst\class\190p\12su\lectures\14-images\die-6.png"/>
          <p:cNvPicPr>
            <a:picLocks noChangeAspect="1" noChangeArrowheads="1"/>
          </p:cNvPicPr>
          <p:nvPr>
            <p:custDataLst>
              <p:tags r:id="rId67"/>
            </p:custDataLst>
          </p:nvPr>
        </p:nvPicPr>
        <p:blipFill>
          <a:blip r:embed="rId9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9767" y="3439975"/>
            <a:ext cx="323411" cy="32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6" name="Picture 7" descr="C:\cygwin\home\mernst\class\190p\12su\lectures\14-images\die-5.png"/>
          <p:cNvPicPr>
            <a:picLocks noChangeAspect="1" noChangeArrowheads="1"/>
          </p:cNvPicPr>
          <p:nvPr>
            <p:custDataLst>
              <p:tags r:id="rId68"/>
            </p:custDataLst>
          </p:nvPr>
        </p:nvPicPr>
        <p:blipFill>
          <a:blip r:embed="rId9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3018" y="4201975"/>
            <a:ext cx="326582" cy="323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8" name="Picture 2" descr="C:\cygwin\home\mernst\class\190p\12su\lectures\14-images\die-6.png"/>
          <p:cNvPicPr>
            <a:picLocks noChangeAspect="1" noChangeArrowheads="1"/>
          </p:cNvPicPr>
          <p:nvPr>
            <p:custDataLst>
              <p:tags r:id="rId69"/>
            </p:custDataLst>
          </p:nvPr>
        </p:nvPicPr>
        <p:blipFill>
          <a:blip r:embed="rId9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9607" y="4203369"/>
            <a:ext cx="323411" cy="32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9" name="Picture 7" descr="C:\cygwin\home\mernst\class\190p\12su\lectures\14-images\die-5.png"/>
          <p:cNvPicPr>
            <a:picLocks noChangeAspect="1" noChangeArrowheads="1"/>
          </p:cNvPicPr>
          <p:nvPr>
            <p:custDataLst>
              <p:tags r:id="rId70"/>
            </p:custDataLst>
          </p:nvPr>
        </p:nvPicPr>
        <p:blipFill>
          <a:blip r:embed="rId9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6436" y="3822369"/>
            <a:ext cx="326582" cy="323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0" name="Picture 2" descr="C:\cygwin\home\mernst\class\190p\12su\lectures\14-images\die-6.png"/>
          <p:cNvPicPr>
            <a:picLocks noChangeAspect="1" noChangeArrowheads="1"/>
          </p:cNvPicPr>
          <p:nvPr>
            <p:custDataLst>
              <p:tags r:id="rId71"/>
            </p:custDataLst>
          </p:nvPr>
        </p:nvPicPr>
        <p:blipFill>
          <a:blip r:embed="rId9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4403" y="3820975"/>
            <a:ext cx="323411" cy="32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1" name="Picture 2" descr="C:\cygwin\home\mernst\class\190p\12su\lectures\14-images\die-6.png"/>
          <p:cNvPicPr>
            <a:picLocks noChangeAspect="1" noChangeArrowheads="1"/>
          </p:cNvPicPr>
          <p:nvPr>
            <p:custDataLst>
              <p:tags r:id="rId72"/>
            </p:custDataLst>
          </p:nvPr>
        </p:nvPicPr>
        <p:blipFill>
          <a:blip r:embed="rId9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0" y="4203369"/>
            <a:ext cx="323411" cy="32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2" name="Picture 2" descr="C:\cygwin\home\mernst\class\190p\12su\lectures\14-images\die-6.png"/>
          <p:cNvPicPr>
            <a:picLocks noChangeAspect="1" noChangeArrowheads="1"/>
          </p:cNvPicPr>
          <p:nvPr>
            <p:custDataLst>
              <p:tags r:id="rId73"/>
            </p:custDataLst>
          </p:nvPr>
        </p:nvPicPr>
        <p:blipFill>
          <a:blip r:embed="rId9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6796" y="4201975"/>
            <a:ext cx="323411" cy="32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2" name="TextBox 211"/>
          <p:cNvSpPr txBox="1"/>
          <p:nvPr>
            <p:custDataLst>
              <p:tags r:id="rId74"/>
            </p:custDataLst>
          </p:nvPr>
        </p:nvSpPr>
        <p:spPr>
          <a:xfrm>
            <a:off x="5257800" y="479613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8</a:t>
            </a:r>
            <a:endParaRPr lang="en-US" sz="2400" dirty="0"/>
          </a:p>
        </p:txBody>
      </p:sp>
      <p:sp>
        <p:nvSpPr>
          <p:cNvPr id="213" name="TextBox 212"/>
          <p:cNvSpPr txBox="1"/>
          <p:nvPr>
            <p:custDataLst>
              <p:tags r:id="rId75"/>
            </p:custDataLst>
          </p:nvPr>
        </p:nvSpPr>
        <p:spPr>
          <a:xfrm>
            <a:off x="6110724" y="479613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9</a:t>
            </a:r>
          </a:p>
        </p:txBody>
      </p:sp>
      <p:sp>
        <p:nvSpPr>
          <p:cNvPr id="214" name="TextBox 213"/>
          <p:cNvSpPr txBox="1"/>
          <p:nvPr>
            <p:custDataLst>
              <p:tags r:id="rId76"/>
            </p:custDataLst>
          </p:nvPr>
        </p:nvSpPr>
        <p:spPr>
          <a:xfrm>
            <a:off x="6858000" y="4796135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10</a:t>
            </a:r>
            <a:endParaRPr lang="en-US" sz="2400" dirty="0"/>
          </a:p>
        </p:txBody>
      </p:sp>
      <p:sp>
        <p:nvSpPr>
          <p:cNvPr id="215" name="TextBox 214"/>
          <p:cNvSpPr txBox="1"/>
          <p:nvPr>
            <p:custDataLst>
              <p:tags r:id="rId77"/>
            </p:custDataLst>
          </p:nvPr>
        </p:nvSpPr>
        <p:spPr>
          <a:xfrm>
            <a:off x="7657751" y="4796135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11</a:t>
            </a:r>
            <a:endParaRPr lang="en-US" sz="2400" dirty="0"/>
          </a:p>
        </p:txBody>
      </p:sp>
      <p:sp>
        <p:nvSpPr>
          <p:cNvPr id="216" name="TextBox 215"/>
          <p:cNvSpPr txBox="1"/>
          <p:nvPr>
            <p:custDataLst>
              <p:tags r:id="rId78"/>
            </p:custDataLst>
          </p:nvPr>
        </p:nvSpPr>
        <p:spPr>
          <a:xfrm>
            <a:off x="8458200" y="4796135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12</a:t>
            </a:r>
            <a:endParaRPr lang="en-US" sz="2400" dirty="0"/>
          </a:p>
        </p:txBody>
      </p:sp>
      <p:sp>
        <p:nvSpPr>
          <p:cNvPr id="217" name="TextBox 216"/>
          <p:cNvSpPr txBox="1"/>
          <p:nvPr>
            <p:custDataLst>
              <p:tags r:id="rId79"/>
            </p:custDataLst>
          </p:nvPr>
        </p:nvSpPr>
        <p:spPr>
          <a:xfrm>
            <a:off x="4384242" y="479613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7</a:t>
            </a:r>
          </a:p>
        </p:txBody>
      </p:sp>
      <p:sp>
        <p:nvSpPr>
          <p:cNvPr id="218" name="TextBox 217"/>
          <p:cNvSpPr txBox="1"/>
          <p:nvPr>
            <p:custDataLst>
              <p:tags r:id="rId80"/>
            </p:custDataLst>
          </p:nvPr>
        </p:nvSpPr>
        <p:spPr>
          <a:xfrm>
            <a:off x="3581400" y="479613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6</a:t>
            </a:r>
          </a:p>
        </p:txBody>
      </p:sp>
      <p:sp>
        <p:nvSpPr>
          <p:cNvPr id="219" name="TextBox 218"/>
          <p:cNvSpPr txBox="1"/>
          <p:nvPr>
            <p:custDataLst>
              <p:tags r:id="rId81"/>
            </p:custDataLst>
          </p:nvPr>
        </p:nvSpPr>
        <p:spPr>
          <a:xfrm>
            <a:off x="2743200" y="479613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5</a:t>
            </a:r>
          </a:p>
        </p:txBody>
      </p:sp>
      <p:sp>
        <p:nvSpPr>
          <p:cNvPr id="220" name="TextBox 219"/>
          <p:cNvSpPr txBox="1"/>
          <p:nvPr>
            <p:custDataLst>
              <p:tags r:id="rId82"/>
            </p:custDataLst>
          </p:nvPr>
        </p:nvSpPr>
        <p:spPr>
          <a:xfrm>
            <a:off x="1905000" y="479613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4</a:t>
            </a:r>
          </a:p>
        </p:txBody>
      </p:sp>
      <p:sp>
        <p:nvSpPr>
          <p:cNvPr id="221" name="TextBox 220"/>
          <p:cNvSpPr txBox="1"/>
          <p:nvPr>
            <p:custDataLst>
              <p:tags r:id="rId83"/>
            </p:custDataLst>
          </p:nvPr>
        </p:nvSpPr>
        <p:spPr>
          <a:xfrm>
            <a:off x="1031442" y="479613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3</a:t>
            </a:r>
          </a:p>
        </p:txBody>
      </p:sp>
      <p:sp>
        <p:nvSpPr>
          <p:cNvPr id="222" name="TextBox 221"/>
          <p:cNvSpPr txBox="1"/>
          <p:nvPr>
            <p:custDataLst>
              <p:tags r:id="rId84"/>
            </p:custDataLst>
          </p:nvPr>
        </p:nvSpPr>
        <p:spPr>
          <a:xfrm>
            <a:off x="228600" y="479613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</a:t>
            </a:r>
          </a:p>
        </p:txBody>
      </p:sp>
      <p:sp>
        <p:nvSpPr>
          <p:cNvPr id="7" name="TextBox 6"/>
          <p:cNvSpPr txBox="1"/>
          <p:nvPr>
            <p:custDataLst>
              <p:tags r:id="rId85"/>
            </p:custDataLst>
          </p:nvPr>
        </p:nvSpPr>
        <p:spPr>
          <a:xfrm>
            <a:off x="6433473" y="1371600"/>
            <a:ext cx="2152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How likely are you to roll </a:t>
            </a:r>
            <a:r>
              <a:rPr lang="en-US" i="1" dirty="0" smtClean="0">
                <a:solidFill>
                  <a:srgbClr val="FF0000"/>
                </a:solidFill>
              </a:rPr>
              <a:t>11 or higher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9" name="Down Arrow 8"/>
          <p:cNvSpPr/>
          <p:nvPr>
            <p:custDataLst>
              <p:tags r:id="rId86"/>
            </p:custDataLst>
          </p:nvPr>
        </p:nvSpPr>
        <p:spPr>
          <a:xfrm>
            <a:off x="7778831" y="1981200"/>
            <a:ext cx="253488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>
            <p:custDataLst>
              <p:tags r:id="rId87"/>
            </p:custDataLst>
          </p:nvPr>
        </p:nvSpPr>
        <p:spPr>
          <a:xfrm>
            <a:off x="5946772" y="2120205"/>
            <a:ext cx="14764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This probability is  known as the “p value”.</a:t>
            </a:r>
            <a:endParaRPr lang="en-US" sz="1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  <p:custDataLst>
              <p:tags r:id="rId88"/>
            </p:custDataLst>
          </p:nvPr>
        </p:nvSpPr>
        <p:spPr/>
        <p:txBody>
          <a:bodyPr/>
          <a:lstStyle/>
          <a:p>
            <a:fld id="{B6705F16-FA26-43BF-BB77-DEA51A7F2B1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920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2" grpId="0"/>
      <p:bldP spid="213" grpId="0"/>
      <p:bldP spid="214" grpId="0"/>
      <p:bldP spid="215" grpId="0"/>
      <p:bldP spid="216" grpId="0"/>
      <p:bldP spid="217" grpId="0"/>
      <p:bldP spid="218" grpId="0"/>
      <p:bldP spid="219" grpId="0"/>
      <p:bldP spid="220" grpId="0"/>
      <p:bldP spid="221" grpId="0"/>
      <p:bldP spid="222" grpId="0"/>
      <p:bldP spid="7" grpId="0"/>
      <p:bldP spid="9" grpId="0" animBg="1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How to compute p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57200" y="1600200"/>
            <a:ext cx="8229600" cy="4876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Via a statistical formula</a:t>
            </a:r>
          </a:p>
          <a:p>
            <a:pPr lvl="1"/>
            <a:r>
              <a:rPr lang="en-US" dirty="0" smtClean="0"/>
              <a:t>Requires you to make assumptions and know which formula to use</a:t>
            </a:r>
          </a:p>
          <a:p>
            <a:pPr lvl="1"/>
            <a:endParaRPr lang="en-US" dirty="0"/>
          </a:p>
          <a:p>
            <a:r>
              <a:rPr lang="en-US" dirty="0" smtClean="0"/>
              <a:t>Computationally (simulation)</a:t>
            </a:r>
          </a:p>
          <a:p>
            <a:pPr lvl="1"/>
            <a:r>
              <a:rPr lang="en-US" dirty="0" smtClean="0"/>
              <a:t>Run many experiments</a:t>
            </a:r>
          </a:p>
          <a:p>
            <a:pPr lvl="1"/>
            <a:r>
              <a:rPr lang="en-US" dirty="0" smtClean="0"/>
              <a:t>Count the fraction with a better result</a:t>
            </a:r>
          </a:p>
          <a:p>
            <a:pPr lvl="2"/>
            <a:r>
              <a:rPr lang="en-US" dirty="0" smtClean="0"/>
              <a:t>Requires a metric/measurement for “better”</a:t>
            </a:r>
          </a:p>
          <a:p>
            <a:pPr lvl="1"/>
            <a:r>
              <a:rPr lang="en-US" dirty="0" smtClean="0"/>
              <a:t>Requires you to be able to run the experiments</a:t>
            </a:r>
            <a:endParaRPr lang="en-US" dirty="0"/>
          </a:p>
          <a:p>
            <a:pPr lvl="1"/>
            <a:r>
              <a:rPr lang="en-US" dirty="0" smtClean="0"/>
              <a:t>We will use this approach exclusively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B6705F16-FA26-43BF-BB77-DEA51A7F2B1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806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Analogy between hypothesis testing and mathematical proofs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“The </a:t>
            </a:r>
            <a:r>
              <a:rPr lang="en-US" dirty="0"/>
              <a:t>underlying logic </a:t>
            </a:r>
            <a:r>
              <a:rPr lang="en-US" dirty="0" smtClean="0"/>
              <a:t>[of hypothesis testing] is </a:t>
            </a:r>
            <a:r>
              <a:rPr lang="en-US" dirty="0"/>
              <a:t>similar to a proof </a:t>
            </a:r>
            <a:r>
              <a:rPr lang="en-US" dirty="0" smtClean="0"/>
              <a:t>by contradiction</a:t>
            </a:r>
            <a:r>
              <a:rPr lang="en-US" dirty="0"/>
              <a:t>. To prove a mathematical statement, A, you assume </a:t>
            </a:r>
            <a:r>
              <a:rPr lang="en-US" dirty="0" smtClean="0"/>
              <a:t>temporarily </a:t>
            </a:r>
            <a:r>
              <a:rPr lang="en-US" dirty="0"/>
              <a:t>that A is false. If that assumption leads to a </a:t>
            </a:r>
            <a:r>
              <a:rPr lang="en-US" dirty="0" smtClean="0"/>
              <a:t>contradiction</a:t>
            </a:r>
            <a:r>
              <a:rPr lang="en-US" dirty="0"/>
              <a:t>, you </a:t>
            </a:r>
            <a:r>
              <a:rPr lang="en-US" dirty="0" smtClean="0"/>
              <a:t>conclude </a:t>
            </a:r>
            <a:r>
              <a:rPr lang="en-US" dirty="0"/>
              <a:t>that A must actually be true</a:t>
            </a:r>
            <a:r>
              <a:rPr lang="en-US" dirty="0" smtClean="0"/>
              <a:t>.”</a:t>
            </a:r>
          </a:p>
          <a:p>
            <a:pPr marL="0" indent="0" algn="r">
              <a:buNone/>
            </a:pPr>
            <a:r>
              <a:rPr lang="en-US" dirty="0"/>
              <a:t>From the book </a:t>
            </a:r>
            <a:r>
              <a:rPr lang="en-US" i="1" dirty="0"/>
              <a:t>Think </a:t>
            </a:r>
            <a:r>
              <a:rPr lang="en-US" i="1" dirty="0" smtClean="0"/>
              <a:t>Statistics</a:t>
            </a:r>
            <a:r>
              <a:rPr lang="en-US" dirty="0" smtClean="0"/>
              <a:t> by Allen Downey</a:t>
            </a:r>
            <a:endParaRPr lang="en-US" i="1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B6705F16-FA26-43BF-BB77-DEA51A7F2B1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431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Summary of statistical 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Decide on a metric (bigger value = better)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Observe what you see in the real world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Hypothesize that what you saw is normal/typical</a:t>
            </a:r>
          </a:p>
          <a:p>
            <a:pPr marL="400050" lvl="1" indent="0">
              <a:buNone/>
            </a:pPr>
            <a:r>
              <a:rPr lang="en-US" dirty="0" smtClean="0"/>
              <a:t>This is the “null hypothesis”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Simulate the real world many times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How different is what you observed from the simulations?</a:t>
            </a:r>
          </a:p>
          <a:p>
            <a:pPr marL="400050" lvl="1" indent="0">
              <a:buNone/>
            </a:pPr>
            <a:r>
              <a:rPr lang="en-US" dirty="0" smtClean="0"/>
              <a:t>What percent of the simulation values are the real world values bigger than?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If the percentage is 95% or more, reject the null hypothesis</a:t>
            </a:r>
          </a:p>
          <a:p>
            <a:pPr marL="400050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B6705F16-FA26-43BF-BB77-DEA51A7F2B1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291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991</TotalTime>
  <Words>861</Words>
  <Application>Microsoft Office PowerPoint</Application>
  <PresentationFormat>On-screen Show (4:3)</PresentationFormat>
  <Paragraphs>173</Paragraphs>
  <Slides>20</Slides>
  <Notes>2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Symbol</vt:lpstr>
      <vt:lpstr>Office Theme</vt:lpstr>
      <vt:lpstr>Elementary statistics</vt:lpstr>
      <vt:lpstr>A dice-rolling game</vt:lpstr>
      <vt:lpstr>Hypotheses regarding the outcome</vt:lpstr>
      <vt:lpstr>Questions that statistics can answer</vt:lpstr>
      <vt:lpstr>What can happen when you roll a die?</vt:lpstr>
      <vt:lpstr>What can happen when you roll two dice?</vt:lpstr>
      <vt:lpstr>How to compute p values</vt:lpstr>
      <vt:lpstr>Analogy between hypothesis testing and mathematical proofs</vt:lpstr>
      <vt:lpstr>Summary of statistical methodology</vt:lpstr>
      <vt:lpstr>Null Hypothesis</vt:lpstr>
      <vt:lpstr>Interpreting p values</vt:lpstr>
      <vt:lpstr>Errors</vt:lpstr>
      <vt:lpstr>Error Examples</vt:lpstr>
      <vt:lpstr>Answer: Error Examples</vt:lpstr>
      <vt:lpstr>A false positive</vt:lpstr>
      <vt:lpstr>PowerPoint Presentation</vt:lpstr>
      <vt:lpstr>A common error</vt:lpstr>
      <vt:lpstr>Correlation  causation</vt:lpstr>
      <vt:lpstr>Statistical significance  practical importance</vt:lpstr>
      <vt:lpstr>Don’t trust your intuition</vt:lpstr>
    </vt:vector>
  </TitlesOfParts>
  <Company>UW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Elementary statistical analysis</dc:title>
  <dc:creator>Michael D Ernst</dc:creator>
  <cp:lastModifiedBy>University of Washington</cp:lastModifiedBy>
  <cp:revision>48</cp:revision>
  <cp:lastPrinted>2015-05-08T23:45:33Z</cp:lastPrinted>
  <dcterms:created xsi:type="dcterms:W3CDTF">2012-07-18T18:48:47Z</dcterms:created>
  <dcterms:modified xsi:type="dcterms:W3CDTF">2018-05-11T20:35:40Z</dcterms:modified>
</cp:coreProperties>
</file>