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306" r:id="rId4"/>
    <p:sldId id="326" r:id="rId5"/>
    <p:sldId id="296" r:id="rId6"/>
    <p:sldId id="303" r:id="rId7"/>
    <p:sldId id="307" r:id="rId8"/>
    <p:sldId id="314" r:id="rId9"/>
    <p:sldId id="320" r:id="rId10"/>
    <p:sldId id="313" r:id="rId11"/>
    <p:sldId id="325" r:id="rId12"/>
    <p:sldId id="316" r:id="rId13"/>
    <p:sldId id="295" r:id="rId14"/>
    <p:sldId id="317" r:id="rId15"/>
    <p:sldId id="319" r:id="rId16"/>
    <p:sldId id="321" r:id="rId17"/>
    <p:sldId id="322" r:id="rId18"/>
    <p:sldId id="323" r:id="rId19"/>
  </p:sldIdLst>
  <p:sldSz cx="9144000" cy="6858000" type="screen4x3"/>
  <p:notesSz cx="7010400" cy="92964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93" autoAdjust="0"/>
  </p:normalViewPr>
  <p:slideViewPr>
    <p:cSldViewPr>
      <p:cViewPr varScale="1">
        <p:scale>
          <a:sx n="105" d="100"/>
          <a:sy n="105" d="100"/>
        </p:scale>
        <p:origin x="21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encapsulation:</a:t>
            </a:r>
            <a:r>
              <a:rPr lang="en-US" baseline="0"/>
              <a:t> </a:t>
            </a:r>
            <a:r>
              <a:rPr lang="en-US"/>
              <a:t>commits us to a particular implementation, which makes it harder to change</a:t>
            </a:r>
            <a:r>
              <a:rPr lang="en-US" baseline="0"/>
              <a:t> down the road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8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terms of information content, all of them are</a:t>
            </a:r>
            <a:r>
              <a:rPr lang="en-US" baseline="0" dirty="0" smtClean="0"/>
              <a:t> the same.</a:t>
            </a:r>
          </a:p>
          <a:p>
            <a:r>
              <a:rPr lang="en-US" baseline="0" dirty="0" smtClean="0"/>
              <a:t>Some might be more efficient in some contexts,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3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4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1328B-6C2E-4400-BBB9-E8C8FCDC78C9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DB2EA70-0C71-4B65-9D07-03BDA25E6400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4F03B3-6168-40B4-B56D-84A064521C8D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87C835-1129-4135-BA6C-E7D4D7281A6C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6F14FD-74DD-4220-915C-4A7FBDF4BE4C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2D035F2-E24B-49BC-911A-FF1B1EC71628}" type="datetime1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BD42D-1DF8-44CB-AD2F-87B399FF4360}" type="datetime1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C8085A-29DB-4854-A287-01DE9DBDC100}" type="datetime1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3217F1-3F42-4F4A-814A-A804D7A6C298}" type="datetime1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7A3651-0FBB-4FCB-845D-2FE14F675A23}" type="datetime1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4824EA-CB5B-474D-A38D-A732A02E62B1}" type="datetime1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26" Type="http://schemas.openxmlformats.org/officeDocument/2006/relationships/tags" Target="../tags/tag82.xml"/><Relationship Id="rId3" Type="http://schemas.openxmlformats.org/officeDocument/2006/relationships/tags" Target="../tags/tag59.xml"/><Relationship Id="rId21" Type="http://schemas.openxmlformats.org/officeDocument/2006/relationships/tags" Target="../tags/tag77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tags" Target="../tags/tag81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tags" Target="../tags/tag76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tags" Target="../tags/tag80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tags" Target="../tags/tag79.xml"/><Relationship Id="rId28" Type="http://schemas.openxmlformats.org/officeDocument/2006/relationships/tags" Target="../tags/tag84.xml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tags" Target="../tags/tag78.xml"/><Relationship Id="rId27" Type="http://schemas.openxmlformats.org/officeDocument/2006/relationships/tags" Target="../tags/tag8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3" Type="http://schemas.openxmlformats.org/officeDocument/2006/relationships/tags" Target="../tags/tag108.xml"/><Relationship Id="rId21" Type="http://schemas.openxmlformats.org/officeDocument/2006/relationships/tags" Target="../tags/tag126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notesSlide" Target="../notesSlides/notesSlide4.xml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23" Type="http://schemas.openxmlformats.org/officeDocument/2006/relationships/tags" Target="../tags/tag128.xml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tags" Target="../tags/tag1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62000" y="2667000"/>
            <a:ext cx="7239000" cy="933451"/>
          </a:xfrm>
        </p:spPr>
        <p:txBody>
          <a:bodyPr>
            <a:normAutofit/>
          </a:bodyPr>
          <a:lstStyle/>
          <a:p>
            <a:r>
              <a:rPr lang="en-US" dirty="0" smtClean="0"/>
              <a:t>Data Abstraction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90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Datatypes and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creates a namespace for:</a:t>
            </a:r>
          </a:p>
          <a:p>
            <a:pPr lvl="1"/>
            <a:r>
              <a:rPr lang="en-US" dirty="0" smtClean="0"/>
              <a:t>Variables to hold the data</a:t>
            </a:r>
          </a:p>
          <a:p>
            <a:pPr lvl="1"/>
            <a:r>
              <a:rPr lang="en-US" dirty="0" smtClean="0"/>
              <a:t>Functions to create, query, and modify</a:t>
            </a:r>
          </a:p>
          <a:p>
            <a:pPr lvl="2"/>
            <a:r>
              <a:rPr lang="en-US" dirty="0" smtClean="0"/>
              <a:t>Each function defined in the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is called a </a:t>
            </a:r>
            <a:r>
              <a:rPr lang="en-US" i="1" u="sng" dirty="0" smtClean="0"/>
              <a:t>method</a:t>
            </a:r>
          </a:p>
          <a:p>
            <a:pPr lvl="3"/>
            <a:r>
              <a:rPr lang="en-US" dirty="0" smtClean="0"/>
              <a:t>Takes “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” (a value of the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type) as the first argument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defines a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rgbClr val="0000FF"/>
                </a:solidFill>
              </a:rPr>
              <a:t>object</a:t>
            </a:r>
            <a:r>
              <a:rPr lang="en-US" dirty="0" smtClean="0"/>
              <a:t> is a value of that type</a:t>
            </a:r>
          </a:p>
          <a:p>
            <a:pPr lvl="1"/>
            <a:r>
              <a:rPr lang="en-US" dirty="0" smtClean="0"/>
              <a:t>Comparison to other types: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22 </a:t>
            </a:r>
          </a:p>
          <a:p>
            <a:pPr lvl="3"/>
            <a:r>
              <a:rPr lang="en-US" dirty="0" smtClean="0"/>
              <a:t>Type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 is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/>
              <a:t>value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/>
              <a:t> </a:t>
            </a:r>
            <a:r>
              <a:rPr lang="en-US" dirty="0" smtClean="0"/>
              <a:t>is 22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g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nx.Graph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3"/>
            <a:r>
              <a:rPr lang="en-US" dirty="0"/>
              <a:t>Type </a:t>
            </a:r>
            <a:r>
              <a:rPr lang="en-US" dirty="0" smtClean="0"/>
              <a:t>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Graph</a:t>
            </a:r>
            <a:r>
              <a:rPr lang="en-US" dirty="0" smtClean="0"/>
              <a:t>, </a:t>
            </a:r>
            <a:r>
              <a:rPr lang="en-US" dirty="0"/>
              <a:t>value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 is the object that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 is bound to</a:t>
            </a:r>
            <a:endParaRPr lang="en-US" dirty="0"/>
          </a:p>
          <a:p>
            <a:pPr lvl="3"/>
            <a:r>
              <a:rPr lang="en-US" dirty="0" smtClean="0"/>
              <a:t>Type is the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, value is an </a:t>
            </a:r>
            <a:r>
              <a:rPr lang="en-US" dirty="0" smtClean="0">
                <a:solidFill>
                  <a:srgbClr val="0000FF"/>
                </a:solidFill>
              </a:rPr>
              <a:t>object</a:t>
            </a:r>
            <a:r>
              <a:rPr lang="en-US" dirty="0" smtClean="0"/>
              <a:t> also known as an instantiation or </a:t>
            </a:r>
            <a:r>
              <a:rPr lang="en-US" b="1" dirty="0" smtClean="0"/>
              <a:t>instance</a:t>
            </a:r>
            <a:r>
              <a:rPr lang="en-US" dirty="0" smtClean="0"/>
              <a:t> of that 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1090374"/>
            <a:ext cx="8686800" cy="5767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(filename):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Return dictionary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mapping each word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filename to its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frequency."""  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wordfile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open(filename)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wordfile.read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().split()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wordfile.close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{}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for word in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count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wordcounts_dict.setdefault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(word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0)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[word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] = count + 1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get_count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word):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"""Return count of the word in the dictionary. """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wordcounts_dict.get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(word, 0)</a:t>
            </a:r>
          </a:p>
          <a:p>
            <a:pPr marL="0" indent="0"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k=10):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"""Return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(count, word) tuples of the top k most frequent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words."""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counts_with_words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[(c, w) for (w, c) in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wordcounts_dict.items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()]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counts_with_words.sort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(reverse=True)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counts_with_words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[0:k]</a:t>
            </a:r>
          </a:p>
          <a:p>
            <a:pPr marL="0" indent="0"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total_words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total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number of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words."""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return sum(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wordcounts_dict.values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8496" y="0"/>
            <a:ext cx="441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Text analysis module</a:t>
            </a:r>
            <a:br>
              <a:rPr lang="en-US" sz="3600" dirty="0" smtClean="0"/>
            </a:br>
            <a:r>
              <a:rPr lang="en-US" sz="2200" dirty="0" smtClean="0"/>
              <a:t>(group of related functions)</a:t>
            </a:r>
            <a:br>
              <a:rPr lang="en-US" sz="2200" dirty="0" smtClean="0"/>
            </a:br>
            <a:r>
              <a:rPr lang="en-US" sz="2000" dirty="0" smtClean="0"/>
              <a:t>representation = dictionary</a:t>
            </a:r>
            <a:endParaRPr lang="en-US" sz="3600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4572000" y="228600"/>
            <a:ext cx="4419600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client program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 compute top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5: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wc_dict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read_words(filename)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wc_dict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5)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6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52400" y="1066800"/>
            <a:ext cx="8534400" cy="5791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"""Represents the words in a file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."""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# Internal representation: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# variable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is a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dictionary mapping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word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its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frequency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filename):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"""Populate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object from the given file"""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open(filename).read().split()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{}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for w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wordcounts_dict.setdefault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0)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+= 1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get_count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word):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the count of the given word"""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wordcounts_dict.get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(word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0)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k=10):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a list of the top k most frequent words in order"""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scores_and_words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c,w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w,c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wordcounts_dict.items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()]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scores_and_words.sort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(reverse=True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score_and_words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[0:k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total_words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the total number of words in the file"""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.wordcounts_dict.values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" name="TextBox 40"/>
          <p:cNvSpPr txBox="1"/>
          <p:nvPr>
            <p:custDataLst>
              <p:tags r:id="rId2"/>
            </p:custDataLst>
          </p:nvPr>
        </p:nvSpPr>
        <p:spPr>
          <a:xfrm>
            <a:off x="0" y="6310935"/>
            <a:ext cx="38862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Each function in a class is called a </a:t>
            </a:r>
            <a:r>
              <a:rPr lang="en-US" sz="1600" i="1" dirty="0" smtClean="0"/>
              <a:t>method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>Its first argument is of the type of the class.</a:t>
            </a:r>
            <a:endParaRPr lang="en-US" sz="1600" dirty="0"/>
          </a:p>
        </p:txBody>
      </p:sp>
      <p:sp>
        <p:nvSpPr>
          <p:cNvPr id="7" name="Right Brace 6"/>
          <p:cNvSpPr/>
          <p:nvPr>
            <p:custDataLst>
              <p:tags r:id="rId3"/>
            </p:custDataLst>
          </p:nvPr>
        </p:nvSpPr>
        <p:spPr>
          <a:xfrm>
            <a:off x="7467600" y="3581400"/>
            <a:ext cx="22860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>
            <p:custDataLst>
              <p:tags r:id="rId4"/>
            </p:custDataLst>
          </p:nvPr>
        </p:nvSpPr>
        <p:spPr>
          <a:xfrm>
            <a:off x="5943600" y="5191780"/>
            <a:ext cx="3276600" cy="17424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Text analysis,</a:t>
            </a:r>
            <a:br>
              <a:rPr lang="en-US" dirty="0" smtClean="0"/>
            </a:br>
            <a:r>
              <a:rPr lang="en-US" dirty="0" smtClean="0"/>
              <a:t>as a class</a:t>
            </a:r>
            <a:endParaRPr lang="en-US" dirty="0"/>
          </a:p>
        </p:txBody>
      </p:sp>
      <p:sp>
        <p:nvSpPr>
          <p:cNvPr id="4" name="Right Brace 3"/>
          <p:cNvSpPr/>
          <p:nvPr>
            <p:custDataLst>
              <p:tags r:id="rId6"/>
            </p:custDataLst>
          </p:nvPr>
        </p:nvSpPr>
        <p:spPr>
          <a:xfrm>
            <a:off x="7467600" y="1066800"/>
            <a:ext cx="2286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7"/>
            </p:custDataLst>
          </p:nvPr>
        </p:nvSpPr>
        <p:spPr>
          <a:xfrm>
            <a:off x="7696954" y="1056382"/>
            <a:ext cx="1447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Defines</a:t>
            </a:r>
            <a:r>
              <a:rPr lang="en-US" sz="1600" dirty="0" smtClean="0"/>
              <a:t> a class (a </a:t>
            </a:r>
            <a:r>
              <a:rPr lang="en-US" sz="1600" dirty="0" err="1" smtClean="0"/>
              <a:t>datatype</a:t>
            </a:r>
            <a:r>
              <a:rPr lang="en-US" sz="1600" dirty="0" smtClean="0"/>
              <a:t>) named </a:t>
            </a:r>
            <a:r>
              <a:rPr lang="en-US" sz="1600" dirty="0" err="1" smtClean="0"/>
              <a:t>WordCounts</a:t>
            </a:r>
            <a:endParaRPr lang="en-US" sz="1600" dirty="0"/>
          </a:p>
        </p:txBody>
      </p:sp>
      <p:sp>
        <p:nvSpPr>
          <p:cNvPr id="6" name="Right Brace 5"/>
          <p:cNvSpPr/>
          <p:nvPr>
            <p:custDataLst>
              <p:tags r:id="rId8"/>
            </p:custDataLst>
          </p:nvPr>
        </p:nvSpPr>
        <p:spPr>
          <a:xfrm>
            <a:off x="7467600" y="2057400"/>
            <a:ext cx="2286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>
            <p:custDataLst>
              <p:tags r:id="rId9"/>
            </p:custDataLst>
          </p:nvPr>
        </p:nvSpPr>
        <p:spPr>
          <a:xfrm>
            <a:off x="7696200" y="2327701"/>
            <a:ext cx="137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Modifies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a </a:t>
            </a:r>
            <a:r>
              <a:rPr lang="en-US" sz="1600" dirty="0" err="1" smtClean="0"/>
              <a:t>WordCounts</a:t>
            </a:r>
            <a:r>
              <a:rPr lang="en-US" sz="1600" dirty="0" smtClean="0"/>
              <a:t> object</a:t>
            </a:r>
            <a:endParaRPr lang="en-US" sz="1600" dirty="0"/>
          </a:p>
        </p:txBody>
      </p:sp>
      <p:sp>
        <p:nvSpPr>
          <p:cNvPr id="9" name="TextBox 8"/>
          <p:cNvSpPr txBox="1"/>
          <p:nvPr>
            <p:custDataLst>
              <p:tags r:id="rId10"/>
            </p:custDataLst>
          </p:nvPr>
        </p:nvSpPr>
        <p:spPr>
          <a:xfrm>
            <a:off x="7688655" y="4419600"/>
            <a:ext cx="137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Queries</a:t>
            </a:r>
            <a:r>
              <a:rPr lang="en-US" sz="1600" dirty="0" smtClean="0"/>
              <a:t> a </a:t>
            </a:r>
            <a:r>
              <a:rPr lang="en-US" sz="1600" dirty="0" err="1" smtClean="0"/>
              <a:t>WordCounts</a:t>
            </a:r>
            <a:r>
              <a:rPr lang="en-US" sz="1600" dirty="0" smtClean="0"/>
              <a:t> object</a:t>
            </a:r>
            <a:endParaRPr lang="en-US" sz="1600" dirty="0"/>
          </a:p>
        </p:txBody>
      </p:sp>
      <p:sp>
        <p:nvSpPr>
          <p:cNvPr id="10" name="Rectangular Callout 9"/>
          <p:cNvSpPr/>
          <p:nvPr>
            <p:custDataLst>
              <p:tags r:id="rId11"/>
            </p:custDataLst>
          </p:nvPr>
        </p:nvSpPr>
        <p:spPr>
          <a:xfrm>
            <a:off x="5486400" y="3122676"/>
            <a:ext cx="1904999" cy="763524"/>
          </a:xfrm>
          <a:prstGeom prst="wedgeRectCallout">
            <a:avLst>
              <a:gd name="adj1" fmla="val -283874"/>
              <a:gd name="adj2" fmla="val 50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sz="1600" dirty="0" smtClean="0">
                <a:solidFill>
                  <a:schemeClr val="tx1"/>
                </a:solidFill>
              </a:rPr>
              <a:t> does not return a value;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it mutates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ular Callout 10"/>
          <p:cNvSpPr/>
          <p:nvPr>
            <p:custDataLst>
              <p:tags r:id="rId12"/>
            </p:custDataLst>
          </p:nvPr>
        </p:nvSpPr>
        <p:spPr>
          <a:xfrm>
            <a:off x="5791200" y="1901952"/>
            <a:ext cx="1676399" cy="612648"/>
          </a:xfrm>
          <a:prstGeom prst="wedgeRectCallout">
            <a:avLst>
              <a:gd name="adj1" fmla="val -239913"/>
              <a:gd name="adj2" fmla="val -202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type of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solidFill>
                  <a:schemeClr val="tx1"/>
                </a:solidFill>
              </a:rPr>
              <a:t> is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WordCounts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>
            <p:custDataLst>
              <p:tags r:id="rId13"/>
            </p:custDataLst>
          </p:nvPr>
        </p:nvSpPr>
        <p:spPr>
          <a:xfrm>
            <a:off x="5943600" y="5715000"/>
            <a:ext cx="1600201" cy="1073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ordcounts_dict</a:t>
            </a: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ead_words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get_count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opk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otal_words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>
            <p:custDataLst>
              <p:tags r:id="rId14"/>
            </p:custDataLst>
          </p:nvPr>
        </p:nvSpPr>
        <p:spPr>
          <a:xfrm>
            <a:off x="5943600" y="51917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namespace of a </a:t>
            </a:r>
            <a:r>
              <a:rPr lang="en-US" sz="1400" dirty="0" err="1" smtClean="0"/>
              <a:t>WordCounts</a:t>
            </a:r>
            <a:r>
              <a:rPr lang="en-US" sz="1400" dirty="0" smtClean="0"/>
              <a:t> </a:t>
            </a:r>
            <a:r>
              <a:rPr lang="en-US" sz="1400" b="1" dirty="0" smtClean="0"/>
              <a:t>object</a:t>
            </a:r>
            <a:r>
              <a:rPr lang="en-US" sz="1400" dirty="0" smtClean="0"/>
              <a:t>:</a:t>
            </a:r>
            <a:endParaRPr lang="en-US" sz="1400" dirty="0"/>
          </a:p>
        </p:txBody>
      </p:sp>
      <p:sp>
        <p:nvSpPr>
          <p:cNvPr id="14" name="Oval 13"/>
          <p:cNvSpPr/>
          <p:nvPr>
            <p:custDataLst>
              <p:tags r:id="rId15"/>
            </p:custDataLst>
          </p:nvPr>
        </p:nvSpPr>
        <p:spPr>
          <a:xfrm>
            <a:off x="7924800" y="5562600"/>
            <a:ext cx="990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dict</a:t>
            </a:r>
            <a:endParaRPr lang="en-US" dirty="0"/>
          </a:p>
        </p:txBody>
      </p:sp>
      <p:sp>
        <p:nvSpPr>
          <p:cNvPr id="17" name="Freeform 16"/>
          <p:cNvSpPr/>
          <p:nvPr>
            <p:custDataLst>
              <p:tags r:id="rId16"/>
            </p:custDataLst>
          </p:nvPr>
        </p:nvSpPr>
        <p:spPr>
          <a:xfrm>
            <a:off x="7741338" y="5867400"/>
            <a:ext cx="335862" cy="353085"/>
          </a:xfrm>
          <a:custGeom>
            <a:avLst/>
            <a:gdLst>
              <a:gd name="connsiteX0" fmla="*/ 127633 w 335862"/>
              <a:gd name="connsiteY0" fmla="*/ 18107 h 353085"/>
              <a:gd name="connsiteX1" fmla="*/ 127633 w 335862"/>
              <a:gd name="connsiteY1" fmla="*/ 18107 h 353085"/>
              <a:gd name="connsiteX2" fmla="*/ 46151 w 335862"/>
              <a:gd name="connsiteY2" fmla="*/ 0 h 353085"/>
              <a:gd name="connsiteX3" fmla="*/ 18991 w 335862"/>
              <a:gd name="connsiteY3" fmla="*/ 18107 h 353085"/>
              <a:gd name="connsiteX4" fmla="*/ 37098 w 335862"/>
              <a:gd name="connsiteY4" fmla="*/ 72428 h 353085"/>
              <a:gd name="connsiteX5" fmla="*/ 46151 w 335862"/>
              <a:gd name="connsiteY5" fmla="*/ 99588 h 353085"/>
              <a:gd name="connsiteX6" fmla="*/ 28044 w 335862"/>
              <a:gd name="connsiteY6" fmla="*/ 126749 h 353085"/>
              <a:gd name="connsiteX7" fmla="*/ 884 w 335862"/>
              <a:gd name="connsiteY7" fmla="*/ 153909 h 353085"/>
              <a:gd name="connsiteX8" fmla="*/ 9937 w 335862"/>
              <a:gd name="connsiteY8" fmla="*/ 199177 h 353085"/>
              <a:gd name="connsiteX9" fmla="*/ 18991 w 335862"/>
              <a:gd name="connsiteY9" fmla="*/ 226337 h 353085"/>
              <a:gd name="connsiteX10" fmla="*/ 73312 w 335862"/>
              <a:gd name="connsiteY10" fmla="*/ 271604 h 353085"/>
              <a:gd name="connsiteX11" fmla="*/ 100472 w 335862"/>
              <a:gd name="connsiteY11" fmla="*/ 307818 h 353085"/>
              <a:gd name="connsiteX12" fmla="*/ 191007 w 335862"/>
              <a:gd name="connsiteY12" fmla="*/ 353085 h 353085"/>
              <a:gd name="connsiteX13" fmla="*/ 236274 w 335862"/>
              <a:gd name="connsiteY13" fmla="*/ 344032 h 353085"/>
              <a:gd name="connsiteX14" fmla="*/ 245328 w 335862"/>
              <a:gd name="connsiteY14" fmla="*/ 316872 h 353085"/>
              <a:gd name="connsiteX15" fmla="*/ 335862 w 335862"/>
              <a:gd name="connsiteY15" fmla="*/ 289711 h 353085"/>
              <a:gd name="connsiteX16" fmla="*/ 308702 w 335862"/>
              <a:gd name="connsiteY16" fmla="*/ 235390 h 353085"/>
              <a:gd name="connsiteX17" fmla="*/ 290595 w 335862"/>
              <a:gd name="connsiteY17" fmla="*/ 208230 h 353085"/>
              <a:gd name="connsiteX18" fmla="*/ 281541 w 335862"/>
              <a:gd name="connsiteY18" fmla="*/ 172016 h 353085"/>
              <a:gd name="connsiteX19" fmla="*/ 299648 w 335862"/>
              <a:gd name="connsiteY19" fmla="*/ 144856 h 353085"/>
              <a:gd name="connsiteX20" fmla="*/ 281541 w 335862"/>
              <a:gd name="connsiteY20" fmla="*/ 117695 h 353085"/>
              <a:gd name="connsiteX21" fmla="*/ 290595 w 335862"/>
              <a:gd name="connsiteY21" fmla="*/ 90535 h 353085"/>
              <a:gd name="connsiteX22" fmla="*/ 263435 w 335862"/>
              <a:gd name="connsiteY22" fmla="*/ 36214 h 353085"/>
              <a:gd name="connsiteX23" fmla="*/ 236274 w 335862"/>
              <a:gd name="connsiteY23" fmla="*/ 18107 h 353085"/>
              <a:gd name="connsiteX24" fmla="*/ 209114 w 335862"/>
              <a:gd name="connsiteY24" fmla="*/ 9054 h 353085"/>
              <a:gd name="connsiteX25" fmla="*/ 127633 w 335862"/>
              <a:gd name="connsiteY25" fmla="*/ 18107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5862" h="353085">
                <a:moveTo>
                  <a:pt x="127633" y="18107"/>
                </a:moveTo>
                <a:lnTo>
                  <a:pt x="127633" y="18107"/>
                </a:lnTo>
                <a:cubicBezTo>
                  <a:pt x="100472" y="12071"/>
                  <a:pt x="73974" y="0"/>
                  <a:pt x="46151" y="0"/>
                </a:cubicBezTo>
                <a:cubicBezTo>
                  <a:pt x="35270" y="0"/>
                  <a:pt x="20341" y="7310"/>
                  <a:pt x="18991" y="18107"/>
                </a:cubicBezTo>
                <a:cubicBezTo>
                  <a:pt x="16624" y="37046"/>
                  <a:pt x="31062" y="54321"/>
                  <a:pt x="37098" y="72428"/>
                </a:cubicBezTo>
                <a:lnTo>
                  <a:pt x="46151" y="99588"/>
                </a:lnTo>
                <a:cubicBezTo>
                  <a:pt x="40115" y="108642"/>
                  <a:pt x="35010" y="118390"/>
                  <a:pt x="28044" y="126749"/>
                </a:cubicBezTo>
                <a:cubicBezTo>
                  <a:pt x="19848" y="136585"/>
                  <a:pt x="3989" y="141488"/>
                  <a:pt x="884" y="153909"/>
                </a:cubicBezTo>
                <a:cubicBezTo>
                  <a:pt x="-2848" y="168838"/>
                  <a:pt x="6205" y="184248"/>
                  <a:pt x="9937" y="199177"/>
                </a:cubicBezTo>
                <a:cubicBezTo>
                  <a:pt x="12252" y="208435"/>
                  <a:pt x="13697" y="218397"/>
                  <a:pt x="18991" y="226337"/>
                </a:cubicBezTo>
                <a:cubicBezTo>
                  <a:pt x="32933" y="247250"/>
                  <a:pt x="53270" y="258243"/>
                  <a:pt x="73312" y="271604"/>
                </a:cubicBezTo>
                <a:cubicBezTo>
                  <a:pt x="82365" y="283675"/>
                  <a:pt x="88066" y="299229"/>
                  <a:pt x="100472" y="307818"/>
                </a:cubicBezTo>
                <a:cubicBezTo>
                  <a:pt x="128213" y="327023"/>
                  <a:pt x="191007" y="353085"/>
                  <a:pt x="191007" y="353085"/>
                </a:cubicBezTo>
                <a:cubicBezTo>
                  <a:pt x="206096" y="350067"/>
                  <a:pt x="223470" y="352567"/>
                  <a:pt x="236274" y="344032"/>
                </a:cubicBezTo>
                <a:cubicBezTo>
                  <a:pt x="244214" y="338739"/>
                  <a:pt x="237562" y="322419"/>
                  <a:pt x="245328" y="316872"/>
                </a:cubicBezTo>
                <a:cubicBezTo>
                  <a:pt x="257196" y="308395"/>
                  <a:pt x="316503" y="294551"/>
                  <a:pt x="335862" y="289711"/>
                </a:cubicBezTo>
                <a:cubicBezTo>
                  <a:pt x="326809" y="271604"/>
                  <a:pt x="318533" y="253087"/>
                  <a:pt x="308702" y="235390"/>
                </a:cubicBezTo>
                <a:cubicBezTo>
                  <a:pt x="303418" y="225878"/>
                  <a:pt x="294881" y="218231"/>
                  <a:pt x="290595" y="208230"/>
                </a:cubicBezTo>
                <a:cubicBezTo>
                  <a:pt x="285693" y="196793"/>
                  <a:pt x="284559" y="184087"/>
                  <a:pt x="281541" y="172016"/>
                </a:cubicBezTo>
                <a:cubicBezTo>
                  <a:pt x="287577" y="162963"/>
                  <a:pt x="299648" y="155737"/>
                  <a:pt x="299648" y="144856"/>
                </a:cubicBezTo>
                <a:cubicBezTo>
                  <a:pt x="299648" y="133975"/>
                  <a:pt x="283330" y="128428"/>
                  <a:pt x="281541" y="117695"/>
                </a:cubicBezTo>
                <a:cubicBezTo>
                  <a:pt x="279972" y="108282"/>
                  <a:pt x="287577" y="99588"/>
                  <a:pt x="290595" y="90535"/>
                </a:cubicBezTo>
                <a:cubicBezTo>
                  <a:pt x="283232" y="68448"/>
                  <a:pt x="280983" y="53762"/>
                  <a:pt x="263435" y="36214"/>
                </a:cubicBezTo>
                <a:cubicBezTo>
                  <a:pt x="255741" y="28520"/>
                  <a:pt x="246006" y="22973"/>
                  <a:pt x="236274" y="18107"/>
                </a:cubicBezTo>
                <a:cubicBezTo>
                  <a:pt x="227738" y="13839"/>
                  <a:pt x="218167" y="12072"/>
                  <a:pt x="209114" y="9054"/>
                </a:cubicBezTo>
                <a:lnTo>
                  <a:pt x="127633" y="181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fn</a:t>
            </a:r>
            <a:endParaRPr lang="en-US" sz="1400" dirty="0"/>
          </a:p>
        </p:txBody>
      </p:sp>
      <p:sp>
        <p:nvSpPr>
          <p:cNvPr id="18" name="Freeform 17"/>
          <p:cNvSpPr/>
          <p:nvPr>
            <p:custDataLst>
              <p:tags r:id="rId17"/>
            </p:custDataLst>
          </p:nvPr>
        </p:nvSpPr>
        <p:spPr>
          <a:xfrm>
            <a:off x="8381999" y="6047715"/>
            <a:ext cx="335862" cy="353085"/>
          </a:xfrm>
          <a:custGeom>
            <a:avLst/>
            <a:gdLst>
              <a:gd name="connsiteX0" fmla="*/ 127633 w 335862"/>
              <a:gd name="connsiteY0" fmla="*/ 18107 h 353085"/>
              <a:gd name="connsiteX1" fmla="*/ 127633 w 335862"/>
              <a:gd name="connsiteY1" fmla="*/ 18107 h 353085"/>
              <a:gd name="connsiteX2" fmla="*/ 46151 w 335862"/>
              <a:gd name="connsiteY2" fmla="*/ 0 h 353085"/>
              <a:gd name="connsiteX3" fmla="*/ 18991 w 335862"/>
              <a:gd name="connsiteY3" fmla="*/ 18107 h 353085"/>
              <a:gd name="connsiteX4" fmla="*/ 37098 w 335862"/>
              <a:gd name="connsiteY4" fmla="*/ 72428 h 353085"/>
              <a:gd name="connsiteX5" fmla="*/ 46151 w 335862"/>
              <a:gd name="connsiteY5" fmla="*/ 99588 h 353085"/>
              <a:gd name="connsiteX6" fmla="*/ 28044 w 335862"/>
              <a:gd name="connsiteY6" fmla="*/ 126749 h 353085"/>
              <a:gd name="connsiteX7" fmla="*/ 884 w 335862"/>
              <a:gd name="connsiteY7" fmla="*/ 153909 h 353085"/>
              <a:gd name="connsiteX8" fmla="*/ 9937 w 335862"/>
              <a:gd name="connsiteY8" fmla="*/ 199177 h 353085"/>
              <a:gd name="connsiteX9" fmla="*/ 18991 w 335862"/>
              <a:gd name="connsiteY9" fmla="*/ 226337 h 353085"/>
              <a:gd name="connsiteX10" fmla="*/ 73312 w 335862"/>
              <a:gd name="connsiteY10" fmla="*/ 271604 h 353085"/>
              <a:gd name="connsiteX11" fmla="*/ 100472 w 335862"/>
              <a:gd name="connsiteY11" fmla="*/ 307818 h 353085"/>
              <a:gd name="connsiteX12" fmla="*/ 191007 w 335862"/>
              <a:gd name="connsiteY12" fmla="*/ 353085 h 353085"/>
              <a:gd name="connsiteX13" fmla="*/ 236274 w 335862"/>
              <a:gd name="connsiteY13" fmla="*/ 344032 h 353085"/>
              <a:gd name="connsiteX14" fmla="*/ 245328 w 335862"/>
              <a:gd name="connsiteY14" fmla="*/ 316872 h 353085"/>
              <a:gd name="connsiteX15" fmla="*/ 335862 w 335862"/>
              <a:gd name="connsiteY15" fmla="*/ 289711 h 353085"/>
              <a:gd name="connsiteX16" fmla="*/ 308702 w 335862"/>
              <a:gd name="connsiteY16" fmla="*/ 235390 h 353085"/>
              <a:gd name="connsiteX17" fmla="*/ 290595 w 335862"/>
              <a:gd name="connsiteY17" fmla="*/ 208230 h 353085"/>
              <a:gd name="connsiteX18" fmla="*/ 281541 w 335862"/>
              <a:gd name="connsiteY18" fmla="*/ 172016 h 353085"/>
              <a:gd name="connsiteX19" fmla="*/ 299648 w 335862"/>
              <a:gd name="connsiteY19" fmla="*/ 144856 h 353085"/>
              <a:gd name="connsiteX20" fmla="*/ 281541 w 335862"/>
              <a:gd name="connsiteY20" fmla="*/ 117695 h 353085"/>
              <a:gd name="connsiteX21" fmla="*/ 290595 w 335862"/>
              <a:gd name="connsiteY21" fmla="*/ 90535 h 353085"/>
              <a:gd name="connsiteX22" fmla="*/ 263435 w 335862"/>
              <a:gd name="connsiteY22" fmla="*/ 36214 h 353085"/>
              <a:gd name="connsiteX23" fmla="*/ 236274 w 335862"/>
              <a:gd name="connsiteY23" fmla="*/ 18107 h 353085"/>
              <a:gd name="connsiteX24" fmla="*/ 209114 w 335862"/>
              <a:gd name="connsiteY24" fmla="*/ 9054 h 353085"/>
              <a:gd name="connsiteX25" fmla="*/ 127633 w 335862"/>
              <a:gd name="connsiteY25" fmla="*/ 18107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5862" h="353085">
                <a:moveTo>
                  <a:pt x="127633" y="18107"/>
                </a:moveTo>
                <a:lnTo>
                  <a:pt x="127633" y="18107"/>
                </a:lnTo>
                <a:cubicBezTo>
                  <a:pt x="100472" y="12071"/>
                  <a:pt x="73974" y="0"/>
                  <a:pt x="46151" y="0"/>
                </a:cubicBezTo>
                <a:cubicBezTo>
                  <a:pt x="35270" y="0"/>
                  <a:pt x="20341" y="7310"/>
                  <a:pt x="18991" y="18107"/>
                </a:cubicBezTo>
                <a:cubicBezTo>
                  <a:pt x="16624" y="37046"/>
                  <a:pt x="31062" y="54321"/>
                  <a:pt x="37098" y="72428"/>
                </a:cubicBezTo>
                <a:lnTo>
                  <a:pt x="46151" y="99588"/>
                </a:lnTo>
                <a:cubicBezTo>
                  <a:pt x="40115" y="108642"/>
                  <a:pt x="35010" y="118390"/>
                  <a:pt x="28044" y="126749"/>
                </a:cubicBezTo>
                <a:cubicBezTo>
                  <a:pt x="19848" y="136585"/>
                  <a:pt x="3989" y="141488"/>
                  <a:pt x="884" y="153909"/>
                </a:cubicBezTo>
                <a:cubicBezTo>
                  <a:pt x="-2848" y="168838"/>
                  <a:pt x="6205" y="184248"/>
                  <a:pt x="9937" y="199177"/>
                </a:cubicBezTo>
                <a:cubicBezTo>
                  <a:pt x="12252" y="208435"/>
                  <a:pt x="13697" y="218397"/>
                  <a:pt x="18991" y="226337"/>
                </a:cubicBezTo>
                <a:cubicBezTo>
                  <a:pt x="32933" y="247250"/>
                  <a:pt x="53270" y="258243"/>
                  <a:pt x="73312" y="271604"/>
                </a:cubicBezTo>
                <a:cubicBezTo>
                  <a:pt x="82365" y="283675"/>
                  <a:pt x="88066" y="299229"/>
                  <a:pt x="100472" y="307818"/>
                </a:cubicBezTo>
                <a:cubicBezTo>
                  <a:pt x="128213" y="327023"/>
                  <a:pt x="191007" y="353085"/>
                  <a:pt x="191007" y="353085"/>
                </a:cubicBezTo>
                <a:cubicBezTo>
                  <a:pt x="206096" y="350067"/>
                  <a:pt x="223470" y="352567"/>
                  <a:pt x="236274" y="344032"/>
                </a:cubicBezTo>
                <a:cubicBezTo>
                  <a:pt x="244214" y="338739"/>
                  <a:pt x="237562" y="322419"/>
                  <a:pt x="245328" y="316872"/>
                </a:cubicBezTo>
                <a:cubicBezTo>
                  <a:pt x="257196" y="308395"/>
                  <a:pt x="316503" y="294551"/>
                  <a:pt x="335862" y="289711"/>
                </a:cubicBezTo>
                <a:cubicBezTo>
                  <a:pt x="326809" y="271604"/>
                  <a:pt x="318533" y="253087"/>
                  <a:pt x="308702" y="235390"/>
                </a:cubicBezTo>
                <a:cubicBezTo>
                  <a:pt x="303418" y="225878"/>
                  <a:pt x="294881" y="218231"/>
                  <a:pt x="290595" y="208230"/>
                </a:cubicBezTo>
                <a:cubicBezTo>
                  <a:pt x="285693" y="196793"/>
                  <a:pt x="284559" y="184087"/>
                  <a:pt x="281541" y="172016"/>
                </a:cubicBezTo>
                <a:cubicBezTo>
                  <a:pt x="287577" y="162963"/>
                  <a:pt x="299648" y="155737"/>
                  <a:pt x="299648" y="144856"/>
                </a:cubicBezTo>
                <a:cubicBezTo>
                  <a:pt x="299648" y="133975"/>
                  <a:pt x="283330" y="128428"/>
                  <a:pt x="281541" y="117695"/>
                </a:cubicBezTo>
                <a:cubicBezTo>
                  <a:pt x="279972" y="108282"/>
                  <a:pt x="287577" y="99588"/>
                  <a:pt x="290595" y="90535"/>
                </a:cubicBezTo>
                <a:cubicBezTo>
                  <a:pt x="283232" y="68448"/>
                  <a:pt x="280983" y="53762"/>
                  <a:pt x="263435" y="36214"/>
                </a:cubicBezTo>
                <a:cubicBezTo>
                  <a:pt x="255741" y="28520"/>
                  <a:pt x="246006" y="22973"/>
                  <a:pt x="236274" y="18107"/>
                </a:cubicBezTo>
                <a:cubicBezTo>
                  <a:pt x="227738" y="13839"/>
                  <a:pt x="218167" y="12072"/>
                  <a:pt x="209114" y="9054"/>
                </a:cubicBezTo>
                <a:lnTo>
                  <a:pt x="127633" y="181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fn</a:t>
            </a:r>
            <a:endParaRPr lang="en-US" sz="1400" dirty="0"/>
          </a:p>
        </p:txBody>
      </p:sp>
      <p:sp>
        <p:nvSpPr>
          <p:cNvPr id="19" name="Freeform 18"/>
          <p:cNvSpPr/>
          <p:nvPr>
            <p:custDataLst>
              <p:tags r:id="rId18"/>
            </p:custDataLst>
          </p:nvPr>
        </p:nvSpPr>
        <p:spPr>
          <a:xfrm>
            <a:off x="7893738" y="6400800"/>
            <a:ext cx="335862" cy="353085"/>
          </a:xfrm>
          <a:custGeom>
            <a:avLst/>
            <a:gdLst>
              <a:gd name="connsiteX0" fmla="*/ 127633 w 335862"/>
              <a:gd name="connsiteY0" fmla="*/ 18107 h 353085"/>
              <a:gd name="connsiteX1" fmla="*/ 127633 w 335862"/>
              <a:gd name="connsiteY1" fmla="*/ 18107 h 353085"/>
              <a:gd name="connsiteX2" fmla="*/ 46151 w 335862"/>
              <a:gd name="connsiteY2" fmla="*/ 0 h 353085"/>
              <a:gd name="connsiteX3" fmla="*/ 18991 w 335862"/>
              <a:gd name="connsiteY3" fmla="*/ 18107 h 353085"/>
              <a:gd name="connsiteX4" fmla="*/ 37098 w 335862"/>
              <a:gd name="connsiteY4" fmla="*/ 72428 h 353085"/>
              <a:gd name="connsiteX5" fmla="*/ 46151 w 335862"/>
              <a:gd name="connsiteY5" fmla="*/ 99588 h 353085"/>
              <a:gd name="connsiteX6" fmla="*/ 28044 w 335862"/>
              <a:gd name="connsiteY6" fmla="*/ 126749 h 353085"/>
              <a:gd name="connsiteX7" fmla="*/ 884 w 335862"/>
              <a:gd name="connsiteY7" fmla="*/ 153909 h 353085"/>
              <a:gd name="connsiteX8" fmla="*/ 9937 w 335862"/>
              <a:gd name="connsiteY8" fmla="*/ 199177 h 353085"/>
              <a:gd name="connsiteX9" fmla="*/ 18991 w 335862"/>
              <a:gd name="connsiteY9" fmla="*/ 226337 h 353085"/>
              <a:gd name="connsiteX10" fmla="*/ 73312 w 335862"/>
              <a:gd name="connsiteY10" fmla="*/ 271604 h 353085"/>
              <a:gd name="connsiteX11" fmla="*/ 100472 w 335862"/>
              <a:gd name="connsiteY11" fmla="*/ 307818 h 353085"/>
              <a:gd name="connsiteX12" fmla="*/ 191007 w 335862"/>
              <a:gd name="connsiteY12" fmla="*/ 353085 h 353085"/>
              <a:gd name="connsiteX13" fmla="*/ 236274 w 335862"/>
              <a:gd name="connsiteY13" fmla="*/ 344032 h 353085"/>
              <a:gd name="connsiteX14" fmla="*/ 245328 w 335862"/>
              <a:gd name="connsiteY14" fmla="*/ 316872 h 353085"/>
              <a:gd name="connsiteX15" fmla="*/ 335862 w 335862"/>
              <a:gd name="connsiteY15" fmla="*/ 289711 h 353085"/>
              <a:gd name="connsiteX16" fmla="*/ 308702 w 335862"/>
              <a:gd name="connsiteY16" fmla="*/ 235390 h 353085"/>
              <a:gd name="connsiteX17" fmla="*/ 290595 w 335862"/>
              <a:gd name="connsiteY17" fmla="*/ 208230 h 353085"/>
              <a:gd name="connsiteX18" fmla="*/ 281541 w 335862"/>
              <a:gd name="connsiteY18" fmla="*/ 172016 h 353085"/>
              <a:gd name="connsiteX19" fmla="*/ 299648 w 335862"/>
              <a:gd name="connsiteY19" fmla="*/ 144856 h 353085"/>
              <a:gd name="connsiteX20" fmla="*/ 281541 w 335862"/>
              <a:gd name="connsiteY20" fmla="*/ 117695 h 353085"/>
              <a:gd name="connsiteX21" fmla="*/ 290595 w 335862"/>
              <a:gd name="connsiteY21" fmla="*/ 90535 h 353085"/>
              <a:gd name="connsiteX22" fmla="*/ 263435 w 335862"/>
              <a:gd name="connsiteY22" fmla="*/ 36214 h 353085"/>
              <a:gd name="connsiteX23" fmla="*/ 236274 w 335862"/>
              <a:gd name="connsiteY23" fmla="*/ 18107 h 353085"/>
              <a:gd name="connsiteX24" fmla="*/ 209114 w 335862"/>
              <a:gd name="connsiteY24" fmla="*/ 9054 h 353085"/>
              <a:gd name="connsiteX25" fmla="*/ 127633 w 335862"/>
              <a:gd name="connsiteY25" fmla="*/ 18107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5862" h="353085">
                <a:moveTo>
                  <a:pt x="127633" y="18107"/>
                </a:moveTo>
                <a:lnTo>
                  <a:pt x="127633" y="18107"/>
                </a:lnTo>
                <a:cubicBezTo>
                  <a:pt x="100472" y="12071"/>
                  <a:pt x="73974" y="0"/>
                  <a:pt x="46151" y="0"/>
                </a:cubicBezTo>
                <a:cubicBezTo>
                  <a:pt x="35270" y="0"/>
                  <a:pt x="20341" y="7310"/>
                  <a:pt x="18991" y="18107"/>
                </a:cubicBezTo>
                <a:cubicBezTo>
                  <a:pt x="16624" y="37046"/>
                  <a:pt x="31062" y="54321"/>
                  <a:pt x="37098" y="72428"/>
                </a:cubicBezTo>
                <a:lnTo>
                  <a:pt x="46151" y="99588"/>
                </a:lnTo>
                <a:cubicBezTo>
                  <a:pt x="40115" y="108642"/>
                  <a:pt x="35010" y="118390"/>
                  <a:pt x="28044" y="126749"/>
                </a:cubicBezTo>
                <a:cubicBezTo>
                  <a:pt x="19848" y="136585"/>
                  <a:pt x="3989" y="141488"/>
                  <a:pt x="884" y="153909"/>
                </a:cubicBezTo>
                <a:cubicBezTo>
                  <a:pt x="-2848" y="168838"/>
                  <a:pt x="6205" y="184248"/>
                  <a:pt x="9937" y="199177"/>
                </a:cubicBezTo>
                <a:cubicBezTo>
                  <a:pt x="12252" y="208435"/>
                  <a:pt x="13697" y="218397"/>
                  <a:pt x="18991" y="226337"/>
                </a:cubicBezTo>
                <a:cubicBezTo>
                  <a:pt x="32933" y="247250"/>
                  <a:pt x="53270" y="258243"/>
                  <a:pt x="73312" y="271604"/>
                </a:cubicBezTo>
                <a:cubicBezTo>
                  <a:pt x="82365" y="283675"/>
                  <a:pt x="88066" y="299229"/>
                  <a:pt x="100472" y="307818"/>
                </a:cubicBezTo>
                <a:cubicBezTo>
                  <a:pt x="128213" y="327023"/>
                  <a:pt x="191007" y="353085"/>
                  <a:pt x="191007" y="353085"/>
                </a:cubicBezTo>
                <a:cubicBezTo>
                  <a:pt x="206096" y="350067"/>
                  <a:pt x="223470" y="352567"/>
                  <a:pt x="236274" y="344032"/>
                </a:cubicBezTo>
                <a:cubicBezTo>
                  <a:pt x="244214" y="338739"/>
                  <a:pt x="237562" y="322419"/>
                  <a:pt x="245328" y="316872"/>
                </a:cubicBezTo>
                <a:cubicBezTo>
                  <a:pt x="257196" y="308395"/>
                  <a:pt x="316503" y="294551"/>
                  <a:pt x="335862" y="289711"/>
                </a:cubicBezTo>
                <a:cubicBezTo>
                  <a:pt x="326809" y="271604"/>
                  <a:pt x="318533" y="253087"/>
                  <a:pt x="308702" y="235390"/>
                </a:cubicBezTo>
                <a:cubicBezTo>
                  <a:pt x="303418" y="225878"/>
                  <a:pt x="294881" y="218231"/>
                  <a:pt x="290595" y="208230"/>
                </a:cubicBezTo>
                <a:cubicBezTo>
                  <a:pt x="285693" y="196793"/>
                  <a:pt x="284559" y="184087"/>
                  <a:pt x="281541" y="172016"/>
                </a:cubicBezTo>
                <a:cubicBezTo>
                  <a:pt x="287577" y="162963"/>
                  <a:pt x="299648" y="155737"/>
                  <a:pt x="299648" y="144856"/>
                </a:cubicBezTo>
                <a:cubicBezTo>
                  <a:pt x="299648" y="133975"/>
                  <a:pt x="283330" y="128428"/>
                  <a:pt x="281541" y="117695"/>
                </a:cubicBezTo>
                <a:cubicBezTo>
                  <a:pt x="279972" y="108282"/>
                  <a:pt x="287577" y="99588"/>
                  <a:pt x="290595" y="90535"/>
                </a:cubicBezTo>
                <a:cubicBezTo>
                  <a:pt x="283232" y="68448"/>
                  <a:pt x="280983" y="53762"/>
                  <a:pt x="263435" y="36214"/>
                </a:cubicBezTo>
                <a:cubicBezTo>
                  <a:pt x="255741" y="28520"/>
                  <a:pt x="246006" y="22973"/>
                  <a:pt x="236274" y="18107"/>
                </a:cubicBezTo>
                <a:cubicBezTo>
                  <a:pt x="227738" y="13839"/>
                  <a:pt x="218167" y="12072"/>
                  <a:pt x="209114" y="9054"/>
                </a:cubicBezTo>
                <a:lnTo>
                  <a:pt x="127633" y="181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fn</a:t>
            </a:r>
            <a:endParaRPr lang="en-US" sz="1400" dirty="0"/>
          </a:p>
        </p:txBody>
      </p:sp>
      <p:sp>
        <p:nvSpPr>
          <p:cNvPr id="20" name="Freeform 19"/>
          <p:cNvSpPr/>
          <p:nvPr>
            <p:custDataLst>
              <p:tags r:id="rId19"/>
            </p:custDataLst>
          </p:nvPr>
        </p:nvSpPr>
        <p:spPr>
          <a:xfrm>
            <a:off x="8717861" y="6435504"/>
            <a:ext cx="335862" cy="353085"/>
          </a:xfrm>
          <a:custGeom>
            <a:avLst/>
            <a:gdLst>
              <a:gd name="connsiteX0" fmla="*/ 127633 w 335862"/>
              <a:gd name="connsiteY0" fmla="*/ 18107 h 353085"/>
              <a:gd name="connsiteX1" fmla="*/ 127633 w 335862"/>
              <a:gd name="connsiteY1" fmla="*/ 18107 h 353085"/>
              <a:gd name="connsiteX2" fmla="*/ 46151 w 335862"/>
              <a:gd name="connsiteY2" fmla="*/ 0 h 353085"/>
              <a:gd name="connsiteX3" fmla="*/ 18991 w 335862"/>
              <a:gd name="connsiteY3" fmla="*/ 18107 h 353085"/>
              <a:gd name="connsiteX4" fmla="*/ 37098 w 335862"/>
              <a:gd name="connsiteY4" fmla="*/ 72428 h 353085"/>
              <a:gd name="connsiteX5" fmla="*/ 46151 w 335862"/>
              <a:gd name="connsiteY5" fmla="*/ 99588 h 353085"/>
              <a:gd name="connsiteX6" fmla="*/ 28044 w 335862"/>
              <a:gd name="connsiteY6" fmla="*/ 126749 h 353085"/>
              <a:gd name="connsiteX7" fmla="*/ 884 w 335862"/>
              <a:gd name="connsiteY7" fmla="*/ 153909 h 353085"/>
              <a:gd name="connsiteX8" fmla="*/ 9937 w 335862"/>
              <a:gd name="connsiteY8" fmla="*/ 199177 h 353085"/>
              <a:gd name="connsiteX9" fmla="*/ 18991 w 335862"/>
              <a:gd name="connsiteY9" fmla="*/ 226337 h 353085"/>
              <a:gd name="connsiteX10" fmla="*/ 73312 w 335862"/>
              <a:gd name="connsiteY10" fmla="*/ 271604 h 353085"/>
              <a:gd name="connsiteX11" fmla="*/ 100472 w 335862"/>
              <a:gd name="connsiteY11" fmla="*/ 307818 h 353085"/>
              <a:gd name="connsiteX12" fmla="*/ 191007 w 335862"/>
              <a:gd name="connsiteY12" fmla="*/ 353085 h 353085"/>
              <a:gd name="connsiteX13" fmla="*/ 236274 w 335862"/>
              <a:gd name="connsiteY13" fmla="*/ 344032 h 353085"/>
              <a:gd name="connsiteX14" fmla="*/ 245328 w 335862"/>
              <a:gd name="connsiteY14" fmla="*/ 316872 h 353085"/>
              <a:gd name="connsiteX15" fmla="*/ 335862 w 335862"/>
              <a:gd name="connsiteY15" fmla="*/ 289711 h 353085"/>
              <a:gd name="connsiteX16" fmla="*/ 308702 w 335862"/>
              <a:gd name="connsiteY16" fmla="*/ 235390 h 353085"/>
              <a:gd name="connsiteX17" fmla="*/ 290595 w 335862"/>
              <a:gd name="connsiteY17" fmla="*/ 208230 h 353085"/>
              <a:gd name="connsiteX18" fmla="*/ 281541 w 335862"/>
              <a:gd name="connsiteY18" fmla="*/ 172016 h 353085"/>
              <a:gd name="connsiteX19" fmla="*/ 299648 w 335862"/>
              <a:gd name="connsiteY19" fmla="*/ 144856 h 353085"/>
              <a:gd name="connsiteX20" fmla="*/ 281541 w 335862"/>
              <a:gd name="connsiteY20" fmla="*/ 117695 h 353085"/>
              <a:gd name="connsiteX21" fmla="*/ 290595 w 335862"/>
              <a:gd name="connsiteY21" fmla="*/ 90535 h 353085"/>
              <a:gd name="connsiteX22" fmla="*/ 263435 w 335862"/>
              <a:gd name="connsiteY22" fmla="*/ 36214 h 353085"/>
              <a:gd name="connsiteX23" fmla="*/ 236274 w 335862"/>
              <a:gd name="connsiteY23" fmla="*/ 18107 h 353085"/>
              <a:gd name="connsiteX24" fmla="*/ 209114 w 335862"/>
              <a:gd name="connsiteY24" fmla="*/ 9054 h 353085"/>
              <a:gd name="connsiteX25" fmla="*/ 127633 w 335862"/>
              <a:gd name="connsiteY25" fmla="*/ 18107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5862" h="353085">
                <a:moveTo>
                  <a:pt x="127633" y="18107"/>
                </a:moveTo>
                <a:lnTo>
                  <a:pt x="127633" y="18107"/>
                </a:lnTo>
                <a:cubicBezTo>
                  <a:pt x="100472" y="12071"/>
                  <a:pt x="73974" y="0"/>
                  <a:pt x="46151" y="0"/>
                </a:cubicBezTo>
                <a:cubicBezTo>
                  <a:pt x="35270" y="0"/>
                  <a:pt x="20341" y="7310"/>
                  <a:pt x="18991" y="18107"/>
                </a:cubicBezTo>
                <a:cubicBezTo>
                  <a:pt x="16624" y="37046"/>
                  <a:pt x="31062" y="54321"/>
                  <a:pt x="37098" y="72428"/>
                </a:cubicBezTo>
                <a:lnTo>
                  <a:pt x="46151" y="99588"/>
                </a:lnTo>
                <a:cubicBezTo>
                  <a:pt x="40115" y="108642"/>
                  <a:pt x="35010" y="118390"/>
                  <a:pt x="28044" y="126749"/>
                </a:cubicBezTo>
                <a:cubicBezTo>
                  <a:pt x="19848" y="136585"/>
                  <a:pt x="3989" y="141488"/>
                  <a:pt x="884" y="153909"/>
                </a:cubicBezTo>
                <a:cubicBezTo>
                  <a:pt x="-2848" y="168838"/>
                  <a:pt x="6205" y="184248"/>
                  <a:pt x="9937" y="199177"/>
                </a:cubicBezTo>
                <a:cubicBezTo>
                  <a:pt x="12252" y="208435"/>
                  <a:pt x="13697" y="218397"/>
                  <a:pt x="18991" y="226337"/>
                </a:cubicBezTo>
                <a:cubicBezTo>
                  <a:pt x="32933" y="247250"/>
                  <a:pt x="53270" y="258243"/>
                  <a:pt x="73312" y="271604"/>
                </a:cubicBezTo>
                <a:cubicBezTo>
                  <a:pt x="82365" y="283675"/>
                  <a:pt x="88066" y="299229"/>
                  <a:pt x="100472" y="307818"/>
                </a:cubicBezTo>
                <a:cubicBezTo>
                  <a:pt x="128213" y="327023"/>
                  <a:pt x="191007" y="353085"/>
                  <a:pt x="191007" y="353085"/>
                </a:cubicBezTo>
                <a:cubicBezTo>
                  <a:pt x="206096" y="350067"/>
                  <a:pt x="223470" y="352567"/>
                  <a:pt x="236274" y="344032"/>
                </a:cubicBezTo>
                <a:cubicBezTo>
                  <a:pt x="244214" y="338739"/>
                  <a:pt x="237562" y="322419"/>
                  <a:pt x="245328" y="316872"/>
                </a:cubicBezTo>
                <a:cubicBezTo>
                  <a:pt x="257196" y="308395"/>
                  <a:pt x="316503" y="294551"/>
                  <a:pt x="335862" y="289711"/>
                </a:cubicBezTo>
                <a:cubicBezTo>
                  <a:pt x="326809" y="271604"/>
                  <a:pt x="318533" y="253087"/>
                  <a:pt x="308702" y="235390"/>
                </a:cubicBezTo>
                <a:cubicBezTo>
                  <a:pt x="303418" y="225878"/>
                  <a:pt x="294881" y="218231"/>
                  <a:pt x="290595" y="208230"/>
                </a:cubicBezTo>
                <a:cubicBezTo>
                  <a:pt x="285693" y="196793"/>
                  <a:pt x="284559" y="184087"/>
                  <a:pt x="281541" y="172016"/>
                </a:cubicBezTo>
                <a:cubicBezTo>
                  <a:pt x="287577" y="162963"/>
                  <a:pt x="299648" y="155737"/>
                  <a:pt x="299648" y="144856"/>
                </a:cubicBezTo>
                <a:cubicBezTo>
                  <a:pt x="299648" y="133975"/>
                  <a:pt x="283330" y="128428"/>
                  <a:pt x="281541" y="117695"/>
                </a:cubicBezTo>
                <a:cubicBezTo>
                  <a:pt x="279972" y="108282"/>
                  <a:pt x="287577" y="99588"/>
                  <a:pt x="290595" y="90535"/>
                </a:cubicBezTo>
                <a:cubicBezTo>
                  <a:pt x="283232" y="68448"/>
                  <a:pt x="280983" y="53762"/>
                  <a:pt x="263435" y="36214"/>
                </a:cubicBezTo>
                <a:cubicBezTo>
                  <a:pt x="255741" y="28520"/>
                  <a:pt x="246006" y="22973"/>
                  <a:pt x="236274" y="18107"/>
                </a:cubicBezTo>
                <a:cubicBezTo>
                  <a:pt x="227738" y="13839"/>
                  <a:pt x="218167" y="12072"/>
                  <a:pt x="209114" y="9054"/>
                </a:cubicBezTo>
                <a:lnTo>
                  <a:pt x="127633" y="181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fn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endCxn id="14" idx="2"/>
          </p:cNvCxnSpPr>
          <p:nvPr>
            <p:custDataLst>
              <p:tags r:id="rId20"/>
            </p:custDataLst>
          </p:nvPr>
        </p:nvCxnSpPr>
        <p:spPr>
          <a:xfrm flipV="1">
            <a:off x="7226238" y="5715000"/>
            <a:ext cx="698562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7"/>
          </p:cNvCxnSpPr>
          <p:nvPr>
            <p:custDataLst>
              <p:tags r:id="rId21"/>
            </p:custDataLst>
          </p:nvPr>
        </p:nvCxnSpPr>
        <p:spPr>
          <a:xfrm flipV="1">
            <a:off x="7226238" y="6021309"/>
            <a:ext cx="515984" cy="2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8" idx="9"/>
          </p:cNvCxnSpPr>
          <p:nvPr>
            <p:custDataLst>
              <p:tags r:id="rId22"/>
            </p:custDataLst>
          </p:nvPr>
        </p:nvCxnSpPr>
        <p:spPr>
          <a:xfrm>
            <a:off x="7162800" y="6274052"/>
            <a:ext cx="1238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7"/>
          </p:cNvCxnSpPr>
          <p:nvPr>
            <p:custDataLst>
              <p:tags r:id="rId23"/>
            </p:custDataLst>
          </p:nvPr>
        </p:nvCxnSpPr>
        <p:spPr>
          <a:xfrm>
            <a:off x="6632418" y="6495106"/>
            <a:ext cx="1262204" cy="59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0" idx="9"/>
          </p:cNvCxnSpPr>
          <p:nvPr>
            <p:custDataLst>
              <p:tags r:id="rId24"/>
            </p:custDataLst>
          </p:nvPr>
        </p:nvCxnSpPr>
        <p:spPr>
          <a:xfrm flipV="1">
            <a:off x="7263520" y="6661841"/>
            <a:ext cx="1473332" cy="4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>
            <p:custDataLst>
              <p:tags r:id="rId25"/>
            </p:custDataLst>
          </p:nvPr>
        </p:nvSpPr>
        <p:spPr>
          <a:xfrm>
            <a:off x="5257800" y="36990"/>
            <a:ext cx="3844770" cy="1046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client program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 compute top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5: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wc.read_words(filename)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wc.topk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(5)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Rectangular Callout 57"/>
          <p:cNvSpPr/>
          <p:nvPr>
            <p:custDataLst>
              <p:tags r:id="rId26"/>
            </p:custDataLst>
          </p:nvPr>
        </p:nvSpPr>
        <p:spPr>
          <a:xfrm>
            <a:off x="4995907" y="1183038"/>
            <a:ext cx="1252493" cy="493362"/>
          </a:xfrm>
          <a:prstGeom prst="wedgeRectCallout">
            <a:avLst>
              <a:gd name="adj1" fmla="val 122303"/>
              <a:gd name="adj2" fmla="val -829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takes 2 arguments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Rectangular Callout 58"/>
          <p:cNvSpPr/>
          <p:nvPr>
            <p:custDataLst>
              <p:tags r:id="rId27"/>
            </p:custDataLst>
          </p:nvPr>
        </p:nvSpPr>
        <p:spPr>
          <a:xfrm>
            <a:off x="3429000" y="97950"/>
            <a:ext cx="1643107" cy="538609"/>
          </a:xfrm>
          <a:prstGeom prst="wedgeRectCallout">
            <a:avLst>
              <a:gd name="adj1" fmla="val 64294"/>
              <a:gd name="adj2" fmla="val 1402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type of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600" dirty="0" smtClean="0">
                <a:solidFill>
                  <a:schemeClr val="tx1"/>
                </a:solidFill>
              </a:rPr>
              <a:t> is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WordCounts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7" grpId="0" animBg="1"/>
      <p:bldP spid="52" grpId="0" animBg="1"/>
      <p:bldP spid="4" grpId="0" animBg="1"/>
      <p:bldP spid="5" grpId="0"/>
      <p:bldP spid="6" grpId="0" animBg="1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7" grpId="0" animBg="1"/>
      <p:bldP spid="18" grpId="0" animBg="1"/>
      <p:bldP spid="19" grpId="0" animBg="1"/>
      <p:bldP spid="20" grpId="0" animBg="1"/>
      <p:bldP spid="57" grpId="0" animBg="1"/>
      <p:bldP spid="58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1"/>
            </p:custDataLst>
          </p:nvPr>
        </p:nvSpPr>
        <p:spPr>
          <a:xfrm>
            <a:off x="990600" y="1066800"/>
            <a:ext cx="5715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client program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 compute top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5: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err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wc = WordCounts()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wc.read_words(filename)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wc.topk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(5)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 = WordCounts.topk(wc, 5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ight Brace 4"/>
          <p:cNvSpPr/>
          <p:nvPr>
            <p:custDataLst>
              <p:tags r:id="rId2"/>
            </p:custDataLst>
          </p:nvPr>
        </p:nvSpPr>
        <p:spPr>
          <a:xfrm rot="5400000" flipV="1">
            <a:off x="3048000" y="3657600"/>
            <a:ext cx="304800" cy="15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2514600" y="46482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namespace, like a </a:t>
            </a:r>
            <a:r>
              <a:rPr lang="en-US" dirty="0" smtClean="0">
                <a:solidFill>
                  <a:srgbClr val="FF0000"/>
                </a:solidFill>
              </a:rPr>
              <a:t>module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(the name of the class)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4191000" y="4648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function </a:t>
            </a:r>
            <a:r>
              <a:rPr lang="en-US" dirty="0" smtClean="0">
                <a:solidFill>
                  <a:srgbClr val="FF0000"/>
                </a:solidFill>
              </a:rPr>
              <a:t>that takes two </a:t>
            </a:r>
            <a:r>
              <a:rPr lang="en-US" dirty="0">
                <a:solidFill>
                  <a:srgbClr val="FF0000"/>
                </a:solidFill>
              </a:rPr>
              <a:t>arguments</a:t>
            </a:r>
          </a:p>
        </p:txBody>
      </p:sp>
      <p:sp>
        <p:nvSpPr>
          <p:cNvPr id="8" name="Right Brace 7"/>
          <p:cNvSpPr/>
          <p:nvPr>
            <p:custDataLst>
              <p:tags r:id="rId5"/>
            </p:custDataLst>
          </p:nvPr>
        </p:nvSpPr>
        <p:spPr>
          <a:xfrm rot="5400000" flipV="1">
            <a:off x="4305300" y="4152900"/>
            <a:ext cx="304800" cy="533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>
            <p:custDataLst>
              <p:tags r:id="rId6"/>
            </p:custDataLst>
          </p:nvPr>
        </p:nvSpPr>
        <p:spPr>
          <a:xfrm rot="16200000">
            <a:off x="4881033" y="3543300"/>
            <a:ext cx="3048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4800600" y="2971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value of type </a:t>
            </a:r>
            <a:r>
              <a:rPr lang="en-US" dirty="0" err="1" smtClean="0">
                <a:solidFill>
                  <a:srgbClr val="FF0000"/>
                </a:solidFill>
              </a:rPr>
              <a:t>WordCounts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ight Brace 1"/>
          <p:cNvSpPr/>
          <p:nvPr>
            <p:custDataLst>
              <p:tags r:id="rId8"/>
            </p:custDataLst>
          </p:nvPr>
        </p:nvSpPr>
        <p:spPr>
          <a:xfrm>
            <a:off x="7315200" y="2895600"/>
            <a:ext cx="2286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>
            <p:custDataLst>
              <p:tags r:id="rId9"/>
            </p:custDataLst>
          </p:nvPr>
        </p:nvSpPr>
        <p:spPr>
          <a:xfrm>
            <a:off x="7543801" y="3157835"/>
            <a:ext cx="1219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equivalent calls</a:t>
            </a:r>
            <a:endParaRPr lang="en-US" dirty="0"/>
          </a:p>
        </p:txBody>
      </p:sp>
      <p:sp>
        <p:nvSpPr>
          <p:cNvPr id="12" name="Rectangular Callout 11"/>
          <p:cNvSpPr/>
          <p:nvPr>
            <p:custDataLst>
              <p:tags r:id="rId10"/>
            </p:custDataLst>
          </p:nvPr>
        </p:nvSpPr>
        <p:spPr>
          <a:xfrm>
            <a:off x="6324600" y="1143000"/>
            <a:ext cx="2209800" cy="612648"/>
          </a:xfrm>
          <a:prstGeom prst="wedgeRectCallout">
            <a:avLst>
              <a:gd name="adj1" fmla="val -183395"/>
              <a:gd name="adj2" fmla="val 6539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Weird constructor: it does not do any work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ular Callout 12"/>
          <p:cNvSpPr/>
          <p:nvPr>
            <p:custDataLst>
              <p:tags r:id="rId11"/>
            </p:custDataLst>
          </p:nvPr>
        </p:nvSpPr>
        <p:spPr>
          <a:xfrm>
            <a:off x="6324600" y="1905000"/>
            <a:ext cx="2209800" cy="838200"/>
          </a:xfrm>
          <a:prstGeom prst="wedgeRectCallout">
            <a:avLst>
              <a:gd name="adj1" fmla="val -127295"/>
              <a:gd name="adj2" fmla="val -21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ou have to call a </a:t>
            </a:r>
            <a:r>
              <a:rPr lang="en-US" dirty="0" err="1" smtClean="0">
                <a:solidFill>
                  <a:schemeClr val="tx1"/>
                </a:solidFill>
              </a:rPr>
              <a:t>mutator</a:t>
            </a:r>
            <a:r>
              <a:rPr lang="en-US" dirty="0" smtClean="0">
                <a:solidFill>
                  <a:schemeClr val="tx1"/>
                </a:solidFill>
              </a:rPr>
              <a:t> immediately afterward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13</a:t>
            </a:fld>
            <a:endParaRPr lang="en-US"/>
          </a:p>
        </p:txBody>
      </p:sp>
      <p:sp>
        <p:nvSpPr>
          <p:cNvPr id="14" name="Rounded Rectangle 13"/>
          <p:cNvSpPr/>
          <p:nvPr>
            <p:custDataLst>
              <p:tags r:id="rId13"/>
            </p:custDataLst>
          </p:nvPr>
        </p:nvSpPr>
        <p:spPr>
          <a:xfrm>
            <a:off x="762000" y="3581399"/>
            <a:ext cx="6477000" cy="27432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>
            <p:custDataLst>
              <p:tags r:id="rId14"/>
            </p:custDataLst>
          </p:nvPr>
        </p:nvSpPr>
        <p:spPr>
          <a:xfrm>
            <a:off x="7315199" y="4495800"/>
            <a:ext cx="1447801" cy="1616149"/>
          </a:xfrm>
          <a:prstGeom prst="wedgeRectCallout">
            <a:avLst>
              <a:gd name="adj1" fmla="val -71846"/>
              <a:gd name="adj2" fmla="val -2802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But no one </a:t>
            </a:r>
            <a:r>
              <a:rPr lang="en-US" dirty="0" smtClean="0">
                <a:solidFill>
                  <a:schemeClr val="tx1"/>
                </a:solidFill>
              </a:rPr>
              <a:t>does it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 smtClean="0">
                <a:solidFill>
                  <a:schemeClr val="tx1"/>
                </a:solidFill>
              </a:rPr>
              <a:t>way!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Use the first approach!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92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0"/>
            <a:ext cx="495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with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"""Represents the words in a file."""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 Internal representation: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# variable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_dict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is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dictionary mapping a word its frequency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(self, filename):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object from the given file"""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words = open(filename).read().split()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.wordcounts_dict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{}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for w in words: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.wordcounts_dict.setdefault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0)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.wordcounts_dict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+= 1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get_count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word):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the count of the given word"""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wordcounts_dict.get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(word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0)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(self, k=10):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a list of the top k most frequent words in order"""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scores_and_words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c,w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w,c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.wordcounts_dict.items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()]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scores_and_words.sort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(reverse=True)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scores_and_words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[0:k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total_words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(self):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the total number of words in the file"""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sum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([c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w,c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.wordcounts_dict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5029200" y="51137"/>
            <a:ext cx="4038600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client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 compute top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5: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(filename)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wc.topk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14</a:t>
            </a:fld>
            <a:endParaRPr lang="en-US"/>
          </a:p>
        </p:txBody>
      </p:sp>
      <p:sp>
        <p:nvSpPr>
          <p:cNvPr id="6" name="Rounded Rectangle 5"/>
          <p:cNvSpPr/>
          <p:nvPr>
            <p:custDataLst>
              <p:tags r:id="rId5"/>
            </p:custDataLst>
          </p:nvPr>
        </p:nvSpPr>
        <p:spPr>
          <a:xfrm>
            <a:off x="609600" y="1981200"/>
            <a:ext cx="6019800" cy="160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>
            <p:custDataLst>
              <p:tags r:id="rId6"/>
            </p:custDataLst>
          </p:nvPr>
        </p:nvSpPr>
        <p:spPr>
          <a:xfrm>
            <a:off x="7048500" y="3200400"/>
            <a:ext cx="1905000" cy="1311349"/>
          </a:xfrm>
          <a:prstGeom prst="wedgeRectCallout">
            <a:avLst>
              <a:gd name="adj1" fmla="val -145350"/>
              <a:gd name="adj2" fmla="val -5332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__</a:t>
            </a:r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__ is a special function, a “constructor”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ular Callout 7"/>
          <p:cNvSpPr/>
          <p:nvPr>
            <p:custDataLst>
              <p:tags r:id="rId7"/>
            </p:custDataLst>
          </p:nvPr>
        </p:nvSpPr>
        <p:spPr>
          <a:xfrm>
            <a:off x="4876800" y="1111987"/>
            <a:ext cx="4076700" cy="412013"/>
          </a:xfrm>
          <a:prstGeom prst="wedgeRectCallout">
            <a:avLst>
              <a:gd name="adj1" fmla="val 34141"/>
              <a:gd name="adj2" fmla="val -1676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constructor now needs a parameter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31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0"/>
            <a:ext cx="495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Alternate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1" y="1066800"/>
            <a:ext cx="8776490" cy="5791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"""Represents the words in a file."""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 Internal representation: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# variable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words_list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 of the words in the file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(self, filename):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"""Create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object from the given file"""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self.words_list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open(filename).read().split()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get_count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word):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the count of the given word"""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.words_list.count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(word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(self, k=10):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a list of the top k most frequent words in order"""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900" b="1" dirty="0" err="1">
                <a:latin typeface="Courier New" pitchFamily="49" charset="0"/>
                <a:cs typeface="Courier New" pitchFamily="49" charset="0"/>
              </a:rPr>
              <a:t>scores_with_words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self.get_count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set(</a:t>
            </a:r>
            <a:r>
              <a:rPr lang="en-US" sz="2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9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.words_list</a:t>
            </a:r>
            <a:r>
              <a:rPr lang="en-US" sz="2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2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scores_with_words.sort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(reverse=True)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scores_with_words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[0:k]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total_words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(self):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the total number of words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file"""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self.words_list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5029200" y="51137"/>
            <a:ext cx="4038600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client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 compute top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5: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WordCounts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(filename)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wc.topk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6858001" y="1373124"/>
            <a:ext cx="2147090" cy="379476"/>
          </a:xfrm>
          <a:prstGeom prst="wedgeRectCallout">
            <a:avLst>
              <a:gd name="adj1" fmla="val -45538"/>
              <a:gd name="adj2" fmla="val -1469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Exact same program!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5568696" y="4972324"/>
            <a:ext cx="3276600" cy="17424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5644896" y="5495544"/>
            <a:ext cx="1447800" cy="1073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words_list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get_count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opk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otal_words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5607153" y="495392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namespace of a </a:t>
            </a:r>
            <a:r>
              <a:rPr lang="en-US" sz="1400" dirty="0" err="1" smtClean="0"/>
              <a:t>WordCounts</a:t>
            </a:r>
            <a:r>
              <a:rPr lang="en-US" sz="1400" dirty="0" smtClean="0"/>
              <a:t> object:</a:t>
            </a:r>
            <a:endParaRPr lang="en-US" sz="1400" dirty="0"/>
          </a:p>
        </p:txBody>
      </p:sp>
      <p:sp>
        <p:nvSpPr>
          <p:cNvPr id="10" name="Freeform 9"/>
          <p:cNvSpPr/>
          <p:nvPr>
            <p:custDataLst>
              <p:tags r:id="rId8"/>
            </p:custDataLst>
          </p:nvPr>
        </p:nvSpPr>
        <p:spPr>
          <a:xfrm>
            <a:off x="7366434" y="5647944"/>
            <a:ext cx="335862" cy="353085"/>
          </a:xfrm>
          <a:custGeom>
            <a:avLst/>
            <a:gdLst>
              <a:gd name="connsiteX0" fmla="*/ 127633 w 335862"/>
              <a:gd name="connsiteY0" fmla="*/ 18107 h 353085"/>
              <a:gd name="connsiteX1" fmla="*/ 127633 w 335862"/>
              <a:gd name="connsiteY1" fmla="*/ 18107 h 353085"/>
              <a:gd name="connsiteX2" fmla="*/ 46151 w 335862"/>
              <a:gd name="connsiteY2" fmla="*/ 0 h 353085"/>
              <a:gd name="connsiteX3" fmla="*/ 18991 w 335862"/>
              <a:gd name="connsiteY3" fmla="*/ 18107 h 353085"/>
              <a:gd name="connsiteX4" fmla="*/ 37098 w 335862"/>
              <a:gd name="connsiteY4" fmla="*/ 72428 h 353085"/>
              <a:gd name="connsiteX5" fmla="*/ 46151 w 335862"/>
              <a:gd name="connsiteY5" fmla="*/ 99588 h 353085"/>
              <a:gd name="connsiteX6" fmla="*/ 28044 w 335862"/>
              <a:gd name="connsiteY6" fmla="*/ 126749 h 353085"/>
              <a:gd name="connsiteX7" fmla="*/ 884 w 335862"/>
              <a:gd name="connsiteY7" fmla="*/ 153909 h 353085"/>
              <a:gd name="connsiteX8" fmla="*/ 9937 w 335862"/>
              <a:gd name="connsiteY8" fmla="*/ 199177 h 353085"/>
              <a:gd name="connsiteX9" fmla="*/ 18991 w 335862"/>
              <a:gd name="connsiteY9" fmla="*/ 226337 h 353085"/>
              <a:gd name="connsiteX10" fmla="*/ 73312 w 335862"/>
              <a:gd name="connsiteY10" fmla="*/ 271604 h 353085"/>
              <a:gd name="connsiteX11" fmla="*/ 100472 w 335862"/>
              <a:gd name="connsiteY11" fmla="*/ 307818 h 353085"/>
              <a:gd name="connsiteX12" fmla="*/ 191007 w 335862"/>
              <a:gd name="connsiteY12" fmla="*/ 353085 h 353085"/>
              <a:gd name="connsiteX13" fmla="*/ 236274 w 335862"/>
              <a:gd name="connsiteY13" fmla="*/ 344032 h 353085"/>
              <a:gd name="connsiteX14" fmla="*/ 245328 w 335862"/>
              <a:gd name="connsiteY14" fmla="*/ 316872 h 353085"/>
              <a:gd name="connsiteX15" fmla="*/ 335862 w 335862"/>
              <a:gd name="connsiteY15" fmla="*/ 289711 h 353085"/>
              <a:gd name="connsiteX16" fmla="*/ 308702 w 335862"/>
              <a:gd name="connsiteY16" fmla="*/ 235390 h 353085"/>
              <a:gd name="connsiteX17" fmla="*/ 290595 w 335862"/>
              <a:gd name="connsiteY17" fmla="*/ 208230 h 353085"/>
              <a:gd name="connsiteX18" fmla="*/ 281541 w 335862"/>
              <a:gd name="connsiteY18" fmla="*/ 172016 h 353085"/>
              <a:gd name="connsiteX19" fmla="*/ 299648 w 335862"/>
              <a:gd name="connsiteY19" fmla="*/ 144856 h 353085"/>
              <a:gd name="connsiteX20" fmla="*/ 281541 w 335862"/>
              <a:gd name="connsiteY20" fmla="*/ 117695 h 353085"/>
              <a:gd name="connsiteX21" fmla="*/ 290595 w 335862"/>
              <a:gd name="connsiteY21" fmla="*/ 90535 h 353085"/>
              <a:gd name="connsiteX22" fmla="*/ 263435 w 335862"/>
              <a:gd name="connsiteY22" fmla="*/ 36214 h 353085"/>
              <a:gd name="connsiteX23" fmla="*/ 236274 w 335862"/>
              <a:gd name="connsiteY23" fmla="*/ 18107 h 353085"/>
              <a:gd name="connsiteX24" fmla="*/ 209114 w 335862"/>
              <a:gd name="connsiteY24" fmla="*/ 9054 h 353085"/>
              <a:gd name="connsiteX25" fmla="*/ 127633 w 335862"/>
              <a:gd name="connsiteY25" fmla="*/ 18107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5862" h="353085">
                <a:moveTo>
                  <a:pt x="127633" y="18107"/>
                </a:moveTo>
                <a:lnTo>
                  <a:pt x="127633" y="18107"/>
                </a:lnTo>
                <a:cubicBezTo>
                  <a:pt x="100472" y="12071"/>
                  <a:pt x="73974" y="0"/>
                  <a:pt x="46151" y="0"/>
                </a:cubicBezTo>
                <a:cubicBezTo>
                  <a:pt x="35270" y="0"/>
                  <a:pt x="20341" y="7310"/>
                  <a:pt x="18991" y="18107"/>
                </a:cubicBezTo>
                <a:cubicBezTo>
                  <a:pt x="16624" y="37046"/>
                  <a:pt x="31062" y="54321"/>
                  <a:pt x="37098" y="72428"/>
                </a:cubicBezTo>
                <a:lnTo>
                  <a:pt x="46151" y="99588"/>
                </a:lnTo>
                <a:cubicBezTo>
                  <a:pt x="40115" y="108642"/>
                  <a:pt x="35010" y="118390"/>
                  <a:pt x="28044" y="126749"/>
                </a:cubicBezTo>
                <a:cubicBezTo>
                  <a:pt x="19848" y="136585"/>
                  <a:pt x="3989" y="141488"/>
                  <a:pt x="884" y="153909"/>
                </a:cubicBezTo>
                <a:cubicBezTo>
                  <a:pt x="-2848" y="168838"/>
                  <a:pt x="6205" y="184248"/>
                  <a:pt x="9937" y="199177"/>
                </a:cubicBezTo>
                <a:cubicBezTo>
                  <a:pt x="12252" y="208435"/>
                  <a:pt x="13697" y="218397"/>
                  <a:pt x="18991" y="226337"/>
                </a:cubicBezTo>
                <a:cubicBezTo>
                  <a:pt x="32933" y="247250"/>
                  <a:pt x="53270" y="258243"/>
                  <a:pt x="73312" y="271604"/>
                </a:cubicBezTo>
                <a:cubicBezTo>
                  <a:pt x="82365" y="283675"/>
                  <a:pt x="88066" y="299229"/>
                  <a:pt x="100472" y="307818"/>
                </a:cubicBezTo>
                <a:cubicBezTo>
                  <a:pt x="128213" y="327023"/>
                  <a:pt x="191007" y="353085"/>
                  <a:pt x="191007" y="353085"/>
                </a:cubicBezTo>
                <a:cubicBezTo>
                  <a:pt x="206096" y="350067"/>
                  <a:pt x="223470" y="352567"/>
                  <a:pt x="236274" y="344032"/>
                </a:cubicBezTo>
                <a:cubicBezTo>
                  <a:pt x="244214" y="338739"/>
                  <a:pt x="237562" y="322419"/>
                  <a:pt x="245328" y="316872"/>
                </a:cubicBezTo>
                <a:cubicBezTo>
                  <a:pt x="257196" y="308395"/>
                  <a:pt x="316503" y="294551"/>
                  <a:pt x="335862" y="289711"/>
                </a:cubicBezTo>
                <a:cubicBezTo>
                  <a:pt x="326809" y="271604"/>
                  <a:pt x="318533" y="253087"/>
                  <a:pt x="308702" y="235390"/>
                </a:cubicBezTo>
                <a:cubicBezTo>
                  <a:pt x="303418" y="225878"/>
                  <a:pt x="294881" y="218231"/>
                  <a:pt x="290595" y="208230"/>
                </a:cubicBezTo>
                <a:cubicBezTo>
                  <a:pt x="285693" y="196793"/>
                  <a:pt x="284559" y="184087"/>
                  <a:pt x="281541" y="172016"/>
                </a:cubicBezTo>
                <a:cubicBezTo>
                  <a:pt x="287577" y="162963"/>
                  <a:pt x="299648" y="155737"/>
                  <a:pt x="299648" y="144856"/>
                </a:cubicBezTo>
                <a:cubicBezTo>
                  <a:pt x="299648" y="133975"/>
                  <a:pt x="283330" y="128428"/>
                  <a:pt x="281541" y="117695"/>
                </a:cubicBezTo>
                <a:cubicBezTo>
                  <a:pt x="279972" y="108282"/>
                  <a:pt x="287577" y="99588"/>
                  <a:pt x="290595" y="90535"/>
                </a:cubicBezTo>
                <a:cubicBezTo>
                  <a:pt x="283232" y="68448"/>
                  <a:pt x="280983" y="53762"/>
                  <a:pt x="263435" y="36214"/>
                </a:cubicBezTo>
                <a:cubicBezTo>
                  <a:pt x="255741" y="28520"/>
                  <a:pt x="246006" y="22973"/>
                  <a:pt x="236274" y="18107"/>
                </a:cubicBezTo>
                <a:cubicBezTo>
                  <a:pt x="227738" y="13839"/>
                  <a:pt x="218167" y="12072"/>
                  <a:pt x="209114" y="9054"/>
                </a:cubicBezTo>
                <a:lnTo>
                  <a:pt x="127633" y="181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fn</a:t>
            </a:r>
            <a:endParaRPr lang="en-US" sz="1400" dirty="0"/>
          </a:p>
        </p:txBody>
      </p:sp>
      <p:sp>
        <p:nvSpPr>
          <p:cNvPr id="11" name="Freeform 10"/>
          <p:cNvSpPr/>
          <p:nvPr>
            <p:custDataLst>
              <p:tags r:id="rId9"/>
            </p:custDataLst>
          </p:nvPr>
        </p:nvSpPr>
        <p:spPr>
          <a:xfrm>
            <a:off x="8007095" y="5828259"/>
            <a:ext cx="335862" cy="353085"/>
          </a:xfrm>
          <a:custGeom>
            <a:avLst/>
            <a:gdLst>
              <a:gd name="connsiteX0" fmla="*/ 127633 w 335862"/>
              <a:gd name="connsiteY0" fmla="*/ 18107 h 353085"/>
              <a:gd name="connsiteX1" fmla="*/ 127633 w 335862"/>
              <a:gd name="connsiteY1" fmla="*/ 18107 h 353085"/>
              <a:gd name="connsiteX2" fmla="*/ 46151 w 335862"/>
              <a:gd name="connsiteY2" fmla="*/ 0 h 353085"/>
              <a:gd name="connsiteX3" fmla="*/ 18991 w 335862"/>
              <a:gd name="connsiteY3" fmla="*/ 18107 h 353085"/>
              <a:gd name="connsiteX4" fmla="*/ 37098 w 335862"/>
              <a:gd name="connsiteY4" fmla="*/ 72428 h 353085"/>
              <a:gd name="connsiteX5" fmla="*/ 46151 w 335862"/>
              <a:gd name="connsiteY5" fmla="*/ 99588 h 353085"/>
              <a:gd name="connsiteX6" fmla="*/ 28044 w 335862"/>
              <a:gd name="connsiteY6" fmla="*/ 126749 h 353085"/>
              <a:gd name="connsiteX7" fmla="*/ 884 w 335862"/>
              <a:gd name="connsiteY7" fmla="*/ 153909 h 353085"/>
              <a:gd name="connsiteX8" fmla="*/ 9937 w 335862"/>
              <a:gd name="connsiteY8" fmla="*/ 199177 h 353085"/>
              <a:gd name="connsiteX9" fmla="*/ 18991 w 335862"/>
              <a:gd name="connsiteY9" fmla="*/ 226337 h 353085"/>
              <a:gd name="connsiteX10" fmla="*/ 73312 w 335862"/>
              <a:gd name="connsiteY10" fmla="*/ 271604 h 353085"/>
              <a:gd name="connsiteX11" fmla="*/ 100472 w 335862"/>
              <a:gd name="connsiteY11" fmla="*/ 307818 h 353085"/>
              <a:gd name="connsiteX12" fmla="*/ 191007 w 335862"/>
              <a:gd name="connsiteY12" fmla="*/ 353085 h 353085"/>
              <a:gd name="connsiteX13" fmla="*/ 236274 w 335862"/>
              <a:gd name="connsiteY13" fmla="*/ 344032 h 353085"/>
              <a:gd name="connsiteX14" fmla="*/ 245328 w 335862"/>
              <a:gd name="connsiteY14" fmla="*/ 316872 h 353085"/>
              <a:gd name="connsiteX15" fmla="*/ 335862 w 335862"/>
              <a:gd name="connsiteY15" fmla="*/ 289711 h 353085"/>
              <a:gd name="connsiteX16" fmla="*/ 308702 w 335862"/>
              <a:gd name="connsiteY16" fmla="*/ 235390 h 353085"/>
              <a:gd name="connsiteX17" fmla="*/ 290595 w 335862"/>
              <a:gd name="connsiteY17" fmla="*/ 208230 h 353085"/>
              <a:gd name="connsiteX18" fmla="*/ 281541 w 335862"/>
              <a:gd name="connsiteY18" fmla="*/ 172016 h 353085"/>
              <a:gd name="connsiteX19" fmla="*/ 299648 w 335862"/>
              <a:gd name="connsiteY19" fmla="*/ 144856 h 353085"/>
              <a:gd name="connsiteX20" fmla="*/ 281541 w 335862"/>
              <a:gd name="connsiteY20" fmla="*/ 117695 h 353085"/>
              <a:gd name="connsiteX21" fmla="*/ 290595 w 335862"/>
              <a:gd name="connsiteY21" fmla="*/ 90535 h 353085"/>
              <a:gd name="connsiteX22" fmla="*/ 263435 w 335862"/>
              <a:gd name="connsiteY22" fmla="*/ 36214 h 353085"/>
              <a:gd name="connsiteX23" fmla="*/ 236274 w 335862"/>
              <a:gd name="connsiteY23" fmla="*/ 18107 h 353085"/>
              <a:gd name="connsiteX24" fmla="*/ 209114 w 335862"/>
              <a:gd name="connsiteY24" fmla="*/ 9054 h 353085"/>
              <a:gd name="connsiteX25" fmla="*/ 127633 w 335862"/>
              <a:gd name="connsiteY25" fmla="*/ 18107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5862" h="353085">
                <a:moveTo>
                  <a:pt x="127633" y="18107"/>
                </a:moveTo>
                <a:lnTo>
                  <a:pt x="127633" y="18107"/>
                </a:lnTo>
                <a:cubicBezTo>
                  <a:pt x="100472" y="12071"/>
                  <a:pt x="73974" y="0"/>
                  <a:pt x="46151" y="0"/>
                </a:cubicBezTo>
                <a:cubicBezTo>
                  <a:pt x="35270" y="0"/>
                  <a:pt x="20341" y="7310"/>
                  <a:pt x="18991" y="18107"/>
                </a:cubicBezTo>
                <a:cubicBezTo>
                  <a:pt x="16624" y="37046"/>
                  <a:pt x="31062" y="54321"/>
                  <a:pt x="37098" y="72428"/>
                </a:cubicBezTo>
                <a:lnTo>
                  <a:pt x="46151" y="99588"/>
                </a:lnTo>
                <a:cubicBezTo>
                  <a:pt x="40115" y="108642"/>
                  <a:pt x="35010" y="118390"/>
                  <a:pt x="28044" y="126749"/>
                </a:cubicBezTo>
                <a:cubicBezTo>
                  <a:pt x="19848" y="136585"/>
                  <a:pt x="3989" y="141488"/>
                  <a:pt x="884" y="153909"/>
                </a:cubicBezTo>
                <a:cubicBezTo>
                  <a:pt x="-2848" y="168838"/>
                  <a:pt x="6205" y="184248"/>
                  <a:pt x="9937" y="199177"/>
                </a:cubicBezTo>
                <a:cubicBezTo>
                  <a:pt x="12252" y="208435"/>
                  <a:pt x="13697" y="218397"/>
                  <a:pt x="18991" y="226337"/>
                </a:cubicBezTo>
                <a:cubicBezTo>
                  <a:pt x="32933" y="247250"/>
                  <a:pt x="53270" y="258243"/>
                  <a:pt x="73312" y="271604"/>
                </a:cubicBezTo>
                <a:cubicBezTo>
                  <a:pt x="82365" y="283675"/>
                  <a:pt x="88066" y="299229"/>
                  <a:pt x="100472" y="307818"/>
                </a:cubicBezTo>
                <a:cubicBezTo>
                  <a:pt x="128213" y="327023"/>
                  <a:pt x="191007" y="353085"/>
                  <a:pt x="191007" y="353085"/>
                </a:cubicBezTo>
                <a:cubicBezTo>
                  <a:pt x="206096" y="350067"/>
                  <a:pt x="223470" y="352567"/>
                  <a:pt x="236274" y="344032"/>
                </a:cubicBezTo>
                <a:cubicBezTo>
                  <a:pt x="244214" y="338739"/>
                  <a:pt x="237562" y="322419"/>
                  <a:pt x="245328" y="316872"/>
                </a:cubicBezTo>
                <a:cubicBezTo>
                  <a:pt x="257196" y="308395"/>
                  <a:pt x="316503" y="294551"/>
                  <a:pt x="335862" y="289711"/>
                </a:cubicBezTo>
                <a:cubicBezTo>
                  <a:pt x="326809" y="271604"/>
                  <a:pt x="318533" y="253087"/>
                  <a:pt x="308702" y="235390"/>
                </a:cubicBezTo>
                <a:cubicBezTo>
                  <a:pt x="303418" y="225878"/>
                  <a:pt x="294881" y="218231"/>
                  <a:pt x="290595" y="208230"/>
                </a:cubicBezTo>
                <a:cubicBezTo>
                  <a:pt x="285693" y="196793"/>
                  <a:pt x="284559" y="184087"/>
                  <a:pt x="281541" y="172016"/>
                </a:cubicBezTo>
                <a:cubicBezTo>
                  <a:pt x="287577" y="162963"/>
                  <a:pt x="299648" y="155737"/>
                  <a:pt x="299648" y="144856"/>
                </a:cubicBezTo>
                <a:cubicBezTo>
                  <a:pt x="299648" y="133975"/>
                  <a:pt x="283330" y="128428"/>
                  <a:pt x="281541" y="117695"/>
                </a:cubicBezTo>
                <a:cubicBezTo>
                  <a:pt x="279972" y="108282"/>
                  <a:pt x="287577" y="99588"/>
                  <a:pt x="290595" y="90535"/>
                </a:cubicBezTo>
                <a:cubicBezTo>
                  <a:pt x="283232" y="68448"/>
                  <a:pt x="280983" y="53762"/>
                  <a:pt x="263435" y="36214"/>
                </a:cubicBezTo>
                <a:cubicBezTo>
                  <a:pt x="255741" y="28520"/>
                  <a:pt x="246006" y="22973"/>
                  <a:pt x="236274" y="18107"/>
                </a:cubicBezTo>
                <a:cubicBezTo>
                  <a:pt x="227738" y="13839"/>
                  <a:pt x="218167" y="12072"/>
                  <a:pt x="209114" y="9054"/>
                </a:cubicBezTo>
                <a:lnTo>
                  <a:pt x="127633" y="181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fn</a:t>
            </a:r>
            <a:endParaRPr lang="en-US" sz="1400" dirty="0"/>
          </a:p>
        </p:txBody>
      </p:sp>
      <p:sp>
        <p:nvSpPr>
          <p:cNvPr id="12" name="Freeform 11"/>
          <p:cNvSpPr/>
          <p:nvPr>
            <p:custDataLst>
              <p:tags r:id="rId10"/>
            </p:custDataLst>
          </p:nvPr>
        </p:nvSpPr>
        <p:spPr>
          <a:xfrm>
            <a:off x="7518834" y="6181344"/>
            <a:ext cx="335862" cy="353085"/>
          </a:xfrm>
          <a:custGeom>
            <a:avLst/>
            <a:gdLst>
              <a:gd name="connsiteX0" fmla="*/ 127633 w 335862"/>
              <a:gd name="connsiteY0" fmla="*/ 18107 h 353085"/>
              <a:gd name="connsiteX1" fmla="*/ 127633 w 335862"/>
              <a:gd name="connsiteY1" fmla="*/ 18107 h 353085"/>
              <a:gd name="connsiteX2" fmla="*/ 46151 w 335862"/>
              <a:gd name="connsiteY2" fmla="*/ 0 h 353085"/>
              <a:gd name="connsiteX3" fmla="*/ 18991 w 335862"/>
              <a:gd name="connsiteY3" fmla="*/ 18107 h 353085"/>
              <a:gd name="connsiteX4" fmla="*/ 37098 w 335862"/>
              <a:gd name="connsiteY4" fmla="*/ 72428 h 353085"/>
              <a:gd name="connsiteX5" fmla="*/ 46151 w 335862"/>
              <a:gd name="connsiteY5" fmla="*/ 99588 h 353085"/>
              <a:gd name="connsiteX6" fmla="*/ 28044 w 335862"/>
              <a:gd name="connsiteY6" fmla="*/ 126749 h 353085"/>
              <a:gd name="connsiteX7" fmla="*/ 884 w 335862"/>
              <a:gd name="connsiteY7" fmla="*/ 153909 h 353085"/>
              <a:gd name="connsiteX8" fmla="*/ 9937 w 335862"/>
              <a:gd name="connsiteY8" fmla="*/ 199177 h 353085"/>
              <a:gd name="connsiteX9" fmla="*/ 18991 w 335862"/>
              <a:gd name="connsiteY9" fmla="*/ 226337 h 353085"/>
              <a:gd name="connsiteX10" fmla="*/ 73312 w 335862"/>
              <a:gd name="connsiteY10" fmla="*/ 271604 h 353085"/>
              <a:gd name="connsiteX11" fmla="*/ 100472 w 335862"/>
              <a:gd name="connsiteY11" fmla="*/ 307818 h 353085"/>
              <a:gd name="connsiteX12" fmla="*/ 191007 w 335862"/>
              <a:gd name="connsiteY12" fmla="*/ 353085 h 353085"/>
              <a:gd name="connsiteX13" fmla="*/ 236274 w 335862"/>
              <a:gd name="connsiteY13" fmla="*/ 344032 h 353085"/>
              <a:gd name="connsiteX14" fmla="*/ 245328 w 335862"/>
              <a:gd name="connsiteY14" fmla="*/ 316872 h 353085"/>
              <a:gd name="connsiteX15" fmla="*/ 335862 w 335862"/>
              <a:gd name="connsiteY15" fmla="*/ 289711 h 353085"/>
              <a:gd name="connsiteX16" fmla="*/ 308702 w 335862"/>
              <a:gd name="connsiteY16" fmla="*/ 235390 h 353085"/>
              <a:gd name="connsiteX17" fmla="*/ 290595 w 335862"/>
              <a:gd name="connsiteY17" fmla="*/ 208230 h 353085"/>
              <a:gd name="connsiteX18" fmla="*/ 281541 w 335862"/>
              <a:gd name="connsiteY18" fmla="*/ 172016 h 353085"/>
              <a:gd name="connsiteX19" fmla="*/ 299648 w 335862"/>
              <a:gd name="connsiteY19" fmla="*/ 144856 h 353085"/>
              <a:gd name="connsiteX20" fmla="*/ 281541 w 335862"/>
              <a:gd name="connsiteY20" fmla="*/ 117695 h 353085"/>
              <a:gd name="connsiteX21" fmla="*/ 290595 w 335862"/>
              <a:gd name="connsiteY21" fmla="*/ 90535 h 353085"/>
              <a:gd name="connsiteX22" fmla="*/ 263435 w 335862"/>
              <a:gd name="connsiteY22" fmla="*/ 36214 h 353085"/>
              <a:gd name="connsiteX23" fmla="*/ 236274 w 335862"/>
              <a:gd name="connsiteY23" fmla="*/ 18107 h 353085"/>
              <a:gd name="connsiteX24" fmla="*/ 209114 w 335862"/>
              <a:gd name="connsiteY24" fmla="*/ 9054 h 353085"/>
              <a:gd name="connsiteX25" fmla="*/ 127633 w 335862"/>
              <a:gd name="connsiteY25" fmla="*/ 18107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5862" h="353085">
                <a:moveTo>
                  <a:pt x="127633" y="18107"/>
                </a:moveTo>
                <a:lnTo>
                  <a:pt x="127633" y="18107"/>
                </a:lnTo>
                <a:cubicBezTo>
                  <a:pt x="100472" y="12071"/>
                  <a:pt x="73974" y="0"/>
                  <a:pt x="46151" y="0"/>
                </a:cubicBezTo>
                <a:cubicBezTo>
                  <a:pt x="35270" y="0"/>
                  <a:pt x="20341" y="7310"/>
                  <a:pt x="18991" y="18107"/>
                </a:cubicBezTo>
                <a:cubicBezTo>
                  <a:pt x="16624" y="37046"/>
                  <a:pt x="31062" y="54321"/>
                  <a:pt x="37098" y="72428"/>
                </a:cubicBezTo>
                <a:lnTo>
                  <a:pt x="46151" y="99588"/>
                </a:lnTo>
                <a:cubicBezTo>
                  <a:pt x="40115" y="108642"/>
                  <a:pt x="35010" y="118390"/>
                  <a:pt x="28044" y="126749"/>
                </a:cubicBezTo>
                <a:cubicBezTo>
                  <a:pt x="19848" y="136585"/>
                  <a:pt x="3989" y="141488"/>
                  <a:pt x="884" y="153909"/>
                </a:cubicBezTo>
                <a:cubicBezTo>
                  <a:pt x="-2848" y="168838"/>
                  <a:pt x="6205" y="184248"/>
                  <a:pt x="9937" y="199177"/>
                </a:cubicBezTo>
                <a:cubicBezTo>
                  <a:pt x="12252" y="208435"/>
                  <a:pt x="13697" y="218397"/>
                  <a:pt x="18991" y="226337"/>
                </a:cubicBezTo>
                <a:cubicBezTo>
                  <a:pt x="32933" y="247250"/>
                  <a:pt x="53270" y="258243"/>
                  <a:pt x="73312" y="271604"/>
                </a:cubicBezTo>
                <a:cubicBezTo>
                  <a:pt x="82365" y="283675"/>
                  <a:pt x="88066" y="299229"/>
                  <a:pt x="100472" y="307818"/>
                </a:cubicBezTo>
                <a:cubicBezTo>
                  <a:pt x="128213" y="327023"/>
                  <a:pt x="191007" y="353085"/>
                  <a:pt x="191007" y="353085"/>
                </a:cubicBezTo>
                <a:cubicBezTo>
                  <a:pt x="206096" y="350067"/>
                  <a:pt x="223470" y="352567"/>
                  <a:pt x="236274" y="344032"/>
                </a:cubicBezTo>
                <a:cubicBezTo>
                  <a:pt x="244214" y="338739"/>
                  <a:pt x="237562" y="322419"/>
                  <a:pt x="245328" y="316872"/>
                </a:cubicBezTo>
                <a:cubicBezTo>
                  <a:pt x="257196" y="308395"/>
                  <a:pt x="316503" y="294551"/>
                  <a:pt x="335862" y="289711"/>
                </a:cubicBezTo>
                <a:cubicBezTo>
                  <a:pt x="326809" y="271604"/>
                  <a:pt x="318533" y="253087"/>
                  <a:pt x="308702" y="235390"/>
                </a:cubicBezTo>
                <a:cubicBezTo>
                  <a:pt x="303418" y="225878"/>
                  <a:pt x="294881" y="218231"/>
                  <a:pt x="290595" y="208230"/>
                </a:cubicBezTo>
                <a:cubicBezTo>
                  <a:pt x="285693" y="196793"/>
                  <a:pt x="284559" y="184087"/>
                  <a:pt x="281541" y="172016"/>
                </a:cubicBezTo>
                <a:cubicBezTo>
                  <a:pt x="287577" y="162963"/>
                  <a:pt x="299648" y="155737"/>
                  <a:pt x="299648" y="144856"/>
                </a:cubicBezTo>
                <a:cubicBezTo>
                  <a:pt x="299648" y="133975"/>
                  <a:pt x="283330" y="128428"/>
                  <a:pt x="281541" y="117695"/>
                </a:cubicBezTo>
                <a:cubicBezTo>
                  <a:pt x="279972" y="108282"/>
                  <a:pt x="287577" y="99588"/>
                  <a:pt x="290595" y="90535"/>
                </a:cubicBezTo>
                <a:cubicBezTo>
                  <a:pt x="283232" y="68448"/>
                  <a:pt x="280983" y="53762"/>
                  <a:pt x="263435" y="36214"/>
                </a:cubicBezTo>
                <a:cubicBezTo>
                  <a:pt x="255741" y="28520"/>
                  <a:pt x="246006" y="22973"/>
                  <a:pt x="236274" y="18107"/>
                </a:cubicBezTo>
                <a:cubicBezTo>
                  <a:pt x="227738" y="13839"/>
                  <a:pt x="218167" y="12072"/>
                  <a:pt x="209114" y="9054"/>
                </a:cubicBezTo>
                <a:lnTo>
                  <a:pt x="127633" y="181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fn</a:t>
            </a:r>
            <a:endParaRPr lang="en-US" sz="1400" dirty="0"/>
          </a:p>
        </p:txBody>
      </p:sp>
      <p:sp>
        <p:nvSpPr>
          <p:cNvPr id="13" name="Freeform 12"/>
          <p:cNvSpPr/>
          <p:nvPr>
            <p:custDataLst>
              <p:tags r:id="rId11"/>
            </p:custDataLst>
          </p:nvPr>
        </p:nvSpPr>
        <p:spPr>
          <a:xfrm>
            <a:off x="8342957" y="6216048"/>
            <a:ext cx="335862" cy="353085"/>
          </a:xfrm>
          <a:custGeom>
            <a:avLst/>
            <a:gdLst>
              <a:gd name="connsiteX0" fmla="*/ 127633 w 335862"/>
              <a:gd name="connsiteY0" fmla="*/ 18107 h 353085"/>
              <a:gd name="connsiteX1" fmla="*/ 127633 w 335862"/>
              <a:gd name="connsiteY1" fmla="*/ 18107 h 353085"/>
              <a:gd name="connsiteX2" fmla="*/ 46151 w 335862"/>
              <a:gd name="connsiteY2" fmla="*/ 0 h 353085"/>
              <a:gd name="connsiteX3" fmla="*/ 18991 w 335862"/>
              <a:gd name="connsiteY3" fmla="*/ 18107 h 353085"/>
              <a:gd name="connsiteX4" fmla="*/ 37098 w 335862"/>
              <a:gd name="connsiteY4" fmla="*/ 72428 h 353085"/>
              <a:gd name="connsiteX5" fmla="*/ 46151 w 335862"/>
              <a:gd name="connsiteY5" fmla="*/ 99588 h 353085"/>
              <a:gd name="connsiteX6" fmla="*/ 28044 w 335862"/>
              <a:gd name="connsiteY6" fmla="*/ 126749 h 353085"/>
              <a:gd name="connsiteX7" fmla="*/ 884 w 335862"/>
              <a:gd name="connsiteY7" fmla="*/ 153909 h 353085"/>
              <a:gd name="connsiteX8" fmla="*/ 9937 w 335862"/>
              <a:gd name="connsiteY8" fmla="*/ 199177 h 353085"/>
              <a:gd name="connsiteX9" fmla="*/ 18991 w 335862"/>
              <a:gd name="connsiteY9" fmla="*/ 226337 h 353085"/>
              <a:gd name="connsiteX10" fmla="*/ 73312 w 335862"/>
              <a:gd name="connsiteY10" fmla="*/ 271604 h 353085"/>
              <a:gd name="connsiteX11" fmla="*/ 100472 w 335862"/>
              <a:gd name="connsiteY11" fmla="*/ 307818 h 353085"/>
              <a:gd name="connsiteX12" fmla="*/ 191007 w 335862"/>
              <a:gd name="connsiteY12" fmla="*/ 353085 h 353085"/>
              <a:gd name="connsiteX13" fmla="*/ 236274 w 335862"/>
              <a:gd name="connsiteY13" fmla="*/ 344032 h 353085"/>
              <a:gd name="connsiteX14" fmla="*/ 245328 w 335862"/>
              <a:gd name="connsiteY14" fmla="*/ 316872 h 353085"/>
              <a:gd name="connsiteX15" fmla="*/ 335862 w 335862"/>
              <a:gd name="connsiteY15" fmla="*/ 289711 h 353085"/>
              <a:gd name="connsiteX16" fmla="*/ 308702 w 335862"/>
              <a:gd name="connsiteY16" fmla="*/ 235390 h 353085"/>
              <a:gd name="connsiteX17" fmla="*/ 290595 w 335862"/>
              <a:gd name="connsiteY17" fmla="*/ 208230 h 353085"/>
              <a:gd name="connsiteX18" fmla="*/ 281541 w 335862"/>
              <a:gd name="connsiteY18" fmla="*/ 172016 h 353085"/>
              <a:gd name="connsiteX19" fmla="*/ 299648 w 335862"/>
              <a:gd name="connsiteY19" fmla="*/ 144856 h 353085"/>
              <a:gd name="connsiteX20" fmla="*/ 281541 w 335862"/>
              <a:gd name="connsiteY20" fmla="*/ 117695 h 353085"/>
              <a:gd name="connsiteX21" fmla="*/ 290595 w 335862"/>
              <a:gd name="connsiteY21" fmla="*/ 90535 h 353085"/>
              <a:gd name="connsiteX22" fmla="*/ 263435 w 335862"/>
              <a:gd name="connsiteY22" fmla="*/ 36214 h 353085"/>
              <a:gd name="connsiteX23" fmla="*/ 236274 w 335862"/>
              <a:gd name="connsiteY23" fmla="*/ 18107 h 353085"/>
              <a:gd name="connsiteX24" fmla="*/ 209114 w 335862"/>
              <a:gd name="connsiteY24" fmla="*/ 9054 h 353085"/>
              <a:gd name="connsiteX25" fmla="*/ 127633 w 335862"/>
              <a:gd name="connsiteY25" fmla="*/ 18107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5862" h="353085">
                <a:moveTo>
                  <a:pt x="127633" y="18107"/>
                </a:moveTo>
                <a:lnTo>
                  <a:pt x="127633" y="18107"/>
                </a:lnTo>
                <a:cubicBezTo>
                  <a:pt x="100472" y="12071"/>
                  <a:pt x="73974" y="0"/>
                  <a:pt x="46151" y="0"/>
                </a:cubicBezTo>
                <a:cubicBezTo>
                  <a:pt x="35270" y="0"/>
                  <a:pt x="20341" y="7310"/>
                  <a:pt x="18991" y="18107"/>
                </a:cubicBezTo>
                <a:cubicBezTo>
                  <a:pt x="16624" y="37046"/>
                  <a:pt x="31062" y="54321"/>
                  <a:pt x="37098" y="72428"/>
                </a:cubicBezTo>
                <a:lnTo>
                  <a:pt x="46151" y="99588"/>
                </a:lnTo>
                <a:cubicBezTo>
                  <a:pt x="40115" y="108642"/>
                  <a:pt x="35010" y="118390"/>
                  <a:pt x="28044" y="126749"/>
                </a:cubicBezTo>
                <a:cubicBezTo>
                  <a:pt x="19848" y="136585"/>
                  <a:pt x="3989" y="141488"/>
                  <a:pt x="884" y="153909"/>
                </a:cubicBezTo>
                <a:cubicBezTo>
                  <a:pt x="-2848" y="168838"/>
                  <a:pt x="6205" y="184248"/>
                  <a:pt x="9937" y="199177"/>
                </a:cubicBezTo>
                <a:cubicBezTo>
                  <a:pt x="12252" y="208435"/>
                  <a:pt x="13697" y="218397"/>
                  <a:pt x="18991" y="226337"/>
                </a:cubicBezTo>
                <a:cubicBezTo>
                  <a:pt x="32933" y="247250"/>
                  <a:pt x="53270" y="258243"/>
                  <a:pt x="73312" y="271604"/>
                </a:cubicBezTo>
                <a:cubicBezTo>
                  <a:pt x="82365" y="283675"/>
                  <a:pt x="88066" y="299229"/>
                  <a:pt x="100472" y="307818"/>
                </a:cubicBezTo>
                <a:cubicBezTo>
                  <a:pt x="128213" y="327023"/>
                  <a:pt x="191007" y="353085"/>
                  <a:pt x="191007" y="353085"/>
                </a:cubicBezTo>
                <a:cubicBezTo>
                  <a:pt x="206096" y="350067"/>
                  <a:pt x="223470" y="352567"/>
                  <a:pt x="236274" y="344032"/>
                </a:cubicBezTo>
                <a:cubicBezTo>
                  <a:pt x="244214" y="338739"/>
                  <a:pt x="237562" y="322419"/>
                  <a:pt x="245328" y="316872"/>
                </a:cubicBezTo>
                <a:cubicBezTo>
                  <a:pt x="257196" y="308395"/>
                  <a:pt x="316503" y="294551"/>
                  <a:pt x="335862" y="289711"/>
                </a:cubicBezTo>
                <a:cubicBezTo>
                  <a:pt x="326809" y="271604"/>
                  <a:pt x="318533" y="253087"/>
                  <a:pt x="308702" y="235390"/>
                </a:cubicBezTo>
                <a:cubicBezTo>
                  <a:pt x="303418" y="225878"/>
                  <a:pt x="294881" y="218231"/>
                  <a:pt x="290595" y="208230"/>
                </a:cubicBezTo>
                <a:cubicBezTo>
                  <a:pt x="285693" y="196793"/>
                  <a:pt x="284559" y="184087"/>
                  <a:pt x="281541" y="172016"/>
                </a:cubicBezTo>
                <a:cubicBezTo>
                  <a:pt x="287577" y="162963"/>
                  <a:pt x="299648" y="155737"/>
                  <a:pt x="299648" y="144856"/>
                </a:cubicBezTo>
                <a:cubicBezTo>
                  <a:pt x="299648" y="133975"/>
                  <a:pt x="283330" y="128428"/>
                  <a:pt x="281541" y="117695"/>
                </a:cubicBezTo>
                <a:cubicBezTo>
                  <a:pt x="279972" y="108282"/>
                  <a:pt x="287577" y="99588"/>
                  <a:pt x="290595" y="90535"/>
                </a:cubicBezTo>
                <a:cubicBezTo>
                  <a:pt x="283232" y="68448"/>
                  <a:pt x="280983" y="53762"/>
                  <a:pt x="263435" y="36214"/>
                </a:cubicBezTo>
                <a:cubicBezTo>
                  <a:pt x="255741" y="28520"/>
                  <a:pt x="246006" y="22973"/>
                  <a:pt x="236274" y="18107"/>
                </a:cubicBezTo>
                <a:cubicBezTo>
                  <a:pt x="227738" y="13839"/>
                  <a:pt x="218167" y="12072"/>
                  <a:pt x="209114" y="9054"/>
                </a:cubicBezTo>
                <a:lnTo>
                  <a:pt x="127633" y="1810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fn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>
            <p:custDataLst>
              <p:tags r:id="rId12"/>
            </p:custDataLst>
          </p:nvPr>
        </p:nvCxnSpPr>
        <p:spPr>
          <a:xfrm flipV="1">
            <a:off x="6368796" y="5419344"/>
            <a:ext cx="11811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7"/>
          </p:cNvCxnSpPr>
          <p:nvPr>
            <p:custDataLst>
              <p:tags r:id="rId13"/>
            </p:custDataLst>
          </p:nvPr>
        </p:nvCxnSpPr>
        <p:spPr>
          <a:xfrm flipV="1">
            <a:off x="6673596" y="5801853"/>
            <a:ext cx="693722" cy="2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9"/>
          </p:cNvCxnSpPr>
          <p:nvPr>
            <p:custDataLst>
              <p:tags r:id="rId14"/>
            </p:custDataLst>
          </p:nvPr>
        </p:nvCxnSpPr>
        <p:spPr>
          <a:xfrm>
            <a:off x="6787896" y="6054596"/>
            <a:ext cx="1238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7"/>
          </p:cNvCxnSpPr>
          <p:nvPr>
            <p:custDataLst>
              <p:tags r:id="rId15"/>
            </p:custDataLst>
          </p:nvPr>
        </p:nvCxnSpPr>
        <p:spPr>
          <a:xfrm>
            <a:off x="6257514" y="6275650"/>
            <a:ext cx="1262204" cy="59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9"/>
          </p:cNvCxnSpPr>
          <p:nvPr>
            <p:custDataLst>
              <p:tags r:id="rId16"/>
            </p:custDataLst>
          </p:nvPr>
        </p:nvCxnSpPr>
        <p:spPr>
          <a:xfrm flipV="1">
            <a:off x="6888616" y="6442385"/>
            <a:ext cx="1473332" cy="49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>
            <p:custDataLst>
              <p:tags r:id="rId17"/>
            </p:custDataLst>
          </p:nvPr>
        </p:nvSpPr>
        <p:spPr>
          <a:xfrm>
            <a:off x="7549896" y="5343144"/>
            <a:ext cx="11184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>
            <p:custDataLst>
              <p:tags r:id="rId18"/>
            </p:custDataLst>
          </p:nvPr>
        </p:nvSpPr>
        <p:spPr>
          <a:xfrm>
            <a:off x="7657158" y="5343144"/>
            <a:ext cx="11184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>
            <p:custDataLst>
              <p:tags r:id="rId19"/>
            </p:custDataLst>
          </p:nvPr>
        </p:nvSpPr>
        <p:spPr>
          <a:xfrm>
            <a:off x="7769001" y="5343144"/>
            <a:ext cx="11184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>
            <p:custDataLst>
              <p:tags r:id="rId20"/>
            </p:custDataLst>
          </p:nvPr>
        </p:nvSpPr>
        <p:spPr>
          <a:xfrm>
            <a:off x="7885758" y="5343144"/>
            <a:ext cx="11184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>
            <p:custDataLst>
              <p:tags r:id="rId21"/>
            </p:custDataLst>
          </p:nvPr>
        </p:nvSpPr>
        <p:spPr>
          <a:xfrm>
            <a:off x="7997601" y="5343144"/>
            <a:ext cx="111843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>
            <p:custDataLst>
              <p:tags r:id="rId22"/>
            </p:custDataLst>
          </p:nvPr>
        </p:nvSpPr>
        <p:spPr>
          <a:xfrm>
            <a:off x="7473696" y="511454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list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>
          <a:xfrm>
            <a:off x="7053072" y="6456751"/>
            <a:ext cx="2133600" cy="365125"/>
          </a:xfrm>
        </p:spPr>
        <p:txBody>
          <a:bodyPr/>
          <a:lstStyle/>
          <a:p>
            <a:fld id="{788CE558-C476-4373-B415-9E6F3874DDF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74638"/>
            <a:ext cx="518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Quantitative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read_measurements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(filename):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a dictionary mapping column names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data.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Assumes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first line of the file is column names."""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datafile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open(filename)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rawcolumns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zip(*[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row.split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for row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datafile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columns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([(col[0], col[1:]) for col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rawcolumn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columns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(measurements,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columnname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"""Convert each value in the given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to a float"""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[float(x) for x in measurements[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columnname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STplot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(measurements):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"""Generate a scatter plot comparing salinity and temperature"""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(measurements, "salt")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(measurements, "temp")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minimumO2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(measurements):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the minimum value of the oxygen measurement"""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min(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(measurements, "o2"))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4419600" y="48161"/>
            <a:ext cx="4648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client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 plot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read_measurements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(filename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STplot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mydict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0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74638"/>
            <a:ext cx="518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Quantitative analysis,</a:t>
            </a:r>
            <a:br>
              <a:rPr lang="en-US" dirty="0" smtClean="0"/>
            </a:br>
            <a:r>
              <a:rPr lang="en-US" dirty="0" smtClean="0"/>
              <a:t>as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Measurements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"""Represents a set of measurements in UWFORMAT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.""“</a:t>
            </a:r>
          </a:p>
          <a:p>
            <a:pPr marL="0" indent="0">
              <a:buNone/>
            </a:pPr>
            <a:endParaRPr lang="en-US" b="1" dirty="0" smtClean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read_measurements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filename):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Populate a Measurements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object from the given file.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Assumes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first line of the file is column names."""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datafile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open(filename)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rawcolumns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zip(*[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row.split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for row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datafile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([(col[0], col[1:]) for col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rawcolumn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strike="sngStrik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strike="sngStrik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columns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columnname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"""Convert each value in the given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to a float"""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[float(x) for x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self.columns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columnname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STplot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"""Generate a scatter plot comparing salinity and temperature"""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"salt")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"temp")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minimumO2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the minimum value of the oxygen measurement"""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min(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"o2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"))</a:t>
            </a:r>
            <a:endParaRPr lang="en-US" b="1" strike="sngStrik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5181600" y="48161"/>
            <a:ext cx="38862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client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 plot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mm = Measurements()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mm.read_measurements(filename)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mm.STplot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74638"/>
            <a:ext cx="518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Quantitative analysis,</a:t>
            </a:r>
            <a:br>
              <a:rPr lang="en-US" dirty="0" smtClean="0"/>
            </a:br>
            <a:r>
              <a:rPr lang="en-US" dirty="0" smtClean="0"/>
              <a:t>with a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Measurements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"""Represents a set of measurements in UWFORMAT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.""“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filename):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"""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Measurements object from the given file.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Assumes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the first line of the file is column names."""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datafile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open(filename)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rawcolumns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zip(*[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row.split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for row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datafile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self.columns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([(col[0], col[1:]) for col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rawcolumn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tofloa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(self,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columnname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"""Convert each value in the given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to a float"""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[float(x) for x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self.columns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columnname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STplot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"""Generate a scatter plot comparing salinity and temperature"""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self.columns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"salt")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self.columns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"temp")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minimumO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2(self):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"""Return the minimum value of the oxygen measurement"""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min(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tofloat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self.columns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"o2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"))</a:t>
            </a:r>
            <a:endParaRPr lang="en-US" b="1" strike="sngStrike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5181600" y="51137"/>
            <a:ext cx="3886200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client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 plot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mm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Measurements(filename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mm.STplot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/>
              <a:t>the </a:t>
            </a:r>
            <a:r>
              <a:rPr lang="en-US" dirty="0" smtClean="0"/>
              <a:t>design </a:t>
            </a:r>
            <a:r>
              <a:rPr lang="en-US" dirty="0"/>
              <a:t>e</a:t>
            </a:r>
            <a:r>
              <a:rPr lang="en-US" dirty="0" smtClean="0"/>
              <a:t>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created a module or library:  a </a:t>
            </a:r>
            <a:r>
              <a:rPr lang="en-US" dirty="0"/>
              <a:t>set of related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dirty="0" smtClean="0"/>
              <a:t>The functions </a:t>
            </a:r>
            <a:r>
              <a:rPr lang="en-US" dirty="0"/>
              <a:t>operated on the same data structure </a:t>
            </a:r>
          </a:p>
          <a:p>
            <a:pPr lvl="1"/>
            <a:r>
              <a:rPr lang="en-US" dirty="0"/>
              <a:t>a dictionary associating words with a frequency count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module contained:</a:t>
            </a:r>
          </a:p>
          <a:p>
            <a:pPr lvl="1"/>
            <a:r>
              <a:rPr lang="en-US" dirty="0" smtClean="0"/>
              <a:t>A function to </a:t>
            </a:r>
            <a:r>
              <a:rPr lang="en-US" dirty="0" smtClean="0">
                <a:solidFill>
                  <a:srgbClr val="FF0000"/>
                </a:solidFill>
              </a:rPr>
              <a:t>create</a:t>
            </a:r>
            <a:r>
              <a:rPr lang="en-US" dirty="0" smtClean="0"/>
              <a:t> the data structure</a:t>
            </a:r>
          </a:p>
          <a:p>
            <a:pPr lvl="1"/>
            <a:r>
              <a:rPr lang="en-US" dirty="0" smtClean="0"/>
              <a:t>Functions to </a:t>
            </a:r>
            <a:r>
              <a:rPr lang="en-US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 the data structure</a:t>
            </a:r>
          </a:p>
          <a:p>
            <a:pPr lvl="1"/>
            <a:r>
              <a:rPr lang="en-US" dirty="0" smtClean="0"/>
              <a:t>We could have added functions to </a:t>
            </a:r>
            <a:r>
              <a:rPr lang="en-US" dirty="0" smtClean="0">
                <a:solidFill>
                  <a:srgbClr val="FF0000"/>
                </a:solidFill>
              </a:rPr>
              <a:t>modify</a:t>
            </a:r>
            <a:r>
              <a:rPr lang="en-US" dirty="0" smtClean="0"/>
              <a:t> the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7494166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Two types of abstraction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: </a:t>
            </a:r>
            <a:r>
              <a:rPr lang="en-US" dirty="0" smtClean="0"/>
              <a:t> Ignoring/hiding </a:t>
            </a:r>
            <a:r>
              <a:rPr lang="en-US" dirty="0"/>
              <a:t>some aspects of a thing</a:t>
            </a:r>
          </a:p>
          <a:p>
            <a:r>
              <a:rPr lang="en-US" dirty="0"/>
              <a:t>In programming, ignore everything except the specification or interface</a:t>
            </a:r>
          </a:p>
          <a:p>
            <a:r>
              <a:rPr lang="en-US" dirty="0"/>
              <a:t>The program designer decides which details to hide and </a:t>
            </a:r>
            <a:r>
              <a:rPr lang="en-US" dirty="0" smtClean="0"/>
              <a:t>to </a:t>
            </a:r>
            <a:r>
              <a:rPr lang="en-US" dirty="0"/>
              <a:t>expose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Procedural abstraction</a:t>
            </a:r>
            <a:r>
              <a:rPr lang="en-US" dirty="0"/>
              <a:t>:</a:t>
            </a:r>
          </a:p>
          <a:p>
            <a:r>
              <a:rPr lang="en-US" dirty="0"/>
              <a:t>Define a procedure/function specification</a:t>
            </a:r>
          </a:p>
          <a:p>
            <a:r>
              <a:rPr lang="en-US" dirty="0" smtClean="0"/>
              <a:t>Hide </a:t>
            </a:r>
            <a:r>
              <a:rPr lang="en-US" dirty="0"/>
              <a:t>implementation details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Data </a:t>
            </a:r>
            <a:r>
              <a:rPr lang="en-US" dirty="0" smtClean="0">
                <a:solidFill>
                  <a:srgbClr val="FF0000"/>
                </a:solidFill>
              </a:rPr>
              <a:t>abstraction</a:t>
            </a:r>
            <a:r>
              <a:rPr lang="en-US" dirty="0"/>
              <a:t>:</a:t>
            </a:r>
          </a:p>
          <a:p>
            <a:r>
              <a:rPr lang="en-US" dirty="0"/>
              <a:t>Define what the </a:t>
            </a:r>
            <a:r>
              <a:rPr lang="en-US" dirty="0" err="1"/>
              <a:t>datatype</a:t>
            </a:r>
            <a:r>
              <a:rPr lang="en-US" dirty="0"/>
              <a:t> represents</a:t>
            </a:r>
          </a:p>
          <a:p>
            <a:r>
              <a:rPr lang="en-US" dirty="0"/>
              <a:t>Define how to create, query, and modify</a:t>
            </a:r>
          </a:p>
          <a:p>
            <a:r>
              <a:rPr lang="en-US" dirty="0"/>
              <a:t>Hide implementation details of representation and of operations</a:t>
            </a:r>
          </a:p>
          <a:p>
            <a:pPr lvl="1"/>
            <a:r>
              <a:rPr lang="en-US" dirty="0"/>
              <a:t>Also called “encapsulation” or “information hiding”</a:t>
            </a:r>
          </a:p>
          <a:p>
            <a:endParaRPr lang="en-US" dirty="0"/>
          </a:p>
        </p:txBody>
      </p:sp>
      <p:pic>
        <p:nvPicPr>
          <p:cNvPr id="4" name="Picture 2" descr="File:Kandinsky white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54309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 Procedural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-1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1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result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 * x)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5570482"/>
            <a:ext cx="5145704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 only need to know how to 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abs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do not need to know how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abs</a:t>
            </a:r>
            <a:r>
              <a:rPr lang="en-US" dirty="0" smtClean="0"/>
              <a:t> is IMPLEMENTED.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Data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Describing word counts:</a:t>
            </a:r>
            <a:endParaRPr lang="en-US" dirty="0"/>
          </a:p>
          <a:p>
            <a:pPr lvl="1"/>
            <a:r>
              <a:rPr lang="en-US" dirty="0"/>
              <a:t>“dictionary mapping each word </a:t>
            </a:r>
            <a:r>
              <a:rPr lang="en-US" dirty="0" smtClean="0"/>
              <a:t>in filename </a:t>
            </a:r>
            <a:r>
              <a:rPr lang="en-US" dirty="0"/>
              <a:t>to its frequency </a:t>
            </a:r>
            <a:r>
              <a:rPr lang="en-US" dirty="0" smtClean="0"/>
              <a:t>(raw count) in </a:t>
            </a:r>
            <a:r>
              <a:rPr lang="en-US" dirty="0"/>
              <a:t>the </a:t>
            </a:r>
            <a:r>
              <a:rPr lang="en-US" dirty="0" smtClean="0"/>
              <a:t>file, represented as an integer”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WordCounts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Which do you prefer?  Why?</a:t>
            </a:r>
          </a:p>
          <a:p>
            <a:r>
              <a:rPr lang="en-US" dirty="0" smtClean="0"/>
              <a:t>Hint: This </a:t>
            </a:r>
            <a:r>
              <a:rPr lang="en-US" dirty="0" smtClean="0"/>
              <a:t>must appear in the </a:t>
            </a:r>
            <a:r>
              <a:rPr lang="en-US" dirty="0" smtClean="0"/>
              <a:t>doc </a:t>
            </a:r>
            <a:r>
              <a:rPr lang="en-US" dirty="0" smtClean="0"/>
              <a:t>string of every function related to </a:t>
            </a:r>
            <a:r>
              <a:rPr lang="en-US" dirty="0" smtClean="0"/>
              <a:t>the word count! Ugh!</a:t>
            </a:r>
          </a:p>
          <a:p>
            <a:pPr marL="0" indent="0">
              <a:buNone/>
            </a:pPr>
            <a:r>
              <a:rPr lang="en-US" dirty="0" smtClean="0"/>
              <a:t>In HW5 we used terms like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PollsterPredictions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/>
              <a:t>in </a:t>
            </a:r>
            <a:r>
              <a:rPr lang="en-US" dirty="0"/>
              <a:t>doc </a:t>
            </a:r>
            <a:r>
              <a:rPr lang="en-US" dirty="0"/>
              <a:t>strings </a:t>
            </a:r>
            <a:r>
              <a:rPr lang="en-US" dirty="0" smtClean="0"/>
              <a:t>as shorthand for “A dictionary mapping Pollster to a dictionary mapping States to floats”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8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</a:t>
            </a:r>
            <a:br>
              <a:rPr lang="en-US" dirty="0" smtClean="0"/>
            </a:br>
            <a:r>
              <a:rPr lang="en-US" dirty="0" smtClean="0"/>
              <a:t>Using the Graph class in </a:t>
            </a:r>
            <a:r>
              <a:rPr lang="en-US" dirty="0" err="1" smtClean="0"/>
              <a:t>networkx</a:t>
            </a:r>
            <a:endParaRPr lang="en-US" dirty="0"/>
          </a:p>
        </p:txBody>
      </p:sp>
      <p:grpSp>
        <p:nvGrpSpPr>
          <p:cNvPr id="13" name="Group 12"/>
          <p:cNvGrpSpPr/>
          <p:nvPr>
            <p:custDataLst>
              <p:tags r:id="rId2"/>
            </p:custDataLst>
          </p:nvPr>
        </p:nvGrpSpPr>
        <p:grpSpPr>
          <a:xfrm>
            <a:off x="457200" y="1587680"/>
            <a:ext cx="3657600" cy="1477328"/>
            <a:chOff x="457200" y="2133600"/>
            <a:chExt cx="3657600" cy="1477328"/>
          </a:xfrm>
        </p:grpSpPr>
        <p:sp>
          <p:nvSpPr>
            <p:cNvPr id="6" name="Rectangle 5"/>
            <p:cNvSpPr/>
            <p:nvPr>
              <p:custDataLst>
                <p:tags r:id="rId7"/>
              </p:custDataLst>
            </p:nvPr>
          </p:nvSpPr>
          <p:spPr>
            <a:xfrm>
              <a:off x="457200" y="2133600"/>
              <a:ext cx="3079689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85904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networkx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859040"/>
                  </a:solidFill>
                  <a:latin typeface="Courier New" pitchFamily="49" charset="0"/>
                  <a:cs typeface="Courier New" pitchFamily="49" charset="0"/>
                </a:rPr>
                <a:t>as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nx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g =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nx.Graph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515534" y="2438400"/>
              <a:ext cx="2599266" cy="874931"/>
              <a:chOff x="1515534" y="3499723"/>
              <a:chExt cx="2599266" cy="874931"/>
            </a:xfrm>
          </p:grpSpPr>
          <p:sp>
            <p:nvSpPr>
              <p:cNvPr id="3" name="Right Brace 2"/>
              <p:cNvSpPr/>
              <p:nvPr>
                <p:custDataLst>
                  <p:tags r:id="rId8"/>
                </p:custDataLst>
              </p:nvPr>
            </p:nvSpPr>
            <p:spPr>
              <a:xfrm rot="5400000">
                <a:off x="3214511" y="3437634"/>
                <a:ext cx="152400" cy="276578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Brace 8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1972734" y="3042523"/>
                <a:ext cx="152400" cy="1066800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676400" y="3728323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module name</a:t>
                </a: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24200" y="3728323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accent1">
                        <a:lumMod val="75000"/>
                      </a:schemeClr>
                    </a:solidFill>
                  </a:rPr>
                  <a:t>alias</a:t>
                </a:r>
              </a:p>
            </p:txBody>
          </p:sp>
        </p:grpSp>
      </p:grpSp>
      <p:grpSp>
        <p:nvGrpSpPr>
          <p:cNvPr id="8" name="Group 7"/>
          <p:cNvGrpSpPr/>
          <p:nvPr>
            <p:custDataLst>
              <p:tags r:id="rId3"/>
            </p:custDataLst>
          </p:nvPr>
        </p:nvGrpSpPr>
        <p:grpSpPr>
          <a:xfrm>
            <a:off x="437864" y="3253485"/>
            <a:ext cx="8610600" cy="3453051"/>
            <a:chOff x="533400" y="5068669"/>
            <a:chExt cx="8610600" cy="3453051"/>
          </a:xfrm>
        </p:grpSpPr>
        <p:sp>
          <p:nvSpPr>
            <p:cNvPr id="11" name="Rectangle 10"/>
            <p:cNvSpPr/>
            <p:nvPr>
              <p:custDataLst>
                <p:tags r:id="rId5"/>
              </p:custDataLst>
            </p:nvPr>
          </p:nvSpPr>
          <p:spPr>
            <a:xfrm>
              <a:off x="533400" y="5105400"/>
              <a:ext cx="5009705" cy="34163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85904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networkx</a:t>
              </a:r>
              <a:r>
                <a:rPr lang="en-US" b="1" dirty="0">
                  <a:solidFill>
                    <a:srgbClr val="859040"/>
                  </a:solidFill>
                  <a:latin typeface="Courier New" pitchFamily="49" charset="0"/>
                  <a:cs typeface="Courier New" pitchFamily="49" charset="0"/>
                </a:rPr>
                <a:t> import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Graph,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DiGraph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g = Graph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g.add_node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(1)</a:t>
              </a:r>
            </a:p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g.add_node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g.add_node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(3)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g.add_edge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(1, 2)</a:t>
              </a:r>
            </a:p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g.add_edge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(2, 3)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print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g.nodes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print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g.edges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print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g.neighbors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(2)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>
              <p:custDataLst>
                <p:tags r:id="rId6"/>
              </p:custDataLst>
            </p:nvPr>
          </p:nvSpPr>
          <p:spPr>
            <a:xfrm>
              <a:off x="5715000" y="5068669"/>
              <a:ext cx="3429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Graph and </a:t>
              </a:r>
              <a:r>
                <a:rPr lang="en-US" dirty="0" err="1">
                  <a:solidFill>
                    <a:schemeClr val="accent2"/>
                  </a:solidFill>
                </a:rPr>
                <a:t>DiGraph</a:t>
              </a:r>
              <a:r>
                <a:rPr lang="en-US" dirty="0">
                  <a:solidFill>
                    <a:schemeClr val="accent2"/>
                  </a:solidFill>
                </a:rPr>
                <a:t> are now available in the global namespace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6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" y="3163824"/>
            <a:ext cx="86106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4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Representing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graph consists of:</a:t>
            </a:r>
          </a:p>
          <a:p>
            <a:pPr lvl="1"/>
            <a:r>
              <a:rPr lang="en-US" dirty="0" smtClean="0"/>
              <a:t>nodes/vertices</a:t>
            </a:r>
          </a:p>
          <a:p>
            <a:pPr lvl="1"/>
            <a:r>
              <a:rPr lang="en-US" dirty="0" smtClean="0"/>
              <a:t>edges among the nodes</a:t>
            </a:r>
          </a:p>
          <a:p>
            <a:r>
              <a:rPr lang="en-US" dirty="0" smtClean="0"/>
              <a:t>Representations:</a:t>
            </a:r>
          </a:p>
          <a:p>
            <a:pPr lvl="1"/>
            <a:r>
              <a:rPr lang="en-US" dirty="0" smtClean="0"/>
              <a:t>Set of edge pairs</a:t>
            </a:r>
          </a:p>
          <a:p>
            <a:pPr lvl="2"/>
            <a:r>
              <a:rPr lang="en-US" dirty="0" smtClean="0"/>
              <a:t>(a, a), (a, b), (a, c), (b, c), (c, b)</a:t>
            </a:r>
          </a:p>
          <a:p>
            <a:pPr lvl="1"/>
            <a:r>
              <a:rPr lang="en-US" dirty="0"/>
              <a:t>For each node, a list of neighbors</a:t>
            </a:r>
          </a:p>
          <a:p>
            <a:pPr lvl="2"/>
            <a:r>
              <a:rPr lang="en-US" dirty="0"/>
              <a:t>{ a: [a, b, c], b: [c], c: [b] }</a:t>
            </a:r>
          </a:p>
          <a:p>
            <a:pPr lvl="1"/>
            <a:r>
              <a:rPr lang="en-US" dirty="0" smtClean="0"/>
              <a:t>Matrix with </a:t>
            </a:r>
            <a:r>
              <a:rPr lang="en-US" dirty="0" err="1" smtClean="0"/>
              <a:t>boolean</a:t>
            </a:r>
            <a:r>
              <a:rPr lang="en-US" dirty="0" smtClean="0"/>
              <a:t> for each entry</a:t>
            </a:r>
          </a:p>
        </p:txBody>
      </p:sp>
      <p:sp>
        <p:nvSpPr>
          <p:cNvPr id="30" name="Oval 29"/>
          <p:cNvSpPr/>
          <p:nvPr>
            <p:custDataLst>
              <p:tags r:id="rId3"/>
            </p:custDataLst>
          </p:nvPr>
        </p:nvSpPr>
        <p:spPr>
          <a:xfrm>
            <a:off x="7510508" y="1932743"/>
            <a:ext cx="359546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Oval 30"/>
          <p:cNvSpPr/>
          <p:nvPr>
            <p:custDataLst>
              <p:tags r:id="rId4"/>
            </p:custDataLst>
          </p:nvPr>
        </p:nvSpPr>
        <p:spPr>
          <a:xfrm>
            <a:off x="7092518" y="2644436"/>
            <a:ext cx="359546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Oval 31"/>
          <p:cNvSpPr/>
          <p:nvPr>
            <p:custDataLst>
              <p:tags r:id="rId5"/>
            </p:custDataLst>
          </p:nvPr>
        </p:nvSpPr>
        <p:spPr>
          <a:xfrm>
            <a:off x="7870054" y="2667000"/>
            <a:ext cx="359546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4" name="Curved Connector 33"/>
          <p:cNvCxnSpPr>
            <a:stCxn id="30" idx="6"/>
            <a:endCxn id="30" idx="0"/>
          </p:cNvCxnSpPr>
          <p:nvPr>
            <p:custDataLst>
              <p:tags r:id="rId6"/>
            </p:custDataLst>
          </p:nvPr>
        </p:nvCxnSpPr>
        <p:spPr>
          <a:xfrm flipH="1" flipV="1">
            <a:off x="7690281" y="1932743"/>
            <a:ext cx="179773" cy="190500"/>
          </a:xfrm>
          <a:prstGeom prst="curvedConnector4">
            <a:avLst>
              <a:gd name="adj1" fmla="val -97530"/>
              <a:gd name="adj2" fmla="val 22466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770674121"/>
              </p:ext>
            </p:extLst>
          </p:nvPr>
        </p:nvGraphicFramePr>
        <p:xfrm>
          <a:off x="6553200" y="5334000"/>
          <a:ext cx="144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>
            <a:stCxn id="31" idx="7"/>
            <a:endCxn id="32" idx="1"/>
          </p:cNvCxnSpPr>
          <p:nvPr>
            <p:custDataLst>
              <p:tags r:id="rId8"/>
            </p:custDataLst>
          </p:nvPr>
        </p:nvCxnSpPr>
        <p:spPr>
          <a:xfrm>
            <a:off x="7399410" y="2700232"/>
            <a:ext cx="523298" cy="225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2" idx="3"/>
            <a:endCxn id="31" idx="5"/>
          </p:cNvCxnSpPr>
          <p:nvPr>
            <p:custDataLst>
              <p:tags r:id="rId9"/>
            </p:custDataLst>
          </p:nvPr>
        </p:nvCxnSpPr>
        <p:spPr>
          <a:xfrm flipH="1" flipV="1">
            <a:off x="7399410" y="2969640"/>
            <a:ext cx="523298" cy="225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0" idx="5"/>
            <a:endCxn id="32" idx="0"/>
          </p:cNvCxnSpPr>
          <p:nvPr>
            <p:custDataLst>
              <p:tags r:id="rId10"/>
            </p:custDataLst>
          </p:nvPr>
        </p:nvCxnSpPr>
        <p:spPr>
          <a:xfrm>
            <a:off x="7817400" y="2257947"/>
            <a:ext cx="232427" cy="4090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" idx="3"/>
            <a:endCxn id="31" idx="0"/>
          </p:cNvCxnSpPr>
          <p:nvPr>
            <p:custDataLst>
              <p:tags r:id="rId11"/>
            </p:custDataLst>
          </p:nvPr>
        </p:nvCxnSpPr>
        <p:spPr>
          <a:xfrm flipH="1">
            <a:off x="7272291" y="2257947"/>
            <a:ext cx="290871" cy="3864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0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1090374"/>
            <a:ext cx="8686800" cy="5767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(filename):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Return dictionary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mapping each word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filename to its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frequency."""  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wordfile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open(filename)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wordfile.read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().split()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wordfile.close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{}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for word in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count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wordcounts_dict.setdefault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(word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0)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[word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] = count + 1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get_count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word):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Return count of the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word in the dictionary. """</a:t>
            </a: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wordcounts_dict.get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(word, 0)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k=10):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"""Return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of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(count, word) tuples of the top k most frequent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words."""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counts_with_words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= [(c, w) for (w, c) in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wordcounts_dict.items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()]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counts_with_words.sort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(reverse=True)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counts_with_words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[0:k]</a:t>
            </a:r>
          </a:p>
          <a:p>
            <a:pPr marL="0" indent="0"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total_words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total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number of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words."""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return sum(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wordcounts_dict.values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68496" y="0"/>
            <a:ext cx="441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Text analysis module</a:t>
            </a:r>
            <a:br>
              <a:rPr lang="en-US" sz="3600" dirty="0" smtClean="0"/>
            </a:br>
            <a:r>
              <a:rPr lang="en-US" sz="2200" dirty="0" smtClean="0"/>
              <a:t>(group of related functions)</a:t>
            </a:r>
            <a:br>
              <a:rPr lang="en-US" sz="2200" dirty="0" smtClean="0"/>
            </a:br>
            <a:r>
              <a:rPr lang="en-US" sz="2000" dirty="0" smtClean="0"/>
              <a:t>representation = dictionary</a:t>
            </a:r>
            <a:endParaRPr lang="en-US" sz="3600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4572000" y="228600"/>
            <a:ext cx="4419600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client program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 compute top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5: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wc_dict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read_words(filename)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wc_dict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5)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1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the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wc_dict</a:t>
            </a:r>
            <a:r>
              <a:rPr lang="en-US" dirty="0" smtClean="0"/>
              <a:t> </a:t>
            </a:r>
            <a:r>
              <a:rPr lang="en-US" dirty="0"/>
              <a:t>dictionary is exposed to the client:</a:t>
            </a:r>
            <a:br>
              <a:rPr lang="en-US" dirty="0"/>
            </a:br>
            <a:r>
              <a:rPr lang="en-US" dirty="0"/>
              <a:t>the user might corrupt or misuse it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If we change our implementation (say, to use a </a:t>
            </a:r>
            <a:r>
              <a:rPr lang="en-US" dirty="0" smtClean="0"/>
              <a:t>list of tuples), it </a:t>
            </a:r>
            <a:r>
              <a:rPr lang="en-US" dirty="0"/>
              <a:t>may break the client program.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dirty="0" smtClean="0"/>
              <a:t>prefer to</a:t>
            </a:r>
          </a:p>
          <a:p>
            <a:pPr lvl="1"/>
            <a:r>
              <a:rPr lang="en-US" dirty="0" smtClean="0"/>
              <a:t>Hide the implementation details from the client</a:t>
            </a:r>
          </a:p>
          <a:p>
            <a:pPr lvl="1"/>
            <a:r>
              <a:rPr lang="en-US" dirty="0" smtClean="0"/>
              <a:t>Collect the </a:t>
            </a:r>
            <a:r>
              <a:rPr lang="en-US" dirty="0"/>
              <a:t>data </a:t>
            </a:r>
            <a:r>
              <a:rPr lang="en-US" dirty="0" smtClean="0"/>
              <a:t>and functions together </a:t>
            </a:r>
            <a:r>
              <a:rPr lang="en-US" dirty="0"/>
              <a:t>into one </a:t>
            </a:r>
            <a:r>
              <a:rPr lang="en-US" dirty="0" smtClean="0"/>
              <a:t>unit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1295400" y="1515070"/>
            <a:ext cx="48768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client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 compute top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5: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wc_dict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read_words(filename)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topk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wc_dict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5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34151</TotalTime>
  <Words>2263</Words>
  <Application>Microsoft Office PowerPoint</Application>
  <PresentationFormat>On-screen Show (4:3)</PresentationFormat>
  <Paragraphs>446</Paragraphs>
  <Slides>18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Data Abstraction</vt:lpstr>
      <vt:lpstr>Recall the design exercise</vt:lpstr>
      <vt:lpstr>Two types of abstraction</vt:lpstr>
      <vt:lpstr>Review: Procedural Abstraction</vt:lpstr>
      <vt:lpstr>Data abstraction</vt:lpstr>
      <vt:lpstr>Review: Using the Graph class in networkx</vt:lpstr>
      <vt:lpstr>Representing a graph</vt:lpstr>
      <vt:lpstr>Text analysis module (group of related functions) representation = dictionary</vt:lpstr>
      <vt:lpstr>Problems with the implementation</vt:lpstr>
      <vt:lpstr>Datatypes and Classes</vt:lpstr>
      <vt:lpstr>Text analysis module (group of related functions) representation = dictionary</vt:lpstr>
      <vt:lpstr>Text analysis, as a class</vt:lpstr>
      <vt:lpstr>PowerPoint Presentation</vt:lpstr>
      <vt:lpstr>Class with constructor</vt:lpstr>
      <vt:lpstr>Alternate implementation</vt:lpstr>
      <vt:lpstr>Quantitative analysis</vt:lpstr>
      <vt:lpstr>Quantitative analysis, as a class</vt:lpstr>
      <vt:lpstr>Quantitative analysis, with a constructor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University of Washington</cp:lastModifiedBy>
  <cp:revision>784</cp:revision>
  <cp:lastPrinted>2018-05-16T20:45:21Z</cp:lastPrinted>
  <dcterms:created xsi:type="dcterms:W3CDTF">2012-06-20T04:14:54Z</dcterms:created>
  <dcterms:modified xsi:type="dcterms:W3CDTF">2018-05-16T20:46:10Z</dcterms:modified>
</cp:coreProperties>
</file>