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Override1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71" r:id="rId6"/>
    <p:sldId id="265" r:id="rId7"/>
    <p:sldId id="273" r:id="rId8"/>
    <p:sldId id="272" r:id="rId9"/>
    <p:sldId id="269" r:id="rId10"/>
    <p:sldId id="267" r:id="rId11"/>
    <p:sldId id="274" r:id="rId12"/>
    <p:sldId id="276" r:id="rId13"/>
    <p:sldId id="275" r:id="rId14"/>
    <p:sldId id="258" r:id="rId15"/>
    <p:sldId id="259" r:id="rId16"/>
    <p:sldId id="266" r:id="rId17"/>
    <p:sldId id="260" r:id="rId18"/>
    <p:sldId id="261" r:id="rId19"/>
    <p:sldId id="262" r:id="rId20"/>
    <p:sldId id="268" r:id="rId21"/>
  </p:sldIdLst>
  <p:sldSz cx="9144000" cy="6858000" type="screen4x3"/>
  <p:notesSz cx="6997700" cy="92837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43" autoAdjust="0"/>
  </p:normalViewPr>
  <p:slideViewPr>
    <p:cSldViewPr>
      <p:cViewPr varScale="1">
        <p:scale>
          <a:sx n="111" d="100"/>
          <a:sy n="111" d="100"/>
        </p:scale>
        <p:origin x="193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r">
              <a:defRPr sz="1200"/>
            </a:lvl1pPr>
          </a:lstStyle>
          <a:p>
            <a:fld id="{E2B2653F-7752-4F39-A2C5-99705D8E19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8" tIns="46514" rIns="93028" bIns="465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28" tIns="46514" rIns="93028" bIns="465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r">
              <a:defRPr sz="1200"/>
            </a:lvl1pPr>
          </a:lstStyle>
          <a:p>
            <a:fld id="{D6281771-8A4C-4936-9CFB-E600EC08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marL="232570" indent="-232570">
              <a:buAutoNum type="arabicPeriod"/>
            </a:pPr>
            <a:r>
              <a:rPr lang="en-US" baseline="0" dirty="0" smtClean="0"/>
              <a:t>The “smaller” and “larger” lists elements aren’t themselves sorted</a:t>
            </a:r>
          </a:p>
          <a:p>
            <a:pPr marL="232570" indent="-232570">
              <a:buAutoNum type="arabicPeriod"/>
            </a:pPr>
            <a:r>
              <a:rPr lang="en-US" baseline="0" dirty="0" smtClean="0"/>
              <a:t>Fails if the input list is empty</a:t>
            </a:r>
          </a:p>
          <a:p>
            <a:pPr marL="232570" indent="-232570">
              <a:buAutoNum type="arabicPeriod"/>
            </a:pPr>
            <a:r>
              <a:rPr lang="en-US" baseline="0" dirty="0" smtClean="0"/>
              <a:t>Duplicate elements equal to the pivot are lost</a:t>
            </a:r>
          </a:p>
          <a:p>
            <a:pPr marL="232570" indent="-23257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1771-8A4C-4936-9CFB-E600EC08F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using what we just saw with list comprehensions etc.: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qsort</a:t>
            </a:r>
            <a:r>
              <a:rPr lang="en-US" dirty="0" smtClean="0"/>
              <a:t>(l):    return l if </a:t>
            </a:r>
            <a:r>
              <a:rPr lang="en-US" dirty="0" err="1" smtClean="0"/>
              <a:t>len</a:t>
            </a:r>
            <a:r>
              <a:rPr lang="en-US" dirty="0" smtClean="0"/>
              <a:t>(l) &lt; 2 else </a:t>
            </a:r>
            <a:r>
              <a:rPr lang="en-US" dirty="0" err="1" smtClean="0"/>
              <a:t>qsort</a:t>
            </a:r>
            <a:r>
              <a:rPr lang="en-US" dirty="0" smtClean="0"/>
              <a:t>([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in l[1:] if </a:t>
            </a:r>
            <a:r>
              <a:rPr lang="en-US" dirty="0" err="1" smtClean="0"/>
              <a:t>i</a:t>
            </a:r>
            <a:r>
              <a:rPr lang="en-US" dirty="0" smtClean="0"/>
              <a:t> &lt; l[0]]) + [l[0]] + </a:t>
            </a:r>
            <a:r>
              <a:rPr lang="en-US" dirty="0" err="1" smtClean="0"/>
              <a:t>qsort</a:t>
            </a:r>
            <a:r>
              <a:rPr lang="en-US" dirty="0" smtClean="0"/>
              <a:t>([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in l[1:] if </a:t>
            </a:r>
            <a:r>
              <a:rPr lang="en-US" dirty="0" err="1" smtClean="0"/>
              <a:t>i</a:t>
            </a:r>
            <a:r>
              <a:rPr lang="en-US" smtClean="0"/>
              <a:t> &gt;= l[0]])  (From Frank Qin)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1771-8A4C-4936-9CFB-E600EC08F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 digits</a:t>
            </a:r>
            <a:r>
              <a:rPr lang="en-US" baseline="0" dirty="0" smtClean="0"/>
              <a:t> = 2000 bits</a:t>
            </a:r>
          </a:p>
          <a:p>
            <a:r>
              <a:rPr lang="en-US" baseline="0" dirty="0" smtClean="0"/>
              <a:t>Raise a number with 600 digits to a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1771-8A4C-4936-9CFB-E600EC08FB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88AC-CBFA-422F-80B3-74A6019093A7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70F6-E189-4ED3-AAAC-3239EAC21AA2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B2A1-5A85-486B-9F3F-A848B826F73F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BB4-0365-4710-AF89-731D54990D4C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75B5-77BF-42A5-8B63-31FD41C6193D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977-03D4-4BE8-8FA5-8BC11E435510}" type="datetime1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3BF6-27DB-4769-8010-9F7532ADE9C7}" type="datetime1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70AA-FAA3-4232-8E59-65E46E513DD5}" type="datetime1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C3-AD3F-4F84-A03B-B051013AB172}" type="datetime1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266-D6AF-436A-9D9C-DD8AE04B850D}" type="datetime1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8DE5-8E9E-4B85-86E4-7E5B7B0FA1EB}" type="datetime1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698-7BDB-4873-95BB-2087F5C4B38A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hemeOverride" Target="../theme/themeOverr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.jpe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</a:p>
        </p:txBody>
      </p:sp>
      <p:pic>
        <p:nvPicPr>
          <p:cNvPr id="2050" name="Picture 2" descr="http://academyofmusicandfinearts.com/wp-content/uploads/2010/11/longhorn_open_mail_cover_envelope_icon_640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>
            <p:custDataLst>
              <p:tags r:id="rId4"/>
            </p:custDataLst>
          </p:nvPr>
        </p:nvSpPr>
        <p:spPr>
          <a:xfrm>
            <a:off x="6855271" y="2438400"/>
            <a:ext cx="22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seal:  moisten flap,</a:t>
            </a:r>
            <a:br>
              <a:rPr lang="en-US" dirty="0" smtClean="0"/>
            </a:br>
            <a:r>
              <a:rPr lang="en-US" dirty="0" smtClean="0"/>
              <a:t>fold over, and seal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Recursion:  base and inductive cases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recursive algorithm always has: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base case </a:t>
            </a:r>
            <a:r>
              <a:rPr lang="en-US" dirty="0" smtClean="0"/>
              <a:t>(no recursive call)</a:t>
            </a:r>
          </a:p>
          <a:p>
            <a:pPr lvl="1"/>
            <a:r>
              <a:rPr lang="en-US" dirty="0" smtClean="0"/>
              <a:t>an inductive or </a:t>
            </a:r>
            <a:r>
              <a:rPr lang="en-US" dirty="0" smtClean="0">
                <a:solidFill>
                  <a:srgbClr val="FF0000"/>
                </a:solidFill>
              </a:rPr>
              <a:t>recursive case </a:t>
            </a:r>
            <a:r>
              <a:rPr lang="en-US" dirty="0" smtClean="0"/>
              <a:t>(has a recursive call)</a:t>
            </a:r>
          </a:p>
          <a:p>
            <a:pPr lvl="2"/>
            <a:r>
              <a:rPr lang="en-US" dirty="0" smtClean="0"/>
              <a:t>solves a smaller problem</a:t>
            </a:r>
          </a:p>
          <a:p>
            <a:r>
              <a:rPr lang="en-US" dirty="0" smtClean="0"/>
              <a:t>What happens if you leave out the base case?</a:t>
            </a:r>
          </a:p>
          <a:p>
            <a:r>
              <a:rPr lang="en-US" dirty="0" smtClean="0"/>
              <a:t>What happens if you leave out the inductive case?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""" Assumes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is an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0, return n!"""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fact(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fact(3)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fact(1)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fact(2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Sum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   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"""Returns sum of numbers in list.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Returns zero for an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empty 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== 0: 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0   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       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:])   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1, 3, 6])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fib(n):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"""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 nth Fibonacci number."""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 == 0 or n == 1: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fib(n - 1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fib(n - 2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fib(6)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GCD (greatest </a:t>
            </a:r>
            <a:r>
              <a:rPr lang="en-US" dirty="0"/>
              <a:t>c</a:t>
            </a:r>
            <a:r>
              <a:rPr lang="en-US" dirty="0" smtClean="0"/>
              <a:t>ommon divisor)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gcd</a:t>
            </a:r>
            <a:r>
              <a:rPr lang="en-US" sz="2800" dirty="0" smtClean="0"/>
              <a:t>(a, b) = largest integer that divides both a and b</a:t>
            </a:r>
          </a:p>
          <a:p>
            <a:r>
              <a:rPr lang="en-US" sz="2800" dirty="0" err="1" smtClean="0"/>
              <a:t>gcd</a:t>
            </a:r>
            <a:r>
              <a:rPr lang="en-US" sz="2800" dirty="0" smtClean="0"/>
              <a:t>(4, 8) = 4</a:t>
            </a:r>
          </a:p>
          <a:p>
            <a:r>
              <a:rPr lang="en-US" sz="2800" dirty="0" err="1" smtClean="0"/>
              <a:t>gcd</a:t>
            </a:r>
            <a:r>
              <a:rPr lang="en-US" sz="2800" dirty="0" smtClean="0"/>
              <a:t>(15, 25) = 5</a:t>
            </a:r>
          </a:p>
          <a:p>
            <a:r>
              <a:rPr lang="en-US" sz="2800" dirty="0" err="1" smtClean="0"/>
              <a:t>gcd</a:t>
            </a:r>
            <a:r>
              <a:rPr lang="en-US" sz="2800" dirty="0" smtClean="0"/>
              <a:t>(16, 35) = 1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How can we compute GCD?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Euclid’s method for computing GCD</a:t>
            </a:r>
            <a:br>
              <a:rPr lang="en-US" dirty="0" smtClean="0"/>
            </a:br>
            <a:r>
              <a:rPr lang="en-US" sz="3100" dirty="0" smtClean="0"/>
              <a:t>(circa 300 BC, still commonly used!)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a		 if b = 0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gcd</a:t>
            </a:r>
            <a:r>
              <a:rPr lang="en-US" dirty="0" smtClean="0"/>
              <a:t>(a, b) = 	</a:t>
            </a:r>
            <a:r>
              <a:rPr lang="en-US" dirty="0" err="1" smtClean="0"/>
              <a:t>gcd</a:t>
            </a:r>
            <a:r>
              <a:rPr lang="en-US" dirty="0" smtClean="0"/>
              <a:t>(b, a)	 if a &lt;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gcd</a:t>
            </a:r>
            <a:r>
              <a:rPr lang="en-US" dirty="0" smtClean="0"/>
              <a:t>(a-b, b)	 otherwise</a:t>
            </a:r>
            <a:endParaRPr lang="en-US" dirty="0"/>
          </a:p>
        </p:txBody>
      </p:sp>
      <p:pic>
        <p:nvPicPr>
          <p:cNvPr id="5" name="Picture 2" descr="euclid-1-sized.jpg (248×295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00" y="4048124"/>
            <a:ext cx="23622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>
            <a:off x="2895600" y="1676400"/>
            <a:ext cx="228600" cy="1676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Python code for 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"""Return the greatest common divisor of a and b."""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b ==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a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&lt; b: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(b, a)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else: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 - b,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Perform exponentiation, using only addition, subtraction, multiplication, and division.  (Example:  3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(base, exponent):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"""Return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800" b="1" baseline="30000" dirty="0" err="1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Exponent is a non-negative integer."""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exponent == 0: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return base *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(base, exponent - 1)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(3, 4)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(3, 3)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(3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2))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(3 * (3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1)))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(3 * (3 * (3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0))))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3 * (3 * (3 * (3 * </a:t>
            </a:r>
            <a:r>
              <a:rPr lang="en-US" sz="2800" dirty="0" smtClean="0">
                <a:cs typeface="Courier New" pitchFamily="49" charset="0"/>
              </a:rPr>
              <a:t>1)))</a:t>
            </a:r>
          </a:p>
          <a:p>
            <a:pPr marL="0" indent="0">
              <a:buNone/>
            </a:pPr>
            <a:endParaRPr lang="en-US" sz="2800" dirty="0" smtClean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Faster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Suppose the exponent is even.</a:t>
            </a:r>
          </a:p>
          <a:p>
            <a:pPr marL="0" indent="0">
              <a:buNone/>
            </a:pPr>
            <a:r>
              <a:rPr lang="en-US" sz="4000" dirty="0" smtClean="0"/>
              <a:t>Then,  </a:t>
            </a:r>
            <a:r>
              <a:rPr lang="en-US" sz="4000" dirty="0" err="1" smtClean="0"/>
              <a:t>base</a:t>
            </a:r>
            <a:r>
              <a:rPr lang="en-US" sz="4000" baseline="30000" dirty="0" err="1" smtClean="0"/>
              <a:t>exponent</a:t>
            </a:r>
            <a:r>
              <a:rPr lang="en-US" sz="4000" dirty="0" smtClean="0"/>
              <a:t> = (base*base)</a:t>
            </a:r>
            <a:r>
              <a:rPr lang="en-US" sz="4000" baseline="30000" dirty="0" smtClean="0"/>
              <a:t>exponent/2</a:t>
            </a:r>
          </a:p>
          <a:p>
            <a:pPr marL="0" indent="0">
              <a:buNone/>
            </a:pPr>
            <a:r>
              <a:rPr lang="en-US" sz="4000" dirty="0" smtClean="0"/>
              <a:t>Examples:  3</a:t>
            </a:r>
            <a:r>
              <a:rPr lang="en-US" sz="4000" baseline="30000" dirty="0" smtClean="0"/>
              <a:t>4</a:t>
            </a:r>
            <a:r>
              <a:rPr lang="en-US" sz="4000" dirty="0" smtClean="0"/>
              <a:t> = 9</a:t>
            </a:r>
            <a:r>
              <a:rPr lang="en-US" sz="4000" baseline="30000" dirty="0" smtClean="0"/>
              <a:t>2</a:t>
            </a:r>
            <a:r>
              <a:rPr lang="en-US" sz="4000" dirty="0"/>
              <a:t> </a:t>
            </a:r>
            <a:r>
              <a:rPr lang="en-US" sz="4000" dirty="0" smtClean="0"/>
              <a:t>    9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= 81</a:t>
            </a:r>
            <a:r>
              <a:rPr lang="en-US" sz="4000" baseline="30000" dirty="0" smtClean="0"/>
              <a:t>1</a:t>
            </a:r>
            <a:r>
              <a:rPr lang="en-US" sz="4000" dirty="0"/>
              <a:t> </a:t>
            </a:r>
            <a:r>
              <a:rPr lang="en-US" sz="4000" dirty="0" smtClean="0"/>
              <a:t>    5</a:t>
            </a:r>
            <a:r>
              <a:rPr lang="en-US" sz="4000" baseline="30000" dirty="0" smtClean="0"/>
              <a:t>12</a:t>
            </a:r>
            <a:r>
              <a:rPr lang="en-US" sz="4000" dirty="0" smtClean="0"/>
              <a:t> = 25</a:t>
            </a:r>
            <a:r>
              <a:rPr lang="en-US" sz="4000" baseline="30000" dirty="0" smtClean="0"/>
              <a:t>6     </a:t>
            </a:r>
            <a:r>
              <a:rPr lang="en-US" sz="4000" dirty="0" smtClean="0"/>
              <a:t>25</a:t>
            </a:r>
            <a:r>
              <a:rPr lang="en-US" sz="4000" baseline="30000" dirty="0" smtClean="0"/>
              <a:t>6</a:t>
            </a:r>
            <a:r>
              <a:rPr lang="en-US" sz="4000" dirty="0" smtClean="0"/>
              <a:t> = 625</a:t>
            </a:r>
            <a:r>
              <a:rPr lang="en-US" sz="4000" baseline="30000" dirty="0" smtClean="0"/>
              <a:t>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New implementation: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(base, exponent):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"""Return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b="1" baseline="30000" dirty="0" err="1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Exponent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a non-negative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integer."""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exponent == 0: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exponent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(base * base, exponent / 2)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base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(base, exponent - 1)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Comparing the two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2008" y="1123950"/>
            <a:ext cx="4191000" cy="639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Original algorithm:  12 multiplications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28600" y="1763712"/>
            <a:ext cx="5334000" cy="395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err="1" smtClean="0"/>
              <a:t>exp</a:t>
            </a:r>
            <a:r>
              <a:rPr lang="en-US" sz="2100" dirty="0" smtClean="0"/>
              <a:t>(5, 12)</a:t>
            </a:r>
          </a:p>
          <a:p>
            <a:pPr marL="0" indent="0">
              <a:buNone/>
            </a:pPr>
            <a:r>
              <a:rPr lang="en-US" sz="2100" dirty="0" smtClean="0"/>
              <a:t>5 * </a:t>
            </a:r>
            <a:r>
              <a:rPr lang="en-US" sz="2100" dirty="0" err="1"/>
              <a:t>exp</a:t>
            </a:r>
            <a:r>
              <a:rPr lang="en-US" sz="2100" dirty="0"/>
              <a:t>(5, </a:t>
            </a:r>
            <a:r>
              <a:rPr lang="en-US" sz="2100" dirty="0" smtClean="0"/>
              <a:t>11)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5 * 5 * </a:t>
            </a:r>
            <a:r>
              <a:rPr lang="en-US" sz="2100" dirty="0" err="1"/>
              <a:t>exp</a:t>
            </a:r>
            <a:r>
              <a:rPr lang="en-US" sz="2100" dirty="0"/>
              <a:t>(5, </a:t>
            </a:r>
            <a:r>
              <a:rPr lang="en-US" sz="2100" dirty="0" smtClean="0"/>
              <a:t>10)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5 * 5 * 5 * </a:t>
            </a:r>
            <a:r>
              <a:rPr lang="en-US" sz="2100" dirty="0" err="1"/>
              <a:t>exp</a:t>
            </a:r>
            <a:r>
              <a:rPr lang="en-US" sz="2100" dirty="0"/>
              <a:t>(5, </a:t>
            </a:r>
            <a:r>
              <a:rPr lang="en-US" sz="2100" dirty="0" smtClean="0"/>
              <a:t>9)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…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* 5 * 5 * </a:t>
            </a:r>
            <a:r>
              <a:rPr lang="en-US" sz="2100" dirty="0" err="1" smtClean="0"/>
              <a:t>exp</a:t>
            </a:r>
            <a:r>
              <a:rPr lang="en-US" sz="2100" dirty="0" smtClean="0"/>
              <a:t>(5, 0)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1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5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25 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125</a:t>
            </a:r>
          </a:p>
          <a:p>
            <a:pPr marL="0" indent="0">
              <a:buNone/>
            </a:pPr>
            <a:r>
              <a:rPr lang="en-US" sz="2100" dirty="0" smtClean="0"/>
              <a:t>…</a:t>
            </a:r>
          </a:p>
          <a:p>
            <a:pPr marL="0" indent="0">
              <a:buNone/>
            </a:pPr>
            <a:r>
              <a:rPr lang="en-US" sz="2100" dirty="0" smtClean="0"/>
              <a:t>244140625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123950"/>
            <a:ext cx="4041775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Fast algorithm:  5 multiplications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562600" y="1763712"/>
            <a:ext cx="3352800" cy="4256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err="1" smtClean="0"/>
              <a:t>exp</a:t>
            </a:r>
            <a:r>
              <a:rPr lang="en-US" sz="1900" dirty="0" smtClean="0"/>
              <a:t>(5, 12)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(5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5)</a:t>
            </a:r>
            <a:r>
              <a:rPr lang="en-US" sz="1900" baseline="30000" dirty="0" smtClean="0"/>
              <a:t>6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exp</a:t>
            </a:r>
            <a:r>
              <a:rPr lang="en-US" sz="1900" dirty="0" smtClean="0"/>
              <a:t>(25, 6)</a:t>
            </a:r>
          </a:p>
          <a:p>
            <a:pPr marL="0" indent="0">
              <a:buNone/>
            </a:pPr>
            <a:r>
              <a:rPr lang="en-US" sz="1900" dirty="0" smtClean="0"/>
              <a:t>      (25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25)</a:t>
            </a:r>
            <a:r>
              <a:rPr lang="en-US" sz="1900" baseline="30000" dirty="0" smtClean="0"/>
              <a:t>3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exp</a:t>
            </a:r>
            <a:r>
              <a:rPr lang="en-US" sz="1900" dirty="0" smtClean="0"/>
              <a:t>(625, 3)</a:t>
            </a:r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 err="1" smtClean="0"/>
              <a:t>exp</a:t>
            </a:r>
            <a:r>
              <a:rPr lang="en-US" sz="1900" dirty="0" smtClean="0"/>
              <a:t>(625, 2)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      (625 </a:t>
            </a:r>
            <a:r>
              <a:rPr lang="en-US" sz="1900" dirty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625)</a:t>
            </a:r>
            <a:r>
              <a:rPr lang="en-US" sz="1900" baseline="30000" dirty="0" smtClean="0"/>
              <a:t>1</a:t>
            </a:r>
            <a:r>
              <a:rPr lang="en-US" sz="1900" dirty="0" smtClean="0"/>
              <a:t> </a:t>
            </a:r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 err="1" smtClean="0"/>
              <a:t>exp</a:t>
            </a:r>
            <a:r>
              <a:rPr lang="en-US" sz="1900" dirty="0" smtClean="0"/>
              <a:t>(390625, 1)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/>
              <a:t>390625 </a:t>
            </a:r>
            <a:r>
              <a:rPr lang="en-US" sz="1900" dirty="0" smtClean="0"/>
              <a:t>* </a:t>
            </a:r>
            <a:r>
              <a:rPr lang="en-US" sz="1900" dirty="0" err="1" smtClean="0"/>
              <a:t>exp</a:t>
            </a:r>
            <a:r>
              <a:rPr lang="en-US" sz="1900" dirty="0" smtClean="0"/>
              <a:t>(390625</a:t>
            </a:r>
            <a:r>
              <a:rPr lang="en-US" sz="1900" dirty="0"/>
              <a:t>, </a:t>
            </a:r>
            <a:r>
              <a:rPr lang="en-US" sz="1900" dirty="0" smtClean="0"/>
              <a:t>0)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/>
              <a:t>390625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1</a:t>
            </a:r>
          </a:p>
          <a:p>
            <a:pPr marL="0" indent="0">
              <a:buNone/>
            </a:pPr>
            <a:r>
              <a:rPr lang="en-US" sz="1900" dirty="0" smtClean="0"/>
              <a:t>625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390625</a:t>
            </a:r>
          </a:p>
          <a:p>
            <a:pPr marL="0" indent="0">
              <a:buNone/>
            </a:pPr>
            <a:r>
              <a:rPr lang="en-US" sz="1900" dirty="0" smtClean="0"/>
              <a:t>244140625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04799" y="6019800"/>
            <a:ext cx="6862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Speed matters:  </a:t>
            </a:r>
            <a:br>
              <a:rPr lang="en-US" sz="2000" dirty="0" smtClean="0"/>
            </a:br>
            <a:r>
              <a:rPr lang="en-US" sz="2000" dirty="0" smtClean="0"/>
              <a:t>In cryptography, exponentiation is done with 600-digit numbers.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Three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r>
              <a:rPr lang="en-US" dirty="0" smtClean="0"/>
              <a:t>GCD (greatest common divisor)</a:t>
            </a:r>
          </a:p>
          <a:p>
            <a:r>
              <a:rPr lang="en-US" dirty="0" smtClean="0"/>
              <a:t>Exponentiation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3"/>
            </p:custDataLst>
          </p:nvPr>
        </p:nvSpPr>
        <p:spPr>
          <a:xfrm>
            <a:off x="6096000" y="2286000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400800" y="2286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in cryptography, which protects information and 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recursive algorithm can be re-implemented as a loop instead</a:t>
            </a:r>
          </a:p>
          <a:p>
            <a:pPr lvl="1"/>
            <a:r>
              <a:rPr lang="en-US" dirty="0" smtClean="0"/>
              <a:t>This is an “iterative” expression of the algorithm</a:t>
            </a:r>
          </a:p>
          <a:p>
            <a:r>
              <a:rPr lang="en-US" dirty="0" smtClean="0"/>
              <a:t>Any loop can be implemented as recursion instead</a:t>
            </a:r>
          </a:p>
          <a:p>
            <a:endParaRPr lang="en-US" dirty="0" smtClean="0"/>
          </a:p>
          <a:p>
            <a:r>
              <a:rPr lang="en-US" dirty="0" smtClean="0"/>
              <a:t>Sometimes recursion is clearer and simpler</a:t>
            </a:r>
          </a:p>
          <a:p>
            <a:pPr lvl="1"/>
            <a:r>
              <a:rPr lang="en-US" dirty="0" smtClean="0"/>
              <a:t>Mostly for data structures with a recursive structure</a:t>
            </a:r>
          </a:p>
          <a:p>
            <a:r>
              <a:rPr lang="en-US" dirty="0" smtClean="0"/>
              <a:t>Sometimes iteration is clearer and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Python’s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dirty="0" smtClean="0"/>
              <a:t>  function</a:t>
            </a:r>
            <a:br>
              <a:rPr lang="en-US" dirty="0" smtClean="0"/>
            </a:br>
            <a:r>
              <a:rPr lang="en-US" dirty="0" smtClean="0"/>
              <a:t>returns a sorted version of a list.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sorted([3, 1, 4, 1, 5, 9])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[1, 1, 3, 4, 5, 9]</a:t>
            </a:r>
          </a:p>
          <a:p>
            <a:r>
              <a:rPr lang="en-US" dirty="0" smtClean="0"/>
              <a:t>How could you implement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Idea (“quicksort”, invented in 1960):</a:t>
            </a:r>
          </a:p>
          <a:p>
            <a:pPr lvl="1"/>
            <a:r>
              <a:rPr lang="en-US" dirty="0" smtClean="0"/>
              <a:t>Choose an arbitrary element (the “pivot”)</a:t>
            </a:r>
          </a:p>
          <a:p>
            <a:pPr lvl="1"/>
            <a:r>
              <a:rPr lang="en-US" dirty="0" smtClean="0"/>
              <a:t>Collect the smaller items and put them on its left</a:t>
            </a:r>
          </a:p>
          <a:p>
            <a:pPr lvl="1"/>
            <a:r>
              <a:rPr lang="en-US" dirty="0" smtClean="0"/>
              <a:t>Collect the larger items and put them on its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First version of quicksort (broken)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quicksort(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"""Return a sorted version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pivot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smaller =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pivot]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larger =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 pivot]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smaller + [pivot] + larger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quicksort([3, 1, 4, 1, 5, 9])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[1, 1, 3, 4, 5, 9]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three problems with this definition</a:t>
            </a:r>
          </a:p>
          <a:p>
            <a:pPr marL="0" indent="0">
              <a:buNone/>
            </a:pPr>
            <a:r>
              <a:rPr lang="en-US" dirty="0" smtClean="0"/>
              <a:t>Write a test case for each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first version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“smaller” and “larger” </a:t>
            </a:r>
            <a:r>
              <a:rPr lang="en-US" dirty="0" smtClean="0"/>
              <a:t>lists aren’t sorted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Fails if the input list is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Duplicate elements equal to the pivot are </a:t>
            </a:r>
            <a:r>
              <a:rPr lang="en-US" dirty="0" smtClean="0"/>
              <a:t>lost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Final version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quicksort(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"""Return a sorted version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."""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 2: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pivot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smaller =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pivot]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pivots = 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pivot]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larger =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pivot]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(smaller) +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(larger)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form of a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whether the problem is small or large</a:t>
            </a:r>
          </a:p>
          <a:p>
            <a:r>
              <a:rPr lang="en-US" dirty="0" smtClean="0"/>
              <a:t>If the problem is small:		</a:t>
            </a:r>
            <a:r>
              <a:rPr lang="en-US" sz="3000" dirty="0" smtClean="0"/>
              <a:t>(“</a:t>
            </a:r>
            <a:r>
              <a:rPr lang="en-US" sz="3000" dirty="0" smtClean="0">
                <a:solidFill>
                  <a:srgbClr val="FF0000"/>
                </a:solidFill>
              </a:rPr>
              <a:t>base case</a:t>
            </a:r>
            <a:r>
              <a:rPr lang="en-US" sz="3000" dirty="0" smtClean="0"/>
              <a:t>”)</a:t>
            </a:r>
            <a:endParaRPr lang="en-US" sz="3000" dirty="0"/>
          </a:p>
          <a:p>
            <a:pPr lvl="1"/>
            <a:r>
              <a:rPr lang="en-US" dirty="0" smtClean="0"/>
              <a:t>Solve </a:t>
            </a:r>
            <a:r>
              <a:rPr lang="en-US" dirty="0"/>
              <a:t>the whole </a:t>
            </a:r>
            <a:r>
              <a:rPr lang="en-US" dirty="0" smtClean="0"/>
              <a:t>thing </a:t>
            </a:r>
          </a:p>
          <a:p>
            <a:r>
              <a:rPr lang="en-US" dirty="0" smtClean="0"/>
              <a:t>If the problem is large:		</a:t>
            </a:r>
            <a:r>
              <a:rPr lang="en-US" sz="3000" dirty="0" smtClean="0"/>
              <a:t>(“</a:t>
            </a:r>
            <a:r>
              <a:rPr lang="en-US" sz="3000" dirty="0" smtClean="0">
                <a:solidFill>
                  <a:srgbClr val="FF0000"/>
                </a:solidFill>
              </a:rPr>
              <a:t>recursive case</a:t>
            </a:r>
            <a:r>
              <a:rPr lang="en-US" sz="3000" dirty="0" smtClean="0"/>
              <a:t>”)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</a:t>
            </a:r>
            <a:r>
              <a:rPr lang="en-US" dirty="0" smtClean="0"/>
              <a:t>problem, creating one or more smaller problems</a:t>
            </a:r>
            <a:endParaRPr lang="en-US" dirty="0"/>
          </a:p>
          <a:p>
            <a:pPr lvl="1"/>
            <a:r>
              <a:rPr lang="en-US" dirty="0"/>
              <a:t>Ask someone else </a:t>
            </a:r>
            <a:r>
              <a:rPr lang="en-US" dirty="0" smtClean="0"/>
              <a:t>to solve the smaller problems</a:t>
            </a:r>
          </a:p>
          <a:p>
            <a:pPr lvl="2"/>
            <a:r>
              <a:rPr lang="en-US" dirty="0" smtClean="0"/>
              <a:t>Recursive call to do most </a:t>
            </a:r>
            <a:r>
              <a:rPr lang="en-US" dirty="0"/>
              <a:t>of the work</a:t>
            </a:r>
          </a:p>
          <a:p>
            <a:pPr lvl="1"/>
            <a:r>
              <a:rPr lang="en-US" dirty="0" smtClean="0"/>
              <a:t>(Maybe) Do </a:t>
            </a:r>
            <a:r>
              <a:rPr lang="en-US" dirty="0"/>
              <a:t>a small amount of </a:t>
            </a:r>
            <a:r>
              <a:rPr lang="en-US" dirty="0" err="1"/>
              <a:t>postprocessing</a:t>
            </a:r>
            <a:r>
              <a:rPr lang="en-US" dirty="0"/>
              <a:t> on the </a:t>
            </a:r>
            <a:r>
              <a:rPr lang="en-US" dirty="0" smtClean="0"/>
              <a:t>result(s) of the recursive call(s)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Recursion expresses the essence of divide and conquer</a:t>
            </a:r>
          </a:p>
          <a:p>
            <a:pPr lvl="1"/>
            <a:r>
              <a:rPr lang="en-US" dirty="0"/>
              <a:t>Solve a smaller </a:t>
            </a:r>
            <a:r>
              <a:rPr lang="en-US" dirty="0" err="1"/>
              <a:t>subproblem</a:t>
            </a:r>
            <a:r>
              <a:rPr lang="en-US" dirty="0"/>
              <a:t>(s), then</a:t>
            </a:r>
          </a:p>
          <a:p>
            <a:pPr lvl="1"/>
            <a:r>
              <a:rPr lang="en-US" dirty="0"/>
              <a:t>Use the </a:t>
            </a:r>
            <a:r>
              <a:rPr lang="en-US" dirty="0" smtClean="0"/>
              <a:t>answer(s) </a:t>
            </a:r>
            <a:r>
              <a:rPr lang="en-US" dirty="0"/>
              <a:t>to solve the original problem</a:t>
            </a:r>
          </a:p>
          <a:p>
            <a:endParaRPr lang="en-US" dirty="0" smtClean="0"/>
          </a:p>
          <a:p>
            <a:r>
              <a:rPr lang="en-US" dirty="0" smtClean="0"/>
              <a:t>Passing the buck:  I </a:t>
            </a:r>
            <a:r>
              <a:rPr lang="en-US" dirty="0"/>
              <a:t>am willing to do a small amount of work, as long as I can offload most of the work to someone </a:t>
            </a:r>
            <a:r>
              <a:rPr lang="en-US" dirty="0" smtClean="0"/>
              <a:t>else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Wishful </a:t>
            </a:r>
            <a:r>
              <a:rPr lang="en-US" dirty="0"/>
              <a:t>thinking:  If someone else solves most of the problem, then I will do the </a:t>
            </a:r>
            <a:r>
              <a:rPr lang="en-US" dirty="0" smtClean="0"/>
              <a:t>rest.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Decomposition for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List algorithms:</a:t>
            </a:r>
          </a:p>
          <a:p>
            <a:r>
              <a:rPr lang="en-US" dirty="0" smtClean="0"/>
              <a:t>Base case:  short (or empty) list</a:t>
            </a:r>
          </a:p>
          <a:p>
            <a:r>
              <a:rPr lang="en-US" dirty="0" smtClean="0"/>
              <a:t>Recursive case:  process</a:t>
            </a:r>
          </a:p>
          <a:p>
            <a:pPr lvl="1"/>
            <a:r>
              <a:rPr lang="en-US" dirty="0" smtClean="0"/>
              <a:t>all but the first element of the list, or</a:t>
            </a:r>
          </a:p>
          <a:p>
            <a:pPr lvl="2"/>
            <a:r>
              <a:rPr lang="en-US" dirty="0" smtClean="0"/>
              <a:t>The smaller </a:t>
            </a:r>
            <a:r>
              <a:rPr lang="en-US" dirty="0" err="1" smtClean="0"/>
              <a:t>subproblem</a:t>
            </a:r>
            <a:r>
              <a:rPr lang="en-US" dirty="0" smtClean="0"/>
              <a:t> is only a tiny bit smaller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postprocessing</a:t>
            </a:r>
            <a:r>
              <a:rPr lang="en-US" dirty="0" smtClean="0"/>
              <a:t> combines the first element of the list with the recursive result</a:t>
            </a:r>
          </a:p>
          <a:p>
            <a:pPr lvl="1"/>
            <a:r>
              <a:rPr lang="en-US" dirty="0" smtClean="0"/>
              <a:t>half of the list</a:t>
            </a:r>
          </a:p>
          <a:p>
            <a:pPr lvl="2"/>
            <a:r>
              <a:rPr lang="en-US" dirty="0" smtClean="0"/>
              <a:t>Often recursively process both halves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postprocessing</a:t>
            </a:r>
            <a:r>
              <a:rPr lang="en-US" dirty="0" smtClean="0"/>
              <a:t> combines the two recursive results</a:t>
            </a:r>
          </a:p>
          <a:p>
            <a:pPr marL="0" indent="0">
              <a:buNone/>
            </a:pPr>
            <a:r>
              <a:rPr lang="en-US" dirty="0" smtClean="0"/>
              <a:t>Numeric </a:t>
            </a:r>
            <a:r>
              <a:rPr lang="en-US" dirty="0"/>
              <a:t>algorithms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Base case:  small number (often 1 or 0)</a:t>
            </a:r>
          </a:p>
          <a:p>
            <a:r>
              <a:rPr lang="en-US" dirty="0" smtClean="0"/>
              <a:t>Recursive case:  process </a:t>
            </a:r>
            <a:r>
              <a:rPr lang="en-US" dirty="0"/>
              <a:t>a smaller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1 less than the original value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alf of the original value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File system:</a:t>
            </a:r>
          </a:p>
          <a:p>
            <a:r>
              <a:rPr lang="en-US" dirty="0" smtClean="0"/>
              <a:t>Base case:  single file</a:t>
            </a:r>
          </a:p>
          <a:p>
            <a:r>
              <a:rPr lang="en-US" dirty="0" smtClean="0"/>
              <a:t>Recursive case:  process a subdirectory</a:t>
            </a:r>
          </a:p>
          <a:p>
            <a:pPr marL="0" indent="0">
              <a:buNone/>
            </a:pPr>
            <a:r>
              <a:rPr lang="en-US" dirty="0" smtClean="0"/>
              <a:t>Geographical algorithms:</a:t>
            </a:r>
          </a:p>
          <a:p>
            <a:r>
              <a:rPr lang="en-US" dirty="0" smtClean="0"/>
              <a:t>Base case:  small area</a:t>
            </a:r>
          </a:p>
          <a:p>
            <a:r>
              <a:rPr lang="en-US" dirty="0" smtClean="0"/>
              <a:t>Recursive case:  smaller part of a map (or other spatial representation)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1178</Words>
  <Application>Microsoft Office PowerPoint</Application>
  <PresentationFormat>On-screen Show (4:3)</PresentationFormat>
  <Paragraphs>247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Office Theme</vt:lpstr>
      <vt:lpstr>Recursion</vt:lpstr>
      <vt:lpstr>Three recursive algorithms</vt:lpstr>
      <vt:lpstr>Sorting a list</vt:lpstr>
      <vt:lpstr>First version of quicksort (broken)</vt:lpstr>
      <vt:lpstr>Problems with first version of quicksort</vt:lpstr>
      <vt:lpstr>Final version of quicksort</vt:lpstr>
      <vt:lpstr>General form of a recursive algorithm</vt:lpstr>
      <vt:lpstr>Recursion design philosophy</vt:lpstr>
      <vt:lpstr>Decomposition for recursion</vt:lpstr>
      <vt:lpstr>Recursion:  base and inductive cases</vt:lpstr>
      <vt:lpstr>Factorial</vt:lpstr>
      <vt:lpstr>Sum List</vt:lpstr>
      <vt:lpstr>Fibonacci</vt:lpstr>
      <vt:lpstr>GCD (greatest common divisor)</vt:lpstr>
      <vt:lpstr>Euclid’s method for computing GCD (circa 300 BC, still commonly used!)</vt:lpstr>
      <vt:lpstr>Python code for Euclid’s algorithm</vt:lpstr>
      <vt:lpstr>Exponentiation</vt:lpstr>
      <vt:lpstr>Faster exponentiation</vt:lpstr>
      <vt:lpstr>Comparing the two algorithms</vt:lpstr>
      <vt:lpstr>Recursion vs. iteration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cse</dc:creator>
  <cp:lastModifiedBy>University of Washington</cp:lastModifiedBy>
  <cp:revision>65</cp:revision>
  <cp:lastPrinted>2017-03-08T20:35:53Z</cp:lastPrinted>
  <dcterms:created xsi:type="dcterms:W3CDTF">2012-08-03T02:40:01Z</dcterms:created>
  <dcterms:modified xsi:type="dcterms:W3CDTF">2018-05-30T19:13:54Z</dcterms:modified>
</cp:coreProperties>
</file>