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5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6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72" r:id="rId9"/>
    <p:sldId id="273" r:id="rId10"/>
    <p:sldId id="266" r:id="rId11"/>
    <p:sldId id="267" r:id="rId12"/>
    <p:sldId id="268" r:id="rId13"/>
    <p:sldId id="269" r:id="rId14"/>
    <p:sldId id="270" r:id="rId15"/>
    <p:sldId id="271" r:id="rId16"/>
    <p:sldId id="261" r:id="rId17"/>
    <p:sldId id="259" r:id="rId18"/>
    <p:sldId id="260" r:id="rId19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36" autoAdjust="0"/>
  </p:normalViewPr>
  <p:slideViewPr>
    <p:cSldViewPr>
      <p:cViewPr varScale="1">
        <p:scale>
          <a:sx n="109" d="100"/>
          <a:sy n="109" d="100"/>
        </p:scale>
        <p:origin x="19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E4FC610C-123E-4DB9-89A9-13A126280BAB}" type="datetimeFigureOut">
              <a:rPr lang="en-US" smtClean="0"/>
              <a:t>5/30/2018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6CD2EA2-BE4C-4420-938D-D7A62B4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brain.com/total-number-of-pages-indexed-by-googl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http://www.statisticbrain.com/total-number-of-pages-indexed-by-google/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D2EA2-BE4C-4420-938D-D7A62B4AE9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7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computations that WILL NOT CHANGE outside/above the loop whenever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D2EA2-BE4C-4420-938D-D7A62B4AE9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7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r>
              <a:rPr lang="en-US" dirty="0" smtClean="0"/>
              <a:t>Move computations that WILL NOT CHANGE outside/above the loop whenever possible.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D2EA2-BE4C-4420-938D-D7A62B4AE9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3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without the loop,</a:t>
            </a:r>
            <a:r>
              <a:rPr lang="en-US" baseline="0" dirty="0" smtClean="0"/>
              <a:t> it is more efficient to use the if </a:t>
            </a:r>
            <a:r>
              <a:rPr lang="en-US" baseline="0" dirty="0" err="1" smtClean="0"/>
              <a:t>elif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elif</a:t>
            </a:r>
            <a:r>
              <a:rPr lang="en-US" baseline="0" dirty="0" smtClean="0"/>
              <a:t> than multiple if statements (Potentially fewer cases will be checked with the </a:t>
            </a:r>
            <a:r>
              <a:rPr lang="en-US" baseline="0" dirty="0" err="1" smtClean="0"/>
              <a:t>elif</a:t>
            </a:r>
            <a:r>
              <a:rPr lang="en-US" baseline="0" dirty="0" smtClean="0"/>
              <a:t> option vs. the if option where all four options will always be checked.)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D2EA2-BE4C-4420-938D-D7A62B4AE9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90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675">
              <a:defRPr sz="2200">
                <a:solidFill>
                  <a:schemeClr val="accent1"/>
                </a:solidFill>
                <a:latin typeface="Times New Roman" pitchFamily="18" charset="0"/>
              </a:defRPr>
            </a:lvl1pPr>
            <a:lvl2pPr marL="743506" indent="-286080" defTabSz="931675">
              <a:defRPr sz="2200">
                <a:solidFill>
                  <a:schemeClr val="accent1"/>
                </a:solidFill>
                <a:latin typeface="Times New Roman" pitchFamily="18" charset="0"/>
              </a:defRPr>
            </a:lvl2pPr>
            <a:lvl3pPr marL="1144323" indent="-229478" defTabSz="931675">
              <a:defRPr sz="2200">
                <a:solidFill>
                  <a:schemeClr val="accent1"/>
                </a:solidFill>
                <a:latin typeface="Times New Roman" pitchFamily="18" charset="0"/>
              </a:defRPr>
            </a:lvl3pPr>
            <a:lvl4pPr marL="1601748" indent="-227947" defTabSz="931675">
              <a:defRPr sz="2200">
                <a:solidFill>
                  <a:schemeClr val="accent1"/>
                </a:solidFill>
                <a:latin typeface="Times New Roman" pitchFamily="18" charset="0"/>
              </a:defRPr>
            </a:lvl4pPr>
            <a:lvl5pPr marL="2060700" indent="-229478" defTabSz="931675">
              <a:defRPr sz="2200">
                <a:solidFill>
                  <a:schemeClr val="accent1"/>
                </a:solidFill>
                <a:latin typeface="Times New Roman" pitchFamily="18" charset="0"/>
              </a:defRPr>
            </a:lvl5pPr>
            <a:lvl6pPr marL="2501296" indent="-229478" defTabSz="931675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Times New Roman" pitchFamily="18" charset="0"/>
              </a:defRPr>
            </a:lvl6pPr>
            <a:lvl7pPr marL="2941890" indent="-229478" defTabSz="931675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Times New Roman" pitchFamily="18" charset="0"/>
              </a:defRPr>
            </a:lvl7pPr>
            <a:lvl8pPr marL="3382486" indent="-229478" defTabSz="931675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Times New Roman" pitchFamily="18" charset="0"/>
              </a:defRPr>
            </a:lvl8pPr>
            <a:lvl9pPr marL="3823082" indent="-229478" defTabSz="931675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Times New Roman" pitchFamily="18" charset="0"/>
              </a:defRPr>
            </a:lvl9pPr>
          </a:lstStyle>
          <a:p>
            <a:fld id="{CAE4B28B-2168-4BD5-A33A-112F91E5D346}" type="slidenum">
              <a:rPr lang="en-US" sz="1200">
                <a:solidFill>
                  <a:schemeClr val="tx1"/>
                </a:solidFill>
              </a:rPr>
              <a:pPr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8975"/>
            <a:ext cx="4643438" cy="348297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8" cy="4182458"/>
          </a:xfrm>
        </p:spPr>
        <p:txBody>
          <a:bodyPr vert="horz" lIns="92292" tIns="46146" rIns="92292" bIns="4614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D2EA2-BE4C-4420-938D-D7A62B4AE9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F83-FC2B-4A26-88B5-4EAE6A77DBA0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9E1-95AA-43B2-A48A-09D29EC5FE45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2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056-E882-4927-802F-D6C55C20A318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2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3451-8E41-4291-8DFF-F0E020685531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51D-0F57-485D-84B1-89AE9ECC09DB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58E3-450A-4FC1-9484-DD5AFEE51B49}" type="datetime1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C2ED-D1D7-47E8-822B-CA2AF6048F8D}" type="datetime1">
              <a:rPr lang="en-US" smtClean="0"/>
              <a:t>5/30/2018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4DE-087F-43F5-BDF2-73583DC6ED72}" type="datetime1">
              <a:rPr lang="en-US" smtClean="0"/>
              <a:t>5/30/2018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B9D4-8424-4C64-B630-E43B3BD47AE1}" type="datetime1">
              <a:rPr lang="en-US" smtClean="0"/>
              <a:t>5/30/2018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8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A54-046D-4D47-AE00-96269BE9F4FE}" type="datetime1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CF6C-6BE2-4D86-8ECB-3C5387C7A14B}" type="datetime1">
              <a:rPr lang="en-US" smtClean="0"/>
              <a:t>5/30/2018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9FBA-08D2-4731-9B33-222A5D2A9485}" type="datetime1">
              <a:rPr lang="en-US" smtClean="0"/>
              <a:t>5/30/2018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2.png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Algorithmic complexity:</a:t>
            </a:r>
            <a:br>
              <a:rPr lang="en-US" dirty="0" smtClean="0"/>
            </a:br>
            <a:r>
              <a:rPr lang="en-US" dirty="0" smtClean="0"/>
              <a:t>Speed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Good Algorithm Choice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choice of </a:t>
            </a:r>
            <a:r>
              <a:rPr lang="en-US" dirty="0"/>
              <a:t>algorithm </a:t>
            </a:r>
            <a:r>
              <a:rPr lang="en-US" dirty="0" smtClean="0"/>
              <a:t>can have a much bigger impact on performance than the good coding practices mentioned.</a:t>
            </a:r>
          </a:p>
          <a:p>
            <a:r>
              <a:rPr lang="en-US" dirty="0" smtClean="0"/>
              <a:t>However good coding practices can be applied fairly easily</a:t>
            </a:r>
          </a:p>
          <a:p>
            <a:r>
              <a:rPr lang="en-US" dirty="0" smtClean="0"/>
              <a:t>Trying to come up with a better algorithm can be a (fun!) challenge </a:t>
            </a:r>
          </a:p>
          <a:p>
            <a:r>
              <a:rPr lang="en-US" dirty="0" smtClean="0"/>
              <a:t>Remember: </a:t>
            </a:r>
            <a:br>
              <a:rPr lang="en-US" dirty="0" smtClean="0"/>
            </a:br>
            <a:r>
              <a:rPr lang="en-US" b="1" u="sng" dirty="0" smtClean="0">
                <a:solidFill>
                  <a:srgbClr val="FF0000"/>
                </a:solidFill>
              </a:rPr>
              <a:t>Correctness </a:t>
            </a:r>
            <a:r>
              <a:rPr lang="en-US" dirty="0" smtClean="0"/>
              <a:t>is </a:t>
            </a:r>
            <a:r>
              <a:rPr lang="en-US" dirty="0"/>
              <a:t>more important than </a:t>
            </a:r>
            <a:r>
              <a:rPr lang="en-US" b="1" u="sng" dirty="0" smtClean="0">
                <a:solidFill>
                  <a:srgbClr val="FF0000"/>
                </a:solidFill>
              </a:rPr>
              <a:t>speed!!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to compare two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Implement them both in Python</a:t>
            </a:r>
          </a:p>
          <a:p>
            <a:r>
              <a:rPr lang="en-US" dirty="0" smtClean="0"/>
              <a:t>Run them and time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Better Way to Compare </a:t>
            </a:r>
            <a:r>
              <a:rPr lang="en-US" dirty="0"/>
              <a:t>T</a:t>
            </a:r>
            <a:r>
              <a:rPr lang="en-US" dirty="0" smtClean="0"/>
              <a:t>wo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2392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Hardware?</a:t>
            </a:r>
          </a:p>
          <a:p>
            <a:pPr lvl="1"/>
            <a:r>
              <a:rPr lang="en-US" dirty="0" smtClean="0"/>
              <a:t>Count number of “operations” something independent of speed of processor</a:t>
            </a:r>
            <a:endParaRPr lang="en-US" dirty="0"/>
          </a:p>
          <a:p>
            <a:r>
              <a:rPr lang="en-US" dirty="0" smtClean="0"/>
              <a:t>Properties of data set? </a:t>
            </a:r>
            <a:r>
              <a:rPr lang="en-US" sz="2400" dirty="0" smtClean="0"/>
              <a:t>(e.g. almost sorted, all one value, reverse sorted order)</a:t>
            </a:r>
          </a:p>
          <a:p>
            <a:pPr lvl="1"/>
            <a:r>
              <a:rPr lang="en-US" dirty="0" smtClean="0"/>
              <a:t>Pick the worst possible data set: gives you an upper bound on how long the algorithm will take</a:t>
            </a:r>
          </a:p>
          <a:p>
            <a:pPr lvl="1"/>
            <a:r>
              <a:rPr lang="en-US" dirty="0" smtClean="0"/>
              <a:t>Also it can be hard to decide on what is and “average” data set</a:t>
            </a:r>
          </a:p>
          <a:p>
            <a:r>
              <a:rPr lang="en-US" dirty="0" smtClean="0"/>
              <a:t>Size of data set?</a:t>
            </a:r>
          </a:p>
          <a:p>
            <a:pPr lvl="1"/>
            <a:r>
              <a:rPr lang="en-US" dirty="0" smtClean="0"/>
              <a:t>Describe running time of algorithm as a function of data set size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Asymptotic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Comparing “Orders of Growth”</a:t>
            </a:r>
          </a:p>
          <a:p>
            <a:r>
              <a:rPr lang="en-US" dirty="0" smtClean="0"/>
              <a:t>This approach works </a:t>
            </a:r>
            <a:r>
              <a:rPr lang="en-US" u="sng" dirty="0" smtClean="0"/>
              <a:t>when problem size is large</a:t>
            </a:r>
          </a:p>
          <a:p>
            <a:pPr lvl="1"/>
            <a:r>
              <a:rPr lang="en-US" dirty="0" smtClean="0"/>
              <a:t>When problem size is small, “constant factors” matter</a:t>
            </a:r>
          </a:p>
          <a:p>
            <a:r>
              <a:rPr lang="en-US" dirty="0" smtClean="0"/>
              <a:t>A few </a:t>
            </a:r>
            <a:r>
              <a:rPr lang="en-US" dirty="0"/>
              <a:t>c</a:t>
            </a:r>
            <a:r>
              <a:rPr lang="en-US" dirty="0" smtClean="0"/>
              <a:t>ommon Orders of Growth: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				</a:t>
            </a:r>
            <a:r>
              <a:rPr lang="en-US" u="sng" dirty="0" smtClean="0"/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Constant	O(1)		integer + integer	</a:t>
            </a:r>
          </a:p>
          <a:p>
            <a:pPr lvl="1"/>
            <a:r>
              <a:rPr lang="en-US" dirty="0" smtClean="0"/>
              <a:t>Linear		O(n)		iterating through a list</a:t>
            </a:r>
          </a:p>
          <a:p>
            <a:pPr lvl="1"/>
            <a:r>
              <a:rPr lang="en-US" dirty="0" smtClean="0"/>
              <a:t>Quadratic	O(n</a:t>
            </a:r>
            <a:r>
              <a:rPr lang="en-US" baseline="30000" dirty="0" smtClean="0"/>
              <a:t>2</a:t>
            </a:r>
            <a:r>
              <a:rPr lang="en-US" dirty="0" smtClean="0"/>
              <a:t>)		iterating through a 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5" name="Picture 7" descr="race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86" y="2743200"/>
            <a:ext cx="42862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4000" dirty="0" smtClean="0"/>
              <a:t>Which Function Grows Faster?</a:t>
            </a:r>
          </a:p>
        </p:txBody>
      </p:sp>
      <p:sp>
        <p:nvSpPr>
          <p:cNvPr id="34821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8732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US" sz="3600" b="1" baseline="30000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</a:rPr>
              <a:t> + 2n</a:t>
            </a:r>
            <a:r>
              <a:rPr lang="en-US" sz="3600" b="1" baseline="30000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endParaRPr lang="en-US" sz="3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482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00600" y="18732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B0F0"/>
                </a:solidFill>
                <a:latin typeface="Courier New" pitchFamily="49" charset="0"/>
              </a:rPr>
              <a:t>100n</a:t>
            </a:r>
            <a:r>
              <a:rPr lang="en-US" sz="3600" b="1" baseline="30000" dirty="0">
                <a:solidFill>
                  <a:srgbClr val="00B0F0"/>
                </a:solidFill>
                <a:latin typeface="Courier New" pitchFamily="49" charset="0"/>
              </a:rPr>
              <a:t>2</a:t>
            </a:r>
            <a:r>
              <a:rPr lang="en-US" sz="3600" b="1" dirty="0">
                <a:solidFill>
                  <a:srgbClr val="00B0F0"/>
                </a:solidFill>
                <a:latin typeface="Courier New" pitchFamily="49" charset="0"/>
              </a:rPr>
              <a:t> + 1000</a:t>
            </a:r>
          </a:p>
        </p:txBody>
      </p:sp>
      <p:sp>
        <p:nvSpPr>
          <p:cNvPr id="3482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24350" y="1873250"/>
            <a:ext cx="76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>
                <a:solidFill>
                  <a:schemeClr val="tx1"/>
                </a:solidFill>
                <a:latin typeface="Arial Unicode MS" pitchFamily="34" charset="-128"/>
              </a:rPr>
              <a:t>vs.</a:t>
            </a:r>
          </a:p>
        </p:txBody>
      </p:sp>
      <p:pic>
        <p:nvPicPr>
          <p:cNvPr id="34824" name="Picture 6" descr="race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42862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14</a:t>
            </a:fld>
            <a:endParaRPr lang="en-US"/>
          </a:p>
        </p:txBody>
      </p:sp>
      <p:sp>
        <p:nvSpPr>
          <p:cNvPr id="13" name="Text Box 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3400" y="123190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</a:rPr>
              <a:t>O(n</a:t>
            </a:r>
            <a:r>
              <a:rPr lang="en-US" sz="3600" b="1" baseline="30000" dirty="0" smtClean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en-US" sz="3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40319" y="12672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rgbClr val="00B0F0"/>
                </a:solidFill>
                <a:latin typeface="Courier New" pitchFamily="49" charset="0"/>
              </a:rPr>
              <a:t>O(n</a:t>
            </a:r>
            <a:r>
              <a:rPr lang="en-US" sz="3600" b="1" baseline="30000" dirty="0" smtClean="0">
                <a:solidFill>
                  <a:srgbClr val="00B0F0"/>
                </a:solidFill>
                <a:latin typeface="Courier New" pitchFamily="49" charset="0"/>
              </a:rPr>
              <a:t>2</a:t>
            </a:r>
            <a:r>
              <a:rPr lang="en-US" sz="3600" b="1" dirty="0" smtClean="0">
                <a:solidFill>
                  <a:srgbClr val="00B0F0"/>
                </a:solidFill>
                <a:latin typeface="Courier New" pitchFamily="49" charset="0"/>
              </a:rPr>
              <a:t>)</a:t>
            </a:r>
            <a:endParaRPr lang="en-US" sz="36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10"/>
            </p:custDataLst>
          </p:nvPr>
        </p:nvSpPr>
        <p:spPr>
          <a:xfrm>
            <a:off x="1888787" y="616495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>
            <p:custDataLst>
              <p:tags r:id="rId11"/>
            </p:custDataLst>
          </p:nvPr>
        </p:nvSpPr>
        <p:spPr>
          <a:xfrm>
            <a:off x="6333882" y="61945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6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Times of 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260144"/>
            <a:ext cx="8686800" cy="47431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u="sng" dirty="0" smtClean="0"/>
              <a:t>Constant Time operations</a:t>
            </a:r>
            <a:r>
              <a:rPr lang="en-US" sz="3400" dirty="0" smtClean="0"/>
              <a:t>: </a:t>
            </a:r>
            <a:r>
              <a:rPr lang="en-US" sz="3400" dirty="0"/>
              <a:t>O(1) </a:t>
            </a:r>
            <a:endParaRPr lang="en-US" sz="3400" dirty="0" smtClean="0"/>
          </a:p>
          <a:p>
            <a:pPr lvl="1"/>
            <a:r>
              <a:rPr lang="en-US" dirty="0"/>
              <a:t>Basic Math on numbers (+ - * /) </a:t>
            </a:r>
            <a:endParaRPr lang="en-US" dirty="0" smtClean="0"/>
          </a:p>
          <a:p>
            <a:pPr lvl="1"/>
            <a:r>
              <a:rPr lang="en-US" dirty="0" smtClean="0"/>
              <a:t>Indexing into a sequence (</a:t>
            </a:r>
            <a:r>
              <a:rPr lang="en-US" dirty="0" err="1" smtClean="0"/>
              <a:t>eg</a:t>
            </a:r>
            <a:r>
              <a:rPr lang="en-US" dirty="0" smtClean="0"/>
              <a:t>. list, string, tuple) or dictionary</a:t>
            </a:r>
          </a:p>
          <a:p>
            <a:pPr lvl="2"/>
            <a:r>
              <a:rPr lang="en-US" dirty="0" smtClean="0"/>
              <a:t>E.g.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= 25</a:t>
            </a:r>
          </a:p>
          <a:p>
            <a:pPr lvl="1"/>
            <a:r>
              <a:rPr lang="en-US" dirty="0" smtClean="0"/>
              <a:t>List operations: 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(at </a:t>
            </a:r>
            <a:r>
              <a:rPr lang="en-US" u="sng" dirty="0" smtClean="0"/>
              <a:t>end</a:t>
            </a:r>
            <a:r>
              <a:rPr lang="en-US" dirty="0" smtClean="0"/>
              <a:t> of list)</a:t>
            </a:r>
          </a:p>
          <a:p>
            <a:pPr lvl="1"/>
            <a:r>
              <a:rPr lang="en-US" sz="2900" dirty="0"/>
              <a:t>Sequence </a:t>
            </a:r>
            <a:r>
              <a:rPr lang="en-US" sz="2900" dirty="0" smtClean="0"/>
              <a:t>operation: </a:t>
            </a:r>
            <a:r>
              <a:rPr lang="en-US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dirty="0" smtClean="0"/>
          </a:p>
          <a:p>
            <a:pPr lvl="1"/>
            <a:r>
              <a:rPr lang="en-US" sz="2900" dirty="0"/>
              <a:t>Dictionary </a:t>
            </a:r>
            <a:r>
              <a:rPr lang="en-US" sz="2900" dirty="0" smtClean="0"/>
              <a:t>operation</a:t>
            </a:r>
            <a:r>
              <a:rPr lang="en-US" sz="2900" dirty="0"/>
              <a:t>:  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dirty="0" smtClean="0"/>
              <a:t>Set operations: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in, add, remove,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dirty="0" smtClean="0"/>
          </a:p>
          <a:p>
            <a:pPr marL="0" indent="0">
              <a:buNone/>
            </a:pPr>
            <a:r>
              <a:rPr lang="en-US" sz="3400" u="sng" dirty="0"/>
              <a:t>Linear Time operations</a:t>
            </a:r>
            <a:r>
              <a:rPr lang="en-US" sz="3400" dirty="0"/>
              <a:t>: O(n)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traversing an entire sequence or dictionary</a:t>
            </a:r>
          </a:p>
          <a:p>
            <a:pPr lvl="1"/>
            <a:r>
              <a:rPr lang="en-US" dirty="0" smtClean="0"/>
              <a:t>Built in functions:  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sum, min, max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/>
              <a:t>slicing a sequence</a:t>
            </a:r>
          </a:p>
          <a:p>
            <a:pPr lvl="1"/>
            <a:r>
              <a:rPr lang="en-US" dirty="0" smtClean="0"/>
              <a:t>Sequence operations: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index, count</a:t>
            </a:r>
            <a:endParaRPr lang="en-US" dirty="0"/>
          </a:p>
          <a:p>
            <a:pPr lvl="1"/>
            <a:r>
              <a:rPr lang="en-US" dirty="0" smtClean="0"/>
              <a:t>Dictionary operations: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keys(), values(), items()</a:t>
            </a:r>
          </a:p>
          <a:p>
            <a:pPr lvl="1"/>
            <a:r>
              <a:rPr lang="en-US" sz="2900" dirty="0"/>
              <a:t>Set </a:t>
            </a:r>
            <a:r>
              <a:rPr lang="en-US" sz="2900" dirty="0" smtClean="0"/>
              <a:t>operations: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&amp;, |, - </a:t>
            </a:r>
            <a:endParaRPr lang="en-US" dirty="0"/>
          </a:p>
          <a:p>
            <a:pPr lvl="1"/>
            <a:r>
              <a:rPr lang="en-US" dirty="0" smtClean="0"/>
              <a:t>String concatenation (linear in length of strings)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94481" y="6034586"/>
            <a:ext cx="880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These are general guidelines, may vary, or may have a more costly worst case. Built in </a:t>
            </a:r>
          </a:p>
          <a:p>
            <a:r>
              <a:rPr lang="en-US" dirty="0" smtClean="0"/>
              <a:t>functions (e.g. sum, max, min, sort) are often faster than implementing them yourself.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Example:  Processing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make_pairs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(list1, list2):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"""Return a list of pairs.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Each pair is made of corresponding elements of list1 and list2.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list1 and list2 must be of the same length."""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make_pairs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([100,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200, 300],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[101,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201, 301])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[[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100, 101], [200, 201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], [300, 301]]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2 nested loops vs. 1 loop</a:t>
            </a:r>
          </a:p>
          <a:p>
            <a:r>
              <a:rPr lang="en-US" dirty="0" smtClean="0"/>
              <a:t>Quadratic 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smtClean="0"/>
              <a:t> vs. linear (n)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3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search(value,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"""Return index of value in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The value must be in the list."""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list vs. a sorted list</a:t>
            </a:r>
          </a:p>
          <a:p>
            <a:r>
              <a:rPr lang="en-US" dirty="0" smtClean="0"/>
              <a:t>Linear (n) vs. logarithmic (log n)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"""Return a sorted version of the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The input list is not modified."""</a:t>
            </a: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([3, 1, 4, 1, 5, 9, 2, 6, 5]) == [1, 1, 2, 3, 4, 5, 5, 6, 9]</a:t>
            </a:r>
          </a:p>
          <a:p>
            <a:endParaRPr lang="en-US" dirty="0"/>
          </a:p>
          <a:p>
            <a:r>
              <a:rPr lang="en-US" dirty="0" smtClean="0"/>
              <a:t>selection sort vs. quicksort</a:t>
            </a:r>
          </a:p>
          <a:p>
            <a:r>
              <a:rPr lang="en-US" dirty="0" smtClean="0"/>
              <a:t>2 nested loops vs. recursive decomposition</a:t>
            </a:r>
          </a:p>
          <a:p>
            <a:r>
              <a:rPr lang="en-US" dirty="0" smtClean="0"/>
              <a:t>time: quadratic (n</a:t>
            </a:r>
            <a:r>
              <a:rPr lang="en-US" baseline="30000" dirty="0" smtClean="0"/>
              <a:t>2</a:t>
            </a:r>
            <a:r>
              <a:rPr lang="en-US" dirty="0" smtClean="0"/>
              <a:t>) vs. log-linear (n log n)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457200" y="6199790"/>
            <a:ext cx="785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Calling built in sorting methods sort or sorted in Python has O(n </a:t>
            </a:r>
            <a:r>
              <a:rPr lang="en-US" dirty="0"/>
              <a:t>log n) </a:t>
            </a:r>
            <a:r>
              <a:rPr lang="en-US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fast does your program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Usually, this </a:t>
            </a:r>
            <a:r>
              <a:rPr lang="en-US" i="1" dirty="0" smtClean="0"/>
              <a:t>does not matter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Correctness</a:t>
            </a:r>
            <a:r>
              <a:rPr lang="en-US" dirty="0" smtClean="0"/>
              <a:t> is more important than speed</a:t>
            </a:r>
          </a:p>
          <a:p>
            <a:endParaRPr lang="en-US" dirty="0"/>
          </a:p>
          <a:p>
            <a:r>
              <a:rPr lang="en-US" dirty="0" smtClean="0"/>
              <a:t>Computer time is much cheaper than human time</a:t>
            </a:r>
          </a:p>
          <a:p>
            <a:r>
              <a:rPr lang="en-US" dirty="0" smtClean="0"/>
              <a:t>The cost of your program depends on:</a:t>
            </a:r>
          </a:p>
          <a:p>
            <a:pPr lvl="1"/>
            <a:r>
              <a:rPr lang="en-US" dirty="0" smtClean="0"/>
              <a:t>Time to write and verify it</a:t>
            </a:r>
          </a:p>
          <a:p>
            <a:pPr lvl="2"/>
            <a:r>
              <a:rPr lang="en-US" dirty="0" smtClean="0"/>
              <a:t>High cost:  salaries</a:t>
            </a:r>
          </a:p>
          <a:p>
            <a:pPr lvl="1"/>
            <a:r>
              <a:rPr lang="en-US" dirty="0" smtClean="0"/>
              <a:t>Time to run it</a:t>
            </a:r>
          </a:p>
          <a:p>
            <a:pPr lvl="2"/>
            <a:r>
              <a:rPr lang="en-US" dirty="0" smtClean="0"/>
              <a:t>Low cost:  electricity</a:t>
            </a:r>
          </a:p>
          <a:p>
            <a:r>
              <a:rPr lang="en-US" dirty="0" smtClean="0"/>
              <a:t>An inefficient program may give you results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Sometimes, speed does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Programs that need to run in real time </a:t>
            </a:r>
          </a:p>
          <a:p>
            <a:pPr lvl="1"/>
            <a:r>
              <a:rPr lang="en-US" dirty="0" smtClean="0"/>
              <a:t>e.g. will my car crash into the car in front of me?</a:t>
            </a:r>
          </a:p>
          <a:p>
            <a:r>
              <a:rPr lang="en-US" dirty="0" smtClean="0"/>
              <a:t>Very large datasets </a:t>
            </a:r>
          </a:p>
          <a:p>
            <a:pPr lvl="1"/>
            <a:r>
              <a:rPr lang="en-US" dirty="0" smtClean="0"/>
              <a:t>Even inefficient algorithms usually run quickly enough on a small dataset</a:t>
            </a:r>
          </a:p>
          <a:p>
            <a:pPr lvl="1"/>
            <a:r>
              <a:rPr lang="en-US" dirty="0" smtClean="0"/>
              <a:t>Example large data set:</a:t>
            </a:r>
          </a:p>
          <a:p>
            <a:pPr marL="857250" lvl="2" indent="0">
              <a:buNone/>
            </a:pPr>
            <a:r>
              <a:rPr lang="en-US" dirty="0" smtClean="0"/>
              <a:t>Google:</a:t>
            </a:r>
          </a:p>
          <a:p>
            <a:pPr marL="857250" lvl="2" indent="0">
              <a:buNone/>
            </a:pPr>
            <a:r>
              <a:rPr lang="en-US" dirty="0" smtClean="0"/>
              <a:t>67 billion pages indexed (2014)</a:t>
            </a:r>
          </a:p>
          <a:p>
            <a:pPr marL="857250" lvl="2" indent="0">
              <a:buNone/>
            </a:pPr>
            <a:r>
              <a:rPr lang="en-US" dirty="0" smtClean="0"/>
              <a:t>5.7 billion searches per day (2014)</a:t>
            </a:r>
          </a:p>
          <a:p>
            <a:pPr marL="857250" lvl="2" indent="0">
              <a:buNone/>
            </a:pPr>
            <a:r>
              <a:rPr lang="en-US" dirty="0" smtClean="0"/>
              <a:t>Number of pages searched per day??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Program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We’ll discuss two things a programmer can do to improve program performance:</a:t>
            </a:r>
          </a:p>
          <a:p>
            <a:r>
              <a:rPr lang="en-US" dirty="0" smtClean="0"/>
              <a:t>Good Coding Practices</a:t>
            </a:r>
          </a:p>
          <a:p>
            <a:r>
              <a:rPr lang="en-US" dirty="0" smtClean="0"/>
              <a:t>Good Algorithm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Good Coding Practices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Minimize amount of work inside of loops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500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expensive_function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5.0 * y / 2.0 + z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33400" y="5943600"/>
            <a:ext cx="844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computations that WILL NOT CHANGE outside/above the loop whenever possible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1219200" y="3352800"/>
            <a:ext cx="6248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Good Coding 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Minimize amount of work inside of loops</a:t>
            </a: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(n):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j in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(n):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# do stuff with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and 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33400" y="5943600"/>
            <a:ext cx="844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computations that WILL NOT CHANGE outside/above the loop whenever possible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3276600" y="3200400"/>
            <a:ext cx="4572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Good Coding Practices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763976"/>
            <a:ext cx="4038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base in nucleotides: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base == 'A':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# code here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base in nucleotides: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base == 'C':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# code here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base in nucleotides: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base == 'T':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# code here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base in nucleotides: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base == 'G':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# code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777624"/>
            <a:ext cx="4038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for base in nucleotides: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if base == 'A':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    # code here 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base == 'C':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    # code here 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base == 'T':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    # code here 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base == 'G':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    # code here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313904" y="1143000"/>
            <a:ext cx="941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Avoid iterating over data multiple times when </a:t>
            </a:r>
            <a:r>
              <a:rPr lang="en-US" sz="2800" dirty="0" smtClean="0"/>
              <a:t>possible</a:t>
            </a:r>
            <a:endParaRPr lang="en-US" sz="2800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52400" y="5934670"/>
            <a:ext cx="8573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without the loop, it is more efficient to use the if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than multiple if statements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Potentially fewer cases will be checked with the </a:t>
            </a:r>
            <a:r>
              <a:rPr lang="en-US" dirty="0" err="1"/>
              <a:t>elif</a:t>
            </a:r>
            <a:r>
              <a:rPr lang="en-US" dirty="0"/>
              <a:t> option vs. the if option where all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four </a:t>
            </a:r>
            <a:r>
              <a:rPr lang="en-US" dirty="0"/>
              <a:t>options will always be checked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Good Coding Practices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 smtClean="0"/>
              <a:t>Expensive operations:</a:t>
            </a:r>
          </a:p>
          <a:p>
            <a:pPr lvl="1"/>
            <a:r>
              <a:rPr lang="en-US" dirty="0" smtClean="0"/>
              <a:t>Reading files</a:t>
            </a:r>
          </a:p>
          <a:p>
            <a:pPr lvl="1"/>
            <a:r>
              <a:rPr lang="en-US" dirty="0" smtClean="0"/>
              <a:t>Writing files</a:t>
            </a:r>
          </a:p>
          <a:p>
            <a:pPr lvl="1"/>
            <a:r>
              <a:rPr lang="en-US" dirty="0" smtClean="0"/>
              <a:t>Printing to the screen</a:t>
            </a:r>
          </a:p>
          <a:p>
            <a:r>
              <a:rPr lang="en-US" dirty="0" smtClean="0"/>
              <a:t>Try to open the file once and read in all the data you need into a data structure. </a:t>
            </a:r>
          </a:p>
          <a:p>
            <a:r>
              <a:rPr lang="en-US" dirty="0" smtClean="0"/>
              <a:t>Accessing the data structure will be MUCH faster than reading the file a second time.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and Developing your Program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600200"/>
            <a:ext cx="8001000" cy="21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your program on a SMALL input file.  </a:t>
            </a:r>
          </a:p>
          <a:p>
            <a:pPr lvl="1"/>
            <a:r>
              <a:rPr lang="en-US" dirty="0" smtClean="0"/>
              <a:t>This will allow you to calculate expected results by hand to check for correctness</a:t>
            </a:r>
          </a:p>
          <a:p>
            <a:pPr lvl="1"/>
            <a:r>
              <a:rPr lang="en-US" dirty="0" smtClean="0"/>
              <a:t>But it can also make your development process easier if you have to wait a shorter time for your program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4856</TotalTime>
  <Words>1150</Words>
  <Application>Microsoft Office PowerPoint</Application>
  <PresentationFormat>On-screen Show (4:3)</PresentationFormat>
  <Paragraphs>196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Calibri</vt:lpstr>
      <vt:lpstr>Courier New</vt:lpstr>
      <vt:lpstr>Times New Roman</vt:lpstr>
      <vt:lpstr>Office Theme</vt:lpstr>
      <vt:lpstr>Algorithmic complexity: Speed of algorithms</vt:lpstr>
      <vt:lpstr>How fast does your program run?</vt:lpstr>
      <vt:lpstr>Sometimes, speed does matter</vt:lpstr>
      <vt:lpstr>Program Performance</vt:lpstr>
      <vt:lpstr>Good Coding Practices (1)</vt:lpstr>
      <vt:lpstr>Good Coding Practices (2)</vt:lpstr>
      <vt:lpstr>Good Coding Practices (3)</vt:lpstr>
      <vt:lpstr>Good Coding Practices (4)</vt:lpstr>
      <vt:lpstr>Testing and Developing your Program</vt:lpstr>
      <vt:lpstr>Good Algorithm Choice</vt:lpstr>
      <vt:lpstr>How to compare two algorithms?</vt:lpstr>
      <vt:lpstr>A Better Way to Compare Two Algorithms</vt:lpstr>
      <vt:lpstr>Asymptotic Analysis</vt:lpstr>
      <vt:lpstr>Which Function Grows Faster?</vt:lpstr>
      <vt:lpstr>Running Times of Python Operations</vt:lpstr>
      <vt:lpstr>Example:  Processing pairs</vt:lpstr>
      <vt:lpstr>Example:  Searching</vt:lpstr>
      <vt:lpstr>Example:  Sorting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complexity: Speed of algorithms</dc:title>
  <dc:creator>cse</dc:creator>
  <cp:lastModifiedBy>University of Washington</cp:lastModifiedBy>
  <cp:revision>59</cp:revision>
  <cp:lastPrinted>2018-05-30T19:30:14Z</cp:lastPrinted>
  <dcterms:created xsi:type="dcterms:W3CDTF">2012-08-10T03:40:00Z</dcterms:created>
  <dcterms:modified xsi:type="dcterms:W3CDTF">2018-05-30T20:02:06Z</dcterms:modified>
</cp:coreProperties>
</file>