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Mono"/>
      <p:regular r:id="rId26"/>
      <p:bold r:id="rId27"/>
      <p:italic r:id="rId28"/>
      <p:boldItalic r:id="rId29"/>
    </p:embeddedFont>
    <p:embeddedFont>
      <p:font typeface="Nunito Sans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683D9DC-1FC2-4C1D-8621-E35799700E96}">
  <a:tblStyle styleId="{C683D9DC-1FC2-4C1D-8621-E35799700E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Sans-bold.fntdata"/><Relationship Id="rId30" Type="http://schemas.openxmlformats.org/officeDocument/2006/relationships/font" Target="fonts/NunitoSans-regular.fntdata"/><Relationship Id="rId11" Type="http://schemas.openxmlformats.org/officeDocument/2006/relationships/slide" Target="slides/slide6.xml"/><Relationship Id="rId33" Type="http://schemas.openxmlformats.org/officeDocument/2006/relationships/font" Target="fonts/NunitoSans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Sans-italic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6781fa9e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6781fa9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6a267b540_1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6a267b54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6a267b540_1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6a267b540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6a267b540_1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6a267b540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6a267b540_1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6a267b540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6a267b540_1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6a267b540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6a267b540_1_2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6a267b540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6a267b540_1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6a267b540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6a267b540_1_1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6a267b540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6a267b540_1_1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6a267b540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6a267b540_1_2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6a267b540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a267b540_1_4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a267b540_1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6a267b540_1_2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6a267b540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6a267b540_1_2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6a267b540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6a267b540_1_2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6a267b540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6a267b540_1_2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6a267b540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6a267b540_1_2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6a267b540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a267b540_1_4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a267b540_1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6a267b540_1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6a267b54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6a267b540_1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6a267b54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Information">
  <p:cSld name="TITLE_AND_BODY_2_1_1">
    <p:bg>
      <p:bgPr>
        <a:solidFill>
          <a:srgbClr val="6093C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86" name="Google Shape;8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3">
            <a:alphaModFix/>
          </a:blip>
          <a:srcRect b="5413" l="0" r="0" t="5404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with intro text">
  <p:cSld name="TITLE_AND_BOD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▪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 with intro text">
  <p:cSld name="TITLE_AND_BODY_1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▪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3"/>
          <p:cNvSpPr txBox="1"/>
          <p:nvPr>
            <p:ph idx="2" type="body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05" name="Google Shape;105;p13"/>
          <p:cNvSpPr txBox="1"/>
          <p:nvPr>
            <p:ph idx="3" type="body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left">
  <p:cSld name="TITLE_AND_BODY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">
  <p:cSld name="TITLE_AND_BODY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23" name="Google Shape;123;p16"/>
          <p:cNvSpPr txBox="1"/>
          <p:nvPr>
            <p:ph idx="2" type="body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30" name="Google Shape;130;p17"/>
          <p:cNvSpPr txBox="1"/>
          <p:nvPr>
            <p:ph idx="2" type="body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31" name="Google Shape;131;p17"/>
          <p:cNvSpPr txBox="1"/>
          <p:nvPr>
            <p:ph idx="3" type="body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1">
  <p:cSld name="TITLE_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40335" y="0"/>
            <a:ext cx="46036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 txBox="1"/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1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AutoNum type="arabicPeriod"/>
              <a:defRPr sz="18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5400000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i="1" sz="2400"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5" name="Google Shape;35;p6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">
  <p:cSld name="TITLE_AND_BODY_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" name="Google Shape;49;p8"/>
          <p:cNvGrpSpPr/>
          <p:nvPr/>
        </p:nvGrpSpPr>
        <p:grpSpPr>
          <a:xfrm>
            <a:off x="234447" y="4229998"/>
            <a:ext cx="304009" cy="326513"/>
            <a:chOff x="616425" y="2329600"/>
            <a:chExt cx="361700" cy="388475"/>
          </a:xfrm>
        </p:grpSpPr>
        <p:sp>
          <p:nvSpPr>
            <p:cNvPr id="50" name="Google Shape;50;p8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idx="2" type="title"/>
          </p:nvPr>
        </p:nvSpPr>
        <p:spPr>
          <a:xfrm>
            <a:off x="720163" y="4230050"/>
            <a:ext cx="1570500" cy="3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Think">
  <p:cSld name="TITLE_AND_BODY_2">
    <p:bg>
      <p:bgPr>
        <a:solidFill>
          <a:srgbClr val="6093C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5436" l="0" r="0" t="5436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234450" y="1051100"/>
            <a:ext cx="20463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Think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1166161" y="1232991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269575" y="1700200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" name="Google Shape;69;p9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/>
        </p:nvSpPr>
        <p:spPr>
          <a:xfrm>
            <a:off x="25" y="3928800"/>
            <a:ext cx="2585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pollev.com/cse163</a:t>
            </a:r>
            <a:endParaRPr b="1" sz="17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Pair">
  <p:cSld name="TITLE_AND_BODY_2_1">
    <p:bg>
      <p:bgPr>
        <a:solidFill>
          <a:srgbClr val="6093C5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74" name="Google Shape;7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234450" y="1051100"/>
            <a:ext cx="20463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Pair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/>
        </p:nvSpPr>
        <p:spPr>
          <a:xfrm>
            <a:off x="1166161" y="1232991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1349061" y="1162316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3">
            <a:alphaModFix/>
          </a:blip>
          <a:srcRect b="5436" l="0" r="0" t="5436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/>
        </p:nvSpPr>
        <p:spPr>
          <a:xfrm>
            <a:off x="25" y="3928800"/>
            <a:ext cx="2585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pollev.com/cse163</a:t>
            </a:r>
            <a:endParaRPr b="1" sz="17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2" name="Google Shape;82;p10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ctrTitle"/>
          </p:nvPr>
        </p:nvSpPr>
        <p:spPr>
          <a:xfrm>
            <a:off x="468925" y="2387250"/>
            <a:ext cx="37284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CSE 163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Classes and Objects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Hunter Schafer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2168150" y="2550962"/>
            <a:ext cx="329975" cy="3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</a:t>
            </a:r>
            <a:r>
              <a:rPr b="1" lang="en">
                <a:solidFill>
                  <a:schemeClr val="accent4"/>
                </a:solidFill>
              </a:rPr>
              <a:t>class</a:t>
            </a:r>
            <a:r>
              <a:rPr b="1" lang="en"/>
              <a:t> </a:t>
            </a:r>
            <a:r>
              <a:rPr lang="en"/>
              <a:t>lets you define a new object type by specifying what state and behaviors it has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class is a blueprint that we use to construct </a:t>
            </a:r>
            <a:r>
              <a:rPr b="1" lang="en">
                <a:solidFill>
                  <a:schemeClr val="accent4"/>
                </a:solidFill>
              </a:rPr>
              <a:t>instances</a:t>
            </a:r>
            <a:r>
              <a:rPr lang="en"/>
              <a:t> of the object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Here is a full class</a:t>
            </a:r>
            <a:endParaRPr/>
          </a:p>
        </p:txBody>
      </p:sp>
      <p:sp>
        <p:nvSpPr>
          <p:cNvPr id="220" name="Google Shape;22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29"/>
          <p:cNvSpPr txBox="1"/>
          <p:nvPr/>
        </p:nvSpPr>
        <p:spPr>
          <a:xfrm>
            <a:off x="3090625" y="2193325"/>
            <a:ext cx="3548700" cy="2363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__init__(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name):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.name = name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bark(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.name + 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': Woof'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6640525" y="2193325"/>
            <a:ext cx="2046300" cy="23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Open Sans"/>
                <a:ea typeface="Open Sans"/>
                <a:cs typeface="Open Sans"/>
                <a:sym typeface="Open Sans"/>
              </a:rPr>
              <a:t>A class definition</a:t>
            </a:r>
            <a:endParaRPr sz="13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Open Sans"/>
                <a:ea typeface="Open Sans"/>
                <a:cs typeface="Open Sans"/>
                <a:sym typeface="Open Sans"/>
              </a:rPr>
              <a:t>An initializer that sets fields </a:t>
            </a:r>
            <a:r>
              <a:rPr b="1" lang="en" sz="135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(state)</a:t>
            </a:r>
            <a:endParaRPr b="1" sz="135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Open Sans"/>
                <a:ea typeface="Open Sans"/>
                <a:cs typeface="Open Sans"/>
                <a:sym typeface="Open Sans"/>
              </a:rPr>
              <a:t>A method </a:t>
            </a:r>
            <a:r>
              <a:rPr b="1" lang="en" sz="135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(behavior)</a:t>
            </a:r>
            <a:endParaRPr b="1" sz="135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/>
          <p:nvPr/>
        </p:nvSpPr>
        <p:spPr>
          <a:xfrm>
            <a:off x="3922500" y="2655700"/>
            <a:ext cx="3044875" cy="2037550"/>
          </a:xfrm>
          <a:custGeom>
            <a:rect b="b" l="l" r="r" t="t"/>
            <a:pathLst>
              <a:path extrusionOk="0" h="81502" w="121795">
                <a:moveTo>
                  <a:pt x="0" y="81502"/>
                </a:moveTo>
                <a:lnTo>
                  <a:pt x="121795" y="81502"/>
                </a:lnTo>
                <a:lnTo>
                  <a:pt x="121795" y="0"/>
                </a:lnTo>
                <a:lnTo>
                  <a:pt x="25336" y="0"/>
                </a:lnTo>
                <a:lnTo>
                  <a:pt x="25336" y="10684"/>
                </a:lnTo>
                <a:lnTo>
                  <a:pt x="32356" y="1068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Google Shape;228;p30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Dogs</a:t>
            </a:r>
            <a:endParaRPr/>
          </a:p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0"/>
          <p:cNvSpPr txBox="1"/>
          <p:nvPr/>
        </p:nvSpPr>
        <p:spPr>
          <a:xfrm>
            <a:off x="3090625" y="575500"/>
            <a:ext cx="5596200" cy="1947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d1 = </a:t>
            </a: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'Chester'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d2 = </a:t>
            </a: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'Scout'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d3 = d1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d1.bark()  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d2.bark()  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d3.bark()  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3639325" y="2772275"/>
            <a:ext cx="548700" cy="54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0"/>
          <p:cNvSpPr txBox="1"/>
          <p:nvPr/>
        </p:nvSpPr>
        <p:spPr>
          <a:xfrm>
            <a:off x="3090625" y="2788175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d1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33" name="Google Shape;233;p30"/>
          <p:cNvCxnSpPr/>
          <p:nvPr/>
        </p:nvCxnSpPr>
        <p:spPr>
          <a:xfrm>
            <a:off x="3911725" y="3049325"/>
            <a:ext cx="8547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0"/>
          <p:cNvSpPr/>
          <p:nvPr/>
        </p:nvSpPr>
        <p:spPr>
          <a:xfrm>
            <a:off x="4822975" y="2772275"/>
            <a:ext cx="1556700" cy="60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name: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'Chester'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3639325" y="3598050"/>
            <a:ext cx="548700" cy="54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0"/>
          <p:cNvSpPr txBox="1"/>
          <p:nvPr/>
        </p:nvSpPr>
        <p:spPr>
          <a:xfrm>
            <a:off x="3090625" y="3613950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d2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37" name="Google Shape;237;p30"/>
          <p:cNvCxnSpPr/>
          <p:nvPr/>
        </p:nvCxnSpPr>
        <p:spPr>
          <a:xfrm>
            <a:off x="3911725" y="3875100"/>
            <a:ext cx="8547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30"/>
          <p:cNvSpPr/>
          <p:nvPr/>
        </p:nvSpPr>
        <p:spPr>
          <a:xfrm>
            <a:off x="4822975" y="3598050"/>
            <a:ext cx="1556700" cy="60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name: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'Scout'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9" name="Google Shape;239;p30"/>
          <p:cNvSpPr/>
          <p:nvPr/>
        </p:nvSpPr>
        <p:spPr>
          <a:xfrm>
            <a:off x="3639325" y="4407925"/>
            <a:ext cx="548700" cy="54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 txBox="1"/>
          <p:nvPr/>
        </p:nvSpPr>
        <p:spPr>
          <a:xfrm>
            <a:off x="3090625" y="4423825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d3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3090625" y="575500"/>
            <a:ext cx="5596200" cy="194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Chester: Woof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Scout: Woof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Chester: Woof</a:t>
            </a:r>
            <a:endParaRPr sz="13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2" name="Google Shape;242;p30"/>
          <p:cNvCxnSpPr/>
          <p:nvPr/>
        </p:nvCxnSpPr>
        <p:spPr>
          <a:xfrm>
            <a:off x="4563525" y="2915150"/>
            <a:ext cx="2028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to Self</a:t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the Dog example, every method (initializer or otherwise) takes a parameter called “self”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indicates which </a:t>
            </a:r>
            <a:r>
              <a:rPr b="1" lang="en"/>
              <a:t>instance </a:t>
            </a:r>
            <a:r>
              <a:rPr lang="en"/>
              <a:t>the method is being called 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 the first line, self references Chester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 the second line, self references Scout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 the third line, self references Chester</a:t>
            </a:r>
            <a:endParaRPr/>
          </a:p>
        </p:txBody>
      </p:sp>
      <p:sp>
        <p:nvSpPr>
          <p:cNvPr id="249" name="Google Shape;24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1"/>
          <p:cNvSpPr txBox="1"/>
          <p:nvPr/>
        </p:nvSpPr>
        <p:spPr>
          <a:xfrm>
            <a:off x="3090625" y="1673850"/>
            <a:ext cx="3548700" cy="2363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__init__(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name):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.name = name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bark(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.name + 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': Woof'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6640525" y="1673850"/>
            <a:ext cx="2046300" cy="2363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d1.bark()  d2.bark()  d3.bark()</a:t>
            </a:r>
            <a:endParaRPr sz="13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with Classes</a:t>
            </a:r>
            <a:endParaRPr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split program into multiple files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Put the Dog class in dog.py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32"/>
          <p:cNvSpPr txBox="1"/>
          <p:nvPr>
            <p:ph idx="2" type="title"/>
          </p:nvPr>
        </p:nvSpPr>
        <p:spPr>
          <a:xfrm>
            <a:off x="720163" y="4230050"/>
            <a:ext cx="1570500" cy="3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Code</a:t>
            </a:r>
            <a:endParaRPr/>
          </a:p>
        </p:txBody>
      </p:sp>
      <p:sp>
        <p:nvSpPr>
          <p:cNvPr id="260" name="Google Shape;260;p32"/>
          <p:cNvSpPr txBox="1"/>
          <p:nvPr/>
        </p:nvSpPr>
        <p:spPr>
          <a:xfrm>
            <a:off x="3090625" y="1363475"/>
            <a:ext cx="5596200" cy="226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Syntax 1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dog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 = dog.</a:t>
            </a: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'Chester'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Syntax 2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dog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 = </a:t>
            </a: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'Chester'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For this program, draw the memory model for the objects and then select which option best represents your model.</a:t>
            </a:r>
            <a:endParaRPr b="1"/>
          </a:p>
        </p:txBody>
      </p:sp>
      <p:sp>
        <p:nvSpPr>
          <p:cNvPr id="266" name="Google Shape;266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33"/>
          <p:cNvSpPr txBox="1"/>
          <p:nvPr>
            <p:ph type="title"/>
          </p:nvPr>
        </p:nvSpPr>
        <p:spPr>
          <a:xfrm>
            <a:off x="269575" y="1700200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minute</a:t>
            </a:r>
            <a:endParaRPr/>
          </a:p>
        </p:txBody>
      </p:sp>
      <p:sp>
        <p:nvSpPr>
          <p:cNvPr id="268" name="Google Shape;268;p33"/>
          <p:cNvSpPr txBox="1"/>
          <p:nvPr/>
        </p:nvSpPr>
        <p:spPr>
          <a:xfrm>
            <a:off x="3090625" y="1363475"/>
            <a:ext cx="5596200" cy="319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d1 = </a:t>
            </a: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'Chester'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d2 = </a:t>
            </a: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'Scout'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d3 = d1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p1 = </a:t>
            </a: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DogPack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p1.add_dog(d1)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p1.add_dog(d2)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p2 = </a:t>
            </a: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DogPack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p2.add_dog(d3)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For this program, draw the memory model for the objects and then select which option best represents your model.</a:t>
            </a:r>
            <a:endParaRPr b="1"/>
          </a:p>
        </p:txBody>
      </p:sp>
      <p:sp>
        <p:nvSpPr>
          <p:cNvPr id="274" name="Google Shape;274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34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 minutes</a:t>
            </a:r>
            <a:endParaRPr/>
          </a:p>
        </p:txBody>
      </p:sp>
      <p:sp>
        <p:nvSpPr>
          <p:cNvPr id="276" name="Google Shape;276;p34"/>
          <p:cNvSpPr txBox="1"/>
          <p:nvPr/>
        </p:nvSpPr>
        <p:spPr>
          <a:xfrm>
            <a:off x="3090625" y="1363475"/>
            <a:ext cx="5596200" cy="319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d1 = </a:t>
            </a: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'Chester'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d2 = </a:t>
            </a: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'Scout'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d3 = d1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p1 = </a:t>
            </a: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DogPack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p1.add_dog(d1)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p1.add_dog(d2)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p2 = </a:t>
            </a: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DogPack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p2.add_dog(d3)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/>
        </p:nvSpPr>
        <p:spPr>
          <a:xfrm>
            <a:off x="5708275" y="3671750"/>
            <a:ext cx="13389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 Sans"/>
                <a:ea typeface="Nunito Sans"/>
                <a:cs typeface="Nunito Sans"/>
                <a:sym typeface="Nunito Sans"/>
              </a:rPr>
              <a:t>[        ]  </a:t>
            </a:r>
            <a:endParaRPr sz="20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5620825" y="1588000"/>
            <a:ext cx="13389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 Sans"/>
                <a:ea typeface="Nunito Sans"/>
                <a:cs typeface="Nunito Sans"/>
                <a:sym typeface="Nunito Sans"/>
              </a:rPr>
              <a:t>[      ,       ]  </a:t>
            </a:r>
            <a:endParaRPr sz="20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3" name="Google Shape;283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35"/>
          <p:cNvSpPr txBox="1"/>
          <p:nvPr>
            <p:ph type="title"/>
          </p:nvPr>
        </p:nvSpPr>
        <p:spPr>
          <a:xfrm>
            <a:off x="269575" y="1700200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 real slide</a:t>
            </a:r>
            <a:endParaRPr/>
          </a:p>
        </p:txBody>
      </p:sp>
      <p:sp>
        <p:nvSpPr>
          <p:cNvPr id="285" name="Google Shape;285;p35"/>
          <p:cNvSpPr/>
          <p:nvPr/>
        </p:nvSpPr>
        <p:spPr>
          <a:xfrm>
            <a:off x="3639325" y="584050"/>
            <a:ext cx="548700" cy="54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5"/>
          <p:cNvSpPr txBox="1"/>
          <p:nvPr/>
        </p:nvSpPr>
        <p:spPr>
          <a:xfrm>
            <a:off x="3090625" y="591400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p1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87" name="Google Shape;287;p35"/>
          <p:cNvCxnSpPr>
            <a:endCxn id="288" idx="1"/>
          </p:cNvCxnSpPr>
          <p:nvPr/>
        </p:nvCxnSpPr>
        <p:spPr>
          <a:xfrm>
            <a:off x="3896650" y="853600"/>
            <a:ext cx="242400" cy="8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35"/>
          <p:cNvSpPr/>
          <p:nvPr/>
        </p:nvSpPr>
        <p:spPr>
          <a:xfrm>
            <a:off x="4139050" y="1405000"/>
            <a:ext cx="1108500" cy="68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DogPack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dogs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9" name="Google Shape;289;p35"/>
          <p:cNvSpPr/>
          <p:nvPr/>
        </p:nvSpPr>
        <p:spPr>
          <a:xfrm>
            <a:off x="4721300" y="1749400"/>
            <a:ext cx="288000" cy="25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5"/>
          <p:cNvSpPr/>
          <p:nvPr/>
        </p:nvSpPr>
        <p:spPr>
          <a:xfrm>
            <a:off x="5856538" y="1767400"/>
            <a:ext cx="288000" cy="25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5"/>
          <p:cNvSpPr/>
          <p:nvPr/>
        </p:nvSpPr>
        <p:spPr>
          <a:xfrm>
            <a:off x="6346850" y="1767400"/>
            <a:ext cx="288000" cy="25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2" name="Google Shape;292;p35"/>
          <p:cNvCxnSpPr>
            <a:endCxn id="282" idx="1"/>
          </p:cNvCxnSpPr>
          <p:nvPr/>
        </p:nvCxnSpPr>
        <p:spPr>
          <a:xfrm>
            <a:off x="4862425" y="1871800"/>
            <a:ext cx="758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35"/>
          <p:cNvSpPr/>
          <p:nvPr/>
        </p:nvSpPr>
        <p:spPr>
          <a:xfrm>
            <a:off x="7070725" y="1592950"/>
            <a:ext cx="1596900" cy="60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name: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'Chester'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4" name="Google Shape;294;p35"/>
          <p:cNvSpPr/>
          <p:nvPr/>
        </p:nvSpPr>
        <p:spPr>
          <a:xfrm>
            <a:off x="7068750" y="2504650"/>
            <a:ext cx="1596900" cy="60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name: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'Scout'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5" name="Google Shape;295;p35"/>
          <p:cNvSpPr/>
          <p:nvPr/>
        </p:nvSpPr>
        <p:spPr>
          <a:xfrm>
            <a:off x="7068750" y="3504400"/>
            <a:ext cx="1596900" cy="60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name: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'Chester'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6" name="Google Shape;296;p35"/>
          <p:cNvSpPr/>
          <p:nvPr/>
        </p:nvSpPr>
        <p:spPr>
          <a:xfrm>
            <a:off x="3651013" y="2683450"/>
            <a:ext cx="548700" cy="54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5"/>
          <p:cNvSpPr txBox="1"/>
          <p:nvPr/>
        </p:nvSpPr>
        <p:spPr>
          <a:xfrm>
            <a:off x="3102313" y="2690800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p2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98" name="Google Shape;298;p35"/>
          <p:cNvCxnSpPr>
            <a:endCxn id="299" idx="1"/>
          </p:cNvCxnSpPr>
          <p:nvPr/>
        </p:nvCxnSpPr>
        <p:spPr>
          <a:xfrm>
            <a:off x="3908338" y="2953000"/>
            <a:ext cx="242400" cy="8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35"/>
          <p:cNvSpPr/>
          <p:nvPr/>
        </p:nvSpPr>
        <p:spPr>
          <a:xfrm>
            <a:off x="4150738" y="3504400"/>
            <a:ext cx="1108500" cy="68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DogPack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dogs: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0" name="Google Shape;300;p35"/>
          <p:cNvSpPr/>
          <p:nvPr/>
        </p:nvSpPr>
        <p:spPr>
          <a:xfrm>
            <a:off x="4732988" y="3848800"/>
            <a:ext cx="288000" cy="25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5"/>
          <p:cNvSpPr/>
          <p:nvPr/>
        </p:nvSpPr>
        <p:spPr>
          <a:xfrm>
            <a:off x="6020000" y="3848800"/>
            <a:ext cx="288000" cy="25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" name="Google Shape;302;p35"/>
          <p:cNvCxnSpPr>
            <a:endCxn id="281" idx="1"/>
          </p:cNvCxnSpPr>
          <p:nvPr/>
        </p:nvCxnSpPr>
        <p:spPr>
          <a:xfrm>
            <a:off x="4867375" y="3962450"/>
            <a:ext cx="840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35"/>
          <p:cNvSpPr/>
          <p:nvPr/>
        </p:nvSpPr>
        <p:spPr>
          <a:xfrm>
            <a:off x="6021100" y="1289700"/>
            <a:ext cx="1205750" cy="618125"/>
          </a:xfrm>
          <a:custGeom>
            <a:rect b="b" l="l" r="r" t="t"/>
            <a:pathLst>
              <a:path extrusionOk="0" h="24725" w="48230">
                <a:moveTo>
                  <a:pt x="0" y="24725"/>
                </a:moveTo>
                <a:lnTo>
                  <a:pt x="0" y="0"/>
                </a:lnTo>
                <a:lnTo>
                  <a:pt x="48230" y="0"/>
                </a:lnTo>
                <a:lnTo>
                  <a:pt x="48230" y="7631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4" name="Google Shape;304;p35"/>
          <p:cNvSpPr/>
          <p:nvPr/>
        </p:nvSpPr>
        <p:spPr>
          <a:xfrm>
            <a:off x="6486600" y="1900200"/>
            <a:ext cx="427375" cy="717350"/>
          </a:xfrm>
          <a:custGeom>
            <a:rect b="b" l="l" r="r" t="t"/>
            <a:pathLst>
              <a:path extrusionOk="0" h="28694" w="17095">
                <a:moveTo>
                  <a:pt x="0" y="0"/>
                </a:moveTo>
                <a:lnTo>
                  <a:pt x="0" y="28694"/>
                </a:lnTo>
                <a:lnTo>
                  <a:pt x="17095" y="286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5" name="Google Shape;305;p35"/>
          <p:cNvSpPr/>
          <p:nvPr/>
        </p:nvSpPr>
        <p:spPr>
          <a:xfrm>
            <a:off x="6166100" y="3601975"/>
            <a:ext cx="747875" cy="389200"/>
          </a:xfrm>
          <a:custGeom>
            <a:rect b="b" l="l" r="r" t="t"/>
            <a:pathLst>
              <a:path extrusionOk="0" h="15568" w="29915">
                <a:moveTo>
                  <a:pt x="0" y="15568"/>
                </a:moveTo>
                <a:lnTo>
                  <a:pt x="0" y="0"/>
                </a:lnTo>
                <a:lnTo>
                  <a:pt x="29915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06" name="Google Shape;306;p35"/>
          <p:cNvCxnSpPr/>
          <p:nvPr/>
        </p:nvCxnSpPr>
        <p:spPr>
          <a:xfrm>
            <a:off x="6791850" y="2617550"/>
            <a:ext cx="2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35"/>
          <p:cNvCxnSpPr/>
          <p:nvPr/>
        </p:nvCxnSpPr>
        <p:spPr>
          <a:xfrm>
            <a:off x="6791850" y="3601975"/>
            <a:ext cx="2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35"/>
          <p:cNvCxnSpPr/>
          <p:nvPr/>
        </p:nvCxnSpPr>
        <p:spPr>
          <a:xfrm>
            <a:off x="7226850" y="1289700"/>
            <a:ext cx="600" cy="2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/>
        </p:nvSpPr>
        <p:spPr>
          <a:xfrm>
            <a:off x="5708275" y="3671750"/>
            <a:ext cx="13389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 Sans"/>
                <a:ea typeface="Nunito Sans"/>
                <a:cs typeface="Nunito Sans"/>
                <a:sym typeface="Nunito Sans"/>
              </a:rPr>
              <a:t>[        ]  </a:t>
            </a:r>
            <a:endParaRPr sz="20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4" name="Google Shape;314;p36"/>
          <p:cNvSpPr txBox="1"/>
          <p:nvPr/>
        </p:nvSpPr>
        <p:spPr>
          <a:xfrm>
            <a:off x="5620825" y="1588000"/>
            <a:ext cx="13389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 Sans"/>
                <a:ea typeface="Nunito Sans"/>
                <a:cs typeface="Nunito Sans"/>
                <a:sym typeface="Nunito Sans"/>
              </a:rPr>
              <a:t>[      ,       ]  </a:t>
            </a:r>
            <a:endParaRPr sz="20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5" name="Google Shape;31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6"/>
          <p:cNvSpPr txBox="1"/>
          <p:nvPr>
            <p:ph type="title"/>
          </p:nvPr>
        </p:nvSpPr>
        <p:spPr>
          <a:xfrm>
            <a:off x="269575" y="1700200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 real slide</a:t>
            </a:r>
            <a:endParaRPr/>
          </a:p>
        </p:txBody>
      </p:sp>
      <p:sp>
        <p:nvSpPr>
          <p:cNvPr id="317" name="Google Shape;317;p36"/>
          <p:cNvSpPr/>
          <p:nvPr/>
        </p:nvSpPr>
        <p:spPr>
          <a:xfrm>
            <a:off x="3639325" y="584050"/>
            <a:ext cx="548700" cy="54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6"/>
          <p:cNvSpPr txBox="1"/>
          <p:nvPr/>
        </p:nvSpPr>
        <p:spPr>
          <a:xfrm>
            <a:off x="3090625" y="591400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p1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19" name="Google Shape;319;p36"/>
          <p:cNvCxnSpPr>
            <a:endCxn id="320" idx="1"/>
          </p:cNvCxnSpPr>
          <p:nvPr/>
        </p:nvCxnSpPr>
        <p:spPr>
          <a:xfrm>
            <a:off x="3896650" y="853600"/>
            <a:ext cx="242400" cy="8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36"/>
          <p:cNvSpPr/>
          <p:nvPr/>
        </p:nvSpPr>
        <p:spPr>
          <a:xfrm>
            <a:off x="4139050" y="1405000"/>
            <a:ext cx="1108500" cy="68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DogPack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dogs: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1" name="Google Shape;321;p36"/>
          <p:cNvSpPr/>
          <p:nvPr/>
        </p:nvSpPr>
        <p:spPr>
          <a:xfrm>
            <a:off x="4721300" y="1749400"/>
            <a:ext cx="288000" cy="25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6"/>
          <p:cNvSpPr/>
          <p:nvPr/>
        </p:nvSpPr>
        <p:spPr>
          <a:xfrm>
            <a:off x="5856538" y="1767400"/>
            <a:ext cx="288000" cy="25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6"/>
          <p:cNvSpPr/>
          <p:nvPr/>
        </p:nvSpPr>
        <p:spPr>
          <a:xfrm>
            <a:off x="6346850" y="1767400"/>
            <a:ext cx="288000" cy="25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36"/>
          <p:cNvCxnSpPr>
            <a:endCxn id="314" idx="1"/>
          </p:cNvCxnSpPr>
          <p:nvPr/>
        </p:nvCxnSpPr>
        <p:spPr>
          <a:xfrm>
            <a:off x="4862425" y="1871800"/>
            <a:ext cx="758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36"/>
          <p:cNvSpPr/>
          <p:nvPr/>
        </p:nvSpPr>
        <p:spPr>
          <a:xfrm>
            <a:off x="7070725" y="1847975"/>
            <a:ext cx="1596900" cy="60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name: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'Chester'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6" name="Google Shape;326;p36"/>
          <p:cNvSpPr/>
          <p:nvPr/>
        </p:nvSpPr>
        <p:spPr>
          <a:xfrm>
            <a:off x="7070725" y="3096850"/>
            <a:ext cx="1596900" cy="60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name: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'Scout'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7" name="Google Shape;327;p36"/>
          <p:cNvSpPr/>
          <p:nvPr/>
        </p:nvSpPr>
        <p:spPr>
          <a:xfrm>
            <a:off x="3651013" y="2683450"/>
            <a:ext cx="548700" cy="54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6"/>
          <p:cNvSpPr txBox="1"/>
          <p:nvPr/>
        </p:nvSpPr>
        <p:spPr>
          <a:xfrm>
            <a:off x="3102313" y="2690800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p2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29" name="Google Shape;329;p36"/>
          <p:cNvCxnSpPr>
            <a:endCxn id="330" idx="1"/>
          </p:cNvCxnSpPr>
          <p:nvPr/>
        </p:nvCxnSpPr>
        <p:spPr>
          <a:xfrm>
            <a:off x="3908338" y="2953000"/>
            <a:ext cx="242400" cy="8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36"/>
          <p:cNvSpPr/>
          <p:nvPr/>
        </p:nvSpPr>
        <p:spPr>
          <a:xfrm>
            <a:off x="4150738" y="3504400"/>
            <a:ext cx="1108500" cy="68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DogPack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dogs: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1" name="Google Shape;331;p36"/>
          <p:cNvSpPr/>
          <p:nvPr/>
        </p:nvSpPr>
        <p:spPr>
          <a:xfrm>
            <a:off x="4732988" y="3848800"/>
            <a:ext cx="288000" cy="25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6"/>
          <p:cNvSpPr/>
          <p:nvPr/>
        </p:nvSpPr>
        <p:spPr>
          <a:xfrm>
            <a:off x="6020000" y="3848800"/>
            <a:ext cx="288000" cy="25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3" name="Google Shape;333;p36"/>
          <p:cNvCxnSpPr>
            <a:endCxn id="313" idx="1"/>
          </p:cNvCxnSpPr>
          <p:nvPr/>
        </p:nvCxnSpPr>
        <p:spPr>
          <a:xfrm>
            <a:off x="4867375" y="3962450"/>
            <a:ext cx="840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36"/>
          <p:cNvSpPr/>
          <p:nvPr/>
        </p:nvSpPr>
        <p:spPr>
          <a:xfrm>
            <a:off x="6021100" y="1289700"/>
            <a:ext cx="1205750" cy="618125"/>
          </a:xfrm>
          <a:custGeom>
            <a:rect b="b" l="l" r="r" t="t"/>
            <a:pathLst>
              <a:path extrusionOk="0" h="24725" w="48230">
                <a:moveTo>
                  <a:pt x="0" y="24725"/>
                </a:moveTo>
                <a:lnTo>
                  <a:pt x="0" y="0"/>
                </a:lnTo>
                <a:lnTo>
                  <a:pt x="48230" y="0"/>
                </a:lnTo>
                <a:lnTo>
                  <a:pt x="48230" y="7631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5" name="Google Shape;335;p36"/>
          <p:cNvSpPr/>
          <p:nvPr/>
        </p:nvSpPr>
        <p:spPr>
          <a:xfrm>
            <a:off x="6486600" y="1900200"/>
            <a:ext cx="427375" cy="1373654"/>
          </a:xfrm>
          <a:custGeom>
            <a:rect b="b" l="l" r="r" t="t"/>
            <a:pathLst>
              <a:path extrusionOk="0" h="28694" w="17095">
                <a:moveTo>
                  <a:pt x="0" y="0"/>
                </a:moveTo>
                <a:lnTo>
                  <a:pt x="0" y="28694"/>
                </a:lnTo>
                <a:lnTo>
                  <a:pt x="17095" y="286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36" name="Google Shape;336;p36"/>
          <p:cNvCxnSpPr/>
          <p:nvPr/>
        </p:nvCxnSpPr>
        <p:spPr>
          <a:xfrm>
            <a:off x="6791850" y="3273850"/>
            <a:ext cx="2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36"/>
          <p:cNvCxnSpPr/>
          <p:nvPr/>
        </p:nvCxnSpPr>
        <p:spPr>
          <a:xfrm>
            <a:off x="7226850" y="1289700"/>
            <a:ext cx="7500" cy="4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36"/>
          <p:cNvSpPr/>
          <p:nvPr/>
        </p:nvSpPr>
        <p:spPr>
          <a:xfrm>
            <a:off x="6166100" y="2266500"/>
            <a:ext cx="786025" cy="1709336"/>
          </a:xfrm>
          <a:custGeom>
            <a:rect b="b" l="l" r="r" t="t"/>
            <a:pathLst>
              <a:path extrusionOk="0" h="72955" w="31441">
                <a:moveTo>
                  <a:pt x="305" y="72955"/>
                </a:moveTo>
                <a:lnTo>
                  <a:pt x="0" y="0"/>
                </a:lnTo>
                <a:lnTo>
                  <a:pt x="31441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39" name="Google Shape;339;p36"/>
          <p:cNvCxnSpPr/>
          <p:nvPr/>
        </p:nvCxnSpPr>
        <p:spPr>
          <a:xfrm>
            <a:off x="6791850" y="2266500"/>
            <a:ext cx="2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/>
          <p:nvPr/>
        </p:nvSpPr>
        <p:spPr>
          <a:xfrm>
            <a:off x="3517225" y="591400"/>
            <a:ext cx="5213100" cy="189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3688800" y="847925"/>
            <a:ext cx="4789500" cy="143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DogPack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dogs: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6" name="Google Shape;346;p37"/>
          <p:cNvSpPr txBox="1"/>
          <p:nvPr/>
        </p:nvSpPr>
        <p:spPr>
          <a:xfrm>
            <a:off x="4221700" y="1202625"/>
            <a:ext cx="43026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 Sans"/>
                <a:ea typeface="Nunito Sans"/>
                <a:cs typeface="Nunito Sans"/>
                <a:sym typeface="Nunito Sans"/>
              </a:rPr>
              <a:t>[                      ,                       ]  </a:t>
            </a:r>
            <a:endParaRPr sz="24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7" name="Google Shape;347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37"/>
          <p:cNvSpPr txBox="1"/>
          <p:nvPr>
            <p:ph type="title"/>
          </p:nvPr>
        </p:nvSpPr>
        <p:spPr>
          <a:xfrm>
            <a:off x="269575" y="1700200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 real slide</a:t>
            </a:r>
            <a:endParaRPr/>
          </a:p>
        </p:txBody>
      </p:sp>
      <p:sp>
        <p:nvSpPr>
          <p:cNvPr id="349" name="Google Shape;349;p37"/>
          <p:cNvSpPr txBox="1"/>
          <p:nvPr/>
        </p:nvSpPr>
        <p:spPr>
          <a:xfrm>
            <a:off x="2968525" y="1362150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p1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0" name="Google Shape;350;p37"/>
          <p:cNvSpPr/>
          <p:nvPr/>
        </p:nvSpPr>
        <p:spPr>
          <a:xfrm>
            <a:off x="4483725" y="1189575"/>
            <a:ext cx="1596900" cy="60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name: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'Chester'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1" name="Google Shape;351;p37"/>
          <p:cNvSpPr/>
          <p:nvPr/>
        </p:nvSpPr>
        <p:spPr>
          <a:xfrm>
            <a:off x="6280600" y="1202625"/>
            <a:ext cx="1596900" cy="60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name: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'Scout'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2" name="Google Shape;352;p37"/>
          <p:cNvSpPr/>
          <p:nvPr/>
        </p:nvSpPr>
        <p:spPr>
          <a:xfrm>
            <a:off x="3517225" y="2819525"/>
            <a:ext cx="5213100" cy="189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3688800" y="3076050"/>
            <a:ext cx="4789500" cy="143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DogPack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dogs: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4" name="Google Shape;354;p37"/>
          <p:cNvSpPr txBox="1"/>
          <p:nvPr/>
        </p:nvSpPr>
        <p:spPr>
          <a:xfrm>
            <a:off x="4221700" y="3430750"/>
            <a:ext cx="43026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 Sans"/>
                <a:ea typeface="Nunito Sans"/>
                <a:cs typeface="Nunito Sans"/>
                <a:sym typeface="Nunito Sans"/>
              </a:rPr>
              <a:t>[                      ]  </a:t>
            </a:r>
            <a:endParaRPr sz="24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5" name="Google Shape;355;p37"/>
          <p:cNvSpPr txBox="1"/>
          <p:nvPr/>
        </p:nvSpPr>
        <p:spPr>
          <a:xfrm>
            <a:off x="2968525" y="3590275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p2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4483725" y="3417700"/>
            <a:ext cx="1596900" cy="60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name: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'Chester'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Objects are great, but it’s not desirable if the client can change our state without us “knowing” about it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would be nice if we could restrict the client to just using the behaviors we provide</a:t>
            </a:r>
            <a:endParaRPr/>
          </a:p>
        </p:txBody>
      </p:sp>
      <p:sp>
        <p:nvSpPr>
          <p:cNvPr id="362" name="Google Shape;362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3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</a:t>
            </a:r>
            <a:endParaRPr/>
          </a:p>
        </p:txBody>
      </p:sp>
      <p:sp>
        <p:nvSpPr>
          <p:cNvPr id="364" name="Google Shape;364;p38"/>
          <p:cNvSpPr txBox="1"/>
          <p:nvPr/>
        </p:nvSpPr>
        <p:spPr>
          <a:xfrm>
            <a:off x="3090625" y="1401675"/>
            <a:ext cx="5596200" cy="1983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 = </a:t>
            </a: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DockPack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p.add_dog(</a:t>
            </a: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'Chester'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p.dogs =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p.add_dog(</a:t>
            </a: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'Scoute'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 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Crashes</a:t>
            </a:r>
            <a:endParaRPr sz="13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/>
              <a:t>Last time on...</a:t>
            </a:r>
            <a:endParaRPr sz="2350"/>
          </a:p>
        </p:txBody>
      </p:sp>
      <p:sp>
        <p:nvSpPr>
          <p:cNvPr id="151" name="Google Shape;151;p21"/>
          <p:cNvSpPr txBox="1"/>
          <p:nvPr>
            <p:ph idx="1" type="subTitle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 has no way to actually do this, but by convention people don’t access things that start with “_”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39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</a:t>
            </a:r>
            <a:endParaRPr/>
          </a:p>
        </p:txBody>
      </p:sp>
      <p:sp>
        <p:nvSpPr>
          <p:cNvPr id="372" name="Google Shape;372;p39"/>
          <p:cNvSpPr txBox="1"/>
          <p:nvPr/>
        </p:nvSpPr>
        <p:spPr>
          <a:xfrm>
            <a:off x="3090625" y="1401675"/>
            <a:ext cx="5596200" cy="287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DogPack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__init__(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._dogs = []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add_dog(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dog):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._dogs.append(dog)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_private_method(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'Some helper method'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588" y="581250"/>
            <a:ext cx="5102265" cy="39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most important problem in science you’ve never heard of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Overfitting: When your model matches the training set so well, that it fails to generalize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Memorizing answers to Multiple Choice test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Tall trees are likely to overfit if you don’t have enough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learn very complex boundaries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few points at the leaves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 b="0" l="0" r="0" t="20810"/>
          <a:stretch/>
        </p:blipFill>
        <p:spPr>
          <a:xfrm>
            <a:off x="3090625" y="2827875"/>
            <a:ext cx="5596199" cy="17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Models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Training is cool, but we want to know its future performance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Training data can’t be used to evaluate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“I got 100% on the practice test I have been studying for 4 hours, therefore I will get 100% on the exam”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Must hold out data called a </a:t>
            </a:r>
            <a:r>
              <a:rPr b="1" lang="en">
                <a:solidFill>
                  <a:schemeClr val="accent4"/>
                </a:solidFill>
              </a:rPr>
              <a:t>test set</a:t>
            </a:r>
            <a:r>
              <a:rPr lang="en"/>
              <a:t> to evaluate at the end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Unbiased estimate of performance in the wild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Never ever ever train or make decisions based on your test set.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 do, it will no longer be good estimate of future performance. </a:t>
            </a:r>
            <a:endParaRPr/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Complexity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 this is error, not accuracy 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error = 1 - accuracy</a:t>
            </a:r>
            <a:r>
              <a:rPr lang="en"/>
              <a:t>)</a:t>
            </a:r>
            <a:endParaRPr/>
          </a:p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6855" l="0" r="0" t="0"/>
          <a:stretch/>
        </p:blipFill>
        <p:spPr>
          <a:xfrm>
            <a:off x="3090625" y="1158799"/>
            <a:ext cx="5596201" cy="31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week!</a:t>
            </a:r>
            <a:endParaRPr/>
          </a:p>
        </p:txBody>
      </p:sp>
      <p:sp>
        <p:nvSpPr>
          <p:cNvPr id="189" name="Google Shape;189;p26"/>
          <p:cNvSpPr txBox="1"/>
          <p:nvPr>
            <p:ph idx="1" type="subTitle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</a:t>
            </a:r>
            <a:r>
              <a:rPr b="1" lang="en">
                <a:solidFill>
                  <a:schemeClr val="accent4"/>
                </a:solidFill>
              </a:rPr>
              <a:t>object</a:t>
            </a:r>
            <a:r>
              <a:rPr lang="en"/>
              <a:t> holds state and provides behaviors that operates on that state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object has its own state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Example: DataFrame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8" name="Google Shape;198;p27"/>
          <p:cNvGraphicFramePr/>
          <p:nvPr/>
        </p:nvGraphicFramePr>
        <p:xfrm>
          <a:off x="4561538" y="29830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{C683D9DC-1FC2-4C1D-8621-E35799700E96}</a:tableStyleId>
              </a:tblPr>
              <a:tblGrid>
                <a:gridCol w="382850"/>
                <a:gridCol w="382850"/>
              </a:tblGrid>
              <a:tr h="18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9" name="Google Shape;199;p27"/>
          <p:cNvSpPr txBox="1"/>
          <p:nvPr/>
        </p:nvSpPr>
        <p:spPr>
          <a:xfrm>
            <a:off x="3090625" y="1811775"/>
            <a:ext cx="5596200" cy="718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df1 = pd.</a:t>
            </a: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DataFrame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'a'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]})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df2 = pd.</a:t>
            </a: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DataFrame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'a'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]})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00" name="Google Shape;200;p27"/>
          <p:cNvGraphicFramePr/>
          <p:nvPr/>
        </p:nvGraphicFramePr>
        <p:xfrm>
          <a:off x="7410325" y="29830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{C683D9DC-1FC2-4C1D-8621-E35799700E96}</a:tableStyleId>
              </a:tblPr>
              <a:tblGrid>
                <a:gridCol w="382850"/>
                <a:gridCol w="382850"/>
              </a:tblGrid>
              <a:tr h="18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1" name="Google Shape;201;p27"/>
          <p:cNvSpPr/>
          <p:nvPr/>
        </p:nvSpPr>
        <p:spPr>
          <a:xfrm>
            <a:off x="3421150" y="3489600"/>
            <a:ext cx="548700" cy="54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2872450" y="3505500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df1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6368775" y="3481650"/>
            <a:ext cx="548700" cy="54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 txBox="1"/>
          <p:nvPr/>
        </p:nvSpPr>
        <p:spPr>
          <a:xfrm>
            <a:off x="5820075" y="3497550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df2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05" name="Google Shape;205;p27"/>
          <p:cNvCxnSpPr/>
          <p:nvPr/>
        </p:nvCxnSpPr>
        <p:spPr>
          <a:xfrm>
            <a:off x="3693550" y="3766650"/>
            <a:ext cx="8547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6639225" y="3759025"/>
            <a:ext cx="7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index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actual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Behaviors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Methods for providing access to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Methods to modify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Methods to find/replace missing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