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  <p:embeddedFont>
      <p:font typeface="Nunito Sans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7ED61DF-2702-4BF0-9D11-564496D9EDFA}">
  <a:tblStyle styleId="{97ED61DF-2702-4BF0-9D11-564496D9E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6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cd8a340f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cd8a34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cd8a340f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6cd8a340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cd8a340f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6cd8a34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6cd8a340f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6cd8a340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cd8a340f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6cd8a34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6cd8a340f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6cd8a340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6cd8a340f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6cd8a340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6cd8a340f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6cd8a340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6cd8a340f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6cd8a340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6cd8a340f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6cd8a340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a267b540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a267b54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cd8a340f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6cd8a340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a267b540_1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a267b54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6cd8a340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6cd8a34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cd8a340f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cd8a34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6cd8a340f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6cd8a340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cd8a340f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cd8a340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cd8a340f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cd8a34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cd8a340f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cd8a34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TITLE_AND_BODY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>
            <a:off x="234447" y="4229998"/>
            <a:ext cx="304009" cy="326513"/>
            <a:chOff x="616425" y="2329600"/>
            <a:chExt cx="361700" cy="388475"/>
          </a:xfrm>
        </p:grpSpPr>
        <p:sp>
          <p:nvSpPr>
            <p:cNvPr id="50" name="Google Shape;50;p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Classes + HW4 + Logistics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50" y="2552270"/>
            <a:ext cx="329975" cy="327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search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062200" y="575500"/>
            <a:ext cx="27300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Part 1 - Single-word query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search(“love”)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 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 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 3 </a:t>
            </a:r>
            <a:endParaRPr/>
          </a:p>
        </p:txBody>
      </p: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9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704" y="1553635"/>
            <a:ext cx="2730001" cy="20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062200" y="1833650"/>
            <a:ext cx="2730000" cy="17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Part 2 - Multi-word query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search(“love corgis”)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 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 2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search(“corgis puppies”)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 1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Document 2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Ranking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3090625" y="575500"/>
            <a:ext cx="5596200" cy="4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Once we have a set of results, need rank them by relevance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Query: “the dogs”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0"/>
          <p:cNvSpPr txBox="1"/>
          <p:nvPr/>
        </p:nvSpPr>
        <p:spPr>
          <a:xfrm>
            <a:off x="3090625" y="1346275"/>
            <a:ext cx="2762100" cy="267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Dogs are the most amazing pets. Dogs are way better than cats because they are the best pets.</a:t>
            </a:r>
            <a:endParaRPr sz="13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5967675" y="1346275"/>
            <a:ext cx="2762100" cy="2679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a - An article...</a:t>
            </a:r>
            <a:endParaRPr sz="13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aardvark - An animal...</a:t>
            </a:r>
            <a:endParaRPr sz="13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3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avocado - A fruit…</a:t>
            </a:r>
            <a:endParaRPr sz="13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3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og - The best pet…</a:t>
            </a:r>
            <a:endParaRPr sz="13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35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3090625" y="1346275"/>
            <a:ext cx="2762100" cy="33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dogs_rock.txt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5967675" y="1346275"/>
            <a:ext cx="2762100" cy="33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.txt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3171725" y="4026175"/>
            <a:ext cx="55962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order should we rank the results?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did it by raw number of hits, this would almost always list the dictionary as the first result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Raw counts fails because it favors long documents that have common 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Intuition, give higher weight to less common words and penalize common words like “the”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Score(“the dogs”,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 = TFIDF(“the”,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 + TFIDF(“dogs”,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TFIDF(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t, 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 = TF(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t, 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 * IDF(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TF(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t, 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 = (# of times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in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 / (# of words in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IDF(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 = (# of documents) / (# of documents that have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5" y="611193"/>
            <a:ext cx="5596198" cy="43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625" y="1267530"/>
            <a:ext cx="5596201" cy="37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0626" y="1994925"/>
            <a:ext cx="2884675" cy="18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0617" y="2443749"/>
            <a:ext cx="3796356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compute TF-IDF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would be inefficient to calculate all these values from scratch every time we get a new query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Instead, we will store all the information ahead of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memory and a little bit to build, but then queries are fast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en"/>
              <a:t> </a:t>
            </a:r>
            <a:r>
              <a:rPr lang="en"/>
              <a:t>class stores Term-Frequency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SearchEngine</a:t>
            </a:r>
            <a:r>
              <a:rPr lang="en"/>
              <a:t> class stores Inverse-Document-Frequency information</a:t>
            </a:r>
            <a:endParaRPr/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Testing this assignment can be tricky with the wikipedia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large, takes a few minutes to build the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hard to know what the answer “should be”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are recommend to make your own directories of test text files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order to turn all of this in, we are asking that you turn in a zip of your hw4 folder. Instructions on website.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okay to directly inspect your private fields in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do this for the private methods we ask you to write</a:t>
            </a:r>
            <a:endParaRPr/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Strategy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 the whole spec first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 notes as you’re writing and try to make a mental map of how the pieces fit together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 down any of the special method calls we tell you about in the spec and what they do so you know when you’ll use them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Planning up front can be very helpful with this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should probably still tackle the project in the order we suggested, but thinking about the whole thing is important</a:t>
            </a:r>
            <a:endParaRPr/>
          </a:p>
        </p:txBody>
      </p:sp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has a built-in function called sorted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supported by many types by default, but you can use the key parameter to help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takes a </a:t>
            </a:r>
            <a:r>
              <a:rPr b="1" lang="en"/>
              <a:t>function</a:t>
            </a:r>
            <a:r>
              <a:rPr lang="en"/>
              <a:t> that takes an object and turns it into value that is sortable.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then sorts the list based on the key value for each value in the list.</a:t>
            </a:r>
            <a:endParaRPr/>
          </a:p>
        </p:txBody>
      </p: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kind of annoying to have to define a whole function just for this. It would be nice if there was a shorthand syntax</a:t>
            </a:r>
            <a:endParaRPr/>
          </a:p>
        </p:txBody>
      </p:sp>
      <p:sp>
        <p:nvSpPr>
          <p:cNvPr id="302" name="Google Shape;30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3090625" y="1364475"/>
            <a:ext cx="5596200" cy="1645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get_name(d):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d.name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 = get_name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sorted(dogs, key=f)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3090625" y="3170750"/>
            <a:ext cx="5596200" cy="79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 =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d: d.name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sorted(dogs, key=f)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3090625" y="4123225"/>
            <a:ext cx="5596200" cy="39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sorted(dogs, key=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d: d.name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 1 Materials Posted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week’s content, last thing on exam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Practice exam coming soon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Section problems, practice problems, </a:t>
            </a:r>
            <a:r>
              <a:rPr b="1" lang="en"/>
              <a:t>homework</a:t>
            </a:r>
            <a:r>
              <a:rPr lang="en"/>
              <a:t> great things to study.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information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0 due in 3 weeks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0 - Find dataset and come up with research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turn-around for Part 1 which is outlining your methodologies, motivations, and work-plan</a:t>
            </a:r>
            <a:endParaRPr/>
          </a:p>
        </p:txBody>
      </p:sp>
      <p:sp>
        <p:nvSpPr>
          <p:cNvPr id="312" name="Google Shape;31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accent4"/>
                </a:solidFill>
              </a:rPr>
              <a:t>class</a:t>
            </a:r>
            <a:r>
              <a:rPr b="1" lang="en"/>
              <a:t> </a:t>
            </a:r>
            <a:r>
              <a:rPr lang="en"/>
              <a:t>lets you define a new object type by specifying what state and behaviors it has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class is a blueprint that we use to construct </a:t>
            </a:r>
            <a:r>
              <a:rPr b="1" lang="en">
                <a:solidFill>
                  <a:schemeClr val="accent4"/>
                </a:solidFill>
              </a:rPr>
              <a:t>instances</a:t>
            </a:r>
            <a:r>
              <a:rPr lang="en"/>
              <a:t> of the object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is a full class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090625" y="2193325"/>
            <a:ext cx="3548700" cy="236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name):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= name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+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': Woof'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640525" y="2193325"/>
            <a:ext cx="20463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Open Sans"/>
                <a:ea typeface="Open Sans"/>
                <a:cs typeface="Open Sans"/>
                <a:sym typeface="Open Sans"/>
              </a:rPr>
              <a:t>A class definition</a:t>
            </a:r>
            <a:endParaRPr sz="13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Open Sans"/>
                <a:ea typeface="Open Sans"/>
                <a:cs typeface="Open Sans"/>
                <a:sym typeface="Open Sans"/>
              </a:rPr>
              <a:t>An initializer that sets fields </a:t>
            </a:r>
            <a:r>
              <a:rPr b="1" lang="en" sz="135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(state)</a:t>
            </a:r>
            <a:endParaRPr b="1" sz="135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Open Sans"/>
                <a:ea typeface="Open Sans"/>
                <a:cs typeface="Open Sans"/>
                <a:sym typeface="Open Sans"/>
              </a:rPr>
              <a:t>A method </a:t>
            </a:r>
            <a:r>
              <a:rPr b="1" lang="en" sz="1350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(behavior)</a:t>
            </a:r>
            <a:endParaRPr b="1" sz="1350">
              <a:solidFill>
                <a:srgbClr val="B7B7B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5" y="575497"/>
            <a:ext cx="5596203" cy="135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625" y="1287679"/>
            <a:ext cx="5596199" cy="2816647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/>
          <p:nvPr/>
        </p:nvSpPr>
        <p:spPr>
          <a:xfrm>
            <a:off x="6321100" y="1524000"/>
            <a:ext cx="762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Sans"/>
                <a:ea typeface="Nunito Sans"/>
                <a:cs typeface="Nunito Sans"/>
                <a:sym typeface="Nunito Sans"/>
              </a:rPr>
              <a:t>HW4 Due</a:t>
            </a:r>
            <a:endParaRPr sz="1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7083100" y="2213275"/>
            <a:ext cx="762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Sans"/>
                <a:ea typeface="Nunito Sans"/>
                <a:cs typeface="Nunito Sans"/>
                <a:sym typeface="Nunito Sans"/>
              </a:rPr>
              <a:t>Exam 1</a:t>
            </a:r>
            <a:endParaRPr sz="1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7083100" y="2876550"/>
            <a:ext cx="762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Sans"/>
                <a:ea typeface="Nunito Sans"/>
                <a:cs typeface="Nunito Sans"/>
                <a:sym typeface="Nunito Sans"/>
              </a:rPr>
              <a:t>Part 0</a:t>
            </a:r>
            <a:endParaRPr sz="1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5" name="Google Shape;325;p39"/>
          <p:cNvSpPr txBox="1"/>
          <p:nvPr/>
        </p:nvSpPr>
        <p:spPr>
          <a:xfrm>
            <a:off x="7083100" y="3583125"/>
            <a:ext cx="762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Sans"/>
                <a:ea typeface="Nunito Sans"/>
                <a:cs typeface="Nunito Sans"/>
                <a:sym typeface="Nunito Sans"/>
              </a:rPr>
              <a:t>Part 1</a:t>
            </a:r>
            <a:endParaRPr sz="1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6" name="Google Shape;326;p39"/>
          <p:cNvSpPr txBox="1"/>
          <p:nvPr/>
        </p:nvSpPr>
        <p:spPr>
          <a:xfrm>
            <a:off x="6321100" y="3583125"/>
            <a:ext cx="762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Sans"/>
                <a:ea typeface="Nunito Sans"/>
                <a:cs typeface="Nunito Sans"/>
                <a:sym typeface="Nunito Sans"/>
              </a:rPr>
              <a:t>HW6 Due</a:t>
            </a:r>
            <a:endParaRPr sz="1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6321100" y="2876550"/>
            <a:ext cx="762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 Sans"/>
                <a:ea typeface="Nunito Sans"/>
                <a:cs typeface="Nunito Sans"/>
                <a:sym typeface="Nunito Sans"/>
              </a:rPr>
              <a:t>HW5 Due</a:t>
            </a:r>
            <a:endParaRPr sz="100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6321100" y="2876550"/>
            <a:ext cx="7620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strike="sngStrike">
                <a:latin typeface="Nunito Sans"/>
                <a:ea typeface="Nunito Sans"/>
                <a:cs typeface="Nunito Sans"/>
                <a:sym typeface="Nunito Sans"/>
              </a:rPr>
              <a:t>HW5 Due</a:t>
            </a:r>
            <a:endParaRPr sz="1000" strike="sngStrike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3922500" y="2655700"/>
            <a:ext cx="3044875" cy="2037550"/>
          </a:xfrm>
          <a:custGeom>
            <a:rect b="b" l="l" r="r" t="t"/>
            <a:pathLst>
              <a:path extrusionOk="0" h="81502" w="121795">
                <a:moveTo>
                  <a:pt x="0" y="81502"/>
                </a:moveTo>
                <a:lnTo>
                  <a:pt x="121795" y="81502"/>
                </a:lnTo>
                <a:lnTo>
                  <a:pt x="121795" y="0"/>
                </a:lnTo>
                <a:lnTo>
                  <a:pt x="25336" y="0"/>
                </a:lnTo>
                <a:lnTo>
                  <a:pt x="25336" y="10684"/>
                </a:lnTo>
                <a:lnTo>
                  <a:pt x="32356" y="1068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Dogs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090625" y="575500"/>
            <a:ext cx="5596200" cy="194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d2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d3 = d1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d4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639325" y="2772275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3090625" y="2788175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d1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>
            <a:off x="3911725" y="3049325"/>
            <a:ext cx="854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2"/>
          <p:cNvSpPr/>
          <p:nvPr/>
        </p:nvSpPr>
        <p:spPr>
          <a:xfrm>
            <a:off x="4822975" y="2772275"/>
            <a:ext cx="15567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3639325" y="3598050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3090625" y="3613950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d2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69" name="Google Shape;169;p22"/>
          <p:cNvCxnSpPr/>
          <p:nvPr/>
        </p:nvCxnSpPr>
        <p:spPr>
          <a:xfrm>
            <a:off x="3911725" y="3875100"/>
            <a:ext cx="854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2"/>
          <p:cNvSpPr/>
          <p:nvPr/>
        </p:nvSpPr>
        <p:spPr>
          <a:xfrm>
            <a:off x="4822975" y="3598050"/>
            <a:ext cx="15567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'Scout'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639325" y="4407925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3090625" y="4423825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d3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73" name="Google Shape;173;p22"/>
          <p:cNvCxnSpPr/>
          <p:nvPr/>
        </p:nvCxnSpPr>
        <p:spPr>
          <a:xfrm>
            <a:off x="4563525" y="2915150"/>
            <a:ext cx="2028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2"/>
          <p:cNvSpPr/>
          <p:nvPr/>
        </p:nvSpPr>
        <p:spPr>
          <a:xfrm>
            <a:off x="8008075" y="2718625"/>
            <a:ext cx="548700" cy="54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7459375" y="2734525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d4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250550" y="3875100"/>
            <a:ext cx="1556700" cy="60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name: </a:t>
            </a:r>
            <a:r>
              <a:rPr lang="en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7341325" y="2983850"/>
            <a:ext cx="946300" cy="778375"/>
          </a:xfrm>
          <a:custGeom>
            <a:rect b="b" l="l" r="r" t="t"/>
            <a:pathLst>
              <a:path extrusionOk="0" h="31135" w="37852">
                <a:moveTo>
                  <a:pt x="37852" y="0"/>
                </a:moveTo>
                <a:lnTo>
                  <a:pt x="37852" y="23809"/>
                </a:lnTo>
                <a:lnTo>
                  <a:pt x="0" y="23809"/>
                </a:lnTo>
                <a:lnTo>
                  <a:pt x="0" y="31135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78" name="Google Shape;178;p22"/>
          <p:cNvCxnSpPr/>
          <p:nvPr/>
        </p:nvCxnSpPr>
        <p:spPr>
          <a:xfrm>
            <a:off x="7341325" y="3601975"/>
            <a:ext cx="0" cy="21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vs Equality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“Is this object equal to this other object?”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answer depends on what you mean by equal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Equality can mean one of two things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objects have the same identity (i.e. same person)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objects have the same value (e.g. same name)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3090625" y="2109400"/>
            <a:ext cx="5596200" cy="264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l1 = 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l2 = 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l3 = l1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l1 == l2  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l1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l2  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l1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l3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3090625" y="2109400"/>
            <a:ext cx="5596200" cy="26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True, same values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False, different object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True, same object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vs Equality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090625" y="575500"/>
            <a:ext cx="55962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try this with our Dog class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3090625" y="1172975"/>
            <a:ext cx="5596200" cy="229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d2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d3 = d1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d2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False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d3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True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== d2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False?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090625" y="3472175"/>
            <a:ext cx="55962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doesn’t know by default what equality by value means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to tell it by implementing a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__eq__</a:t>
            </a:r>
            <a:r>
              <a:rPr lang="en"/>
              <a:t> method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__eq__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090625" y="575500"/>
            <a:ext cx="5596200" cy="432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__init__(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name):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= name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+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': Woof'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__eq__(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other):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== other.name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d2 = </a:t>
            </a: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'Chester'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d1 == d2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True, same as d1.__eq__(d2)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Methods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fact that you can use the same syntax for many classes is because of these “special methods”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3090625" y="139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{97ED61DF-2702-4BF0-9D11-564496D9EDFA}</a:tableStyleId>
              </a:tblPr>
              <a:tblGrid>
                <a:gridCol w="1694000"/>
                <a:gridCol w="3772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Syntax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Method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 &lt; 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x.__lt__(y)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== 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x.__eq__(y)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</a:t>
                      </a: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&gt; y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x.__ge__(y)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print(x)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print(x.__repr__())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x[i]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x.__getitem__(i)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x[i] = v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x.__setitem__(i, v)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HW4 involves writing a search engine from scratch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will mainly involve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Processing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Writing classes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a bit complicated at first, recommend reading over these slides and the entire spec first to see how the pieces fit together, then tackle each part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parts separated into a development strategy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search engine involves two main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</a:t>
            </a:r>
            <a:r>
              <a:rPr b="1" lang="en"/>
              <a:t>index </a:t>
            </a:r>
            <a:r>
              <a:rPr lang="en"/>
              <a:t>to efficiently find results for a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b="1" lang="en"/>
              <a:t>ranking algorithm </a:t>
            </a:r>
            <a:r>
              <a:rPr lang="en"/>
              <a:t>to order the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We’ll describe the index and searching first even though you will implementing part of the ranking algorithm first on the assignment</a:t>
            </a:r>
            <a:endParaRPr/>
          </a:p>
        </p:txBody>
      </p:sp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SearchEngine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SearchEngine: A class that manages which words appear in which document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an </a:t>
            </a:r>
            <a:r>
              <a:rPr b="1" lang="en"/>
              <a:t>inverted-index</a:t>
            </a:r>
            <a:r>
              <a:rPr lang="en"/>
              <a:t>, to perform search</a:t>
            </a:r>
            <a:endParaRPr/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863" y="1629350"/>
            <a:ext cx="4183724" cy="31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