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  <p:embeddedFont>
      <p:font typeface="Nuni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NunitoSans-bold.fntdata"/><Relationship Id="rId27" Type="http://schemas.openxmlformats.org/officeDocument/2006/relationships/font" Target="fonts/Nuni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Nuni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90a2abc40_0_4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90a2abc4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0a2abc40_0_4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90a2abc40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90a2abc40_0_4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90a2abc40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90a2abc40_0_4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90a2abc40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90a2abc40_0_4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90a2abc4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90a2abc40_0_5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90a2abc4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90a2abc40_0_5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90a2abc40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90a2abc40_0_5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90a2abc40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0a2abc40_0_5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90a2abc40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90a2abc40_0_5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90a2abc40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a2abc4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90a2abc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90a2abc40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90a2abc4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90a2abc40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90a2abc4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90a2abc40_0_4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90a2abc40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90a2abc40_0_4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90a2abc40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90a2abc40_0_4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90a2abc40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90a2abc40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90a2abc40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0" name="Google Shape;50;p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recursive-design.com/blog/2010/12/07/comp-sci-101-big-o-notatio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50" y="2550950"/>
            <a:ext cx="329975" cy="3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Performance + Profiling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theory, Big-O is a great descriptor, but in practice we generally also include timing information to help us reason about our program efficiency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makes no sense to talk about one or the other, a good computer scientist uses both tools appropriately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Big-O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Helps us communicate how our algorithm scales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Great tool to easily eliminate algorithms that won’t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 our implementation is fast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Help us find bottlenecks in our algorithm</a:t>
            </a:r>
            <a:endParaRPr b="1"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090625" y="191075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Rank the algorithms in term of their speed on my computer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“1=2 &lt; 3” means 1 and 2 are about the same, but faster than 3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0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3090625" y="987600"/>
            <a:ext cx="2778000" cy="3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max_diff1(nums):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max_diff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n1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n2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diff = abs(n1 - n2)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diff &gt; max_diff: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max_diff = diff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5868625" y="987600"/>
            <a:ext cx="2818200" cy="3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max_diff2(nums):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min_num = nums[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max_num = nums[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&lt; min_num: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min_num 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&gt; max_num: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max_num 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max_num - min_num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3090625" y="4155900"/>
            <a:ext cx="5596200" cy="72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max_diff3(nums):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max(nums) - min(nums)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3090625" y="191075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Rank the algorithms in term of their speed on my computer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“1=2 &lt; 3” means 1 and 2 are about the same, but faster than 3</a:t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3090625" y="987600"/>
            <a:ext cx="2778000" cy="3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max_diff1(nums):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max_diff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n1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n2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diff = abs(n1 - n2)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diff &gt; max_diff: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max_diff = diff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5868625" y="987600"/>
            <a:ext cx="2818200" cy="3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max_diff2(nums):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min_num = nums[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max_num = nums[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&lt; min_num: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min_num 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&gt; max_num: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max_num 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max_num - min_num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3090625" y="4155900"/>
            <a:ext cx="5596200" cy="72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max_diff3(nums):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max(nums) - min(nums)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Generally two ways to time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the whole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profiler to help you see the time spent on each 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are timing the whole program, you need to run it multiple times to get a good idea of the total run-time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use a profiler, you usually don’t care about the raw times, but rather relative times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profiling, I usually use the line_profiler package (kernprof)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your terminal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3090625" y="3463175"/>
            <a:ext cx="5596200" cy="72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conda install line_profiler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kernprof -v -l file.py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Python Slow?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have mentioned before that when we are using Python, we are using an interpreter rather than a compiler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means it has to figure how to translate your code while it is running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can be overly slow in “hot” loops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Dynamically types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don’t have to write down the types ahead of time, which means Python spends a fair bit of time figuring out which type each object is</a:t>
            </a:r>
            <a:endParaRPr/>
          </a:p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Arithmetic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this C program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roughly maps to the machine instructions</a:t>
            </a:r>
            <a:endParaRPr/>
          </a:p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4"/>
          <p:cNvSpPr txBox="1"/>
          <p:nvPr/>
        </p:nvSpPr>
        <p:spPr>
          <a:xfrm>
            <a:off x="3090625" y="1090575"/>
            <a:ext cx="5596200" cy="13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C code */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 = a + b;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3090625" y="2983450"/>
            <a:ext cx="5596200" cy="13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Assign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&lt;int&gt;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to a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Assign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&lt;int&gt;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to b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call add&lt;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&gt;(a, b)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Assign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the result to c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Arithmetic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this Python program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roughly maps to the machine instructions</a:t>
            </a:r>
            <a:endParaRPr/>
          </a:p>
        </p:txBody>
      </p:sp>
      <p:sp>
        <p:nvSpPr>
          <p:cNvPr id="270" name="Google Shape;27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3090625" y="1090575"/>
            <a:ext cx="5596200" cy="136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A Python program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 = a + b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Arithmetic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3090625" y="575500"/>
            <a:ext cx="5596200" cy="4243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Assign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to a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1a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a-&gt;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PyObject_HEAD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-&gt;typecode to integer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1b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a-&gt;val 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2.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Assign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to b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2a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b-&gt;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PyObject_HEAD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-&gt;typecode to integer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2b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b-&gt;val =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3.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call add(a, b)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3a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find typecode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a-&gt;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PyObject_HEAD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3b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a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 integer;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a-&gt;val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3c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find typecode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b-&gt;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PyObject_HEAD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b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 integer;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b-&gt;val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3e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call add&lt;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&gt;(a-&gt;val, b-&gt;val)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3f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result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result,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an integer.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4.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Python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4a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c-&gt;</a:t>
            </a:r>
            <a:r>
              <a:rPr lang="en" sz="11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PyObject_HEAD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-&gt;typecode to integer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4b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" sz="11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11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c-&gt;val to result</a:t>
            </a:r>
            <a:endParaRPr sz="11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C27B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 Python</a:t>
            </a:r>
            <a:endParaRPr/>
          </a:p>
        </p:txBody>
      </p:sp>
      <p:sp>
        <p:nvSpPr>
          <p:cNvPr id="285" name="Google Shape;285;p3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Python is so slow, why does anyone use it?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WAY easier to program with than a language like 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Developer time costs $$$, computers are cheap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 provides incredible support for plugging into pre-compiled libraries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Examples: pandas, sklearn, numpy, scipy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Pretty easy to get around this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Use a profiler to figure out where your bottlenecks are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program is slow, look to any “hot” loops that might be replaced with library calls.</a:t>
            </a:r>
            <a:endParaRPr/>
          </a:p>
        </p:txBody>
      </p:sp>
      <p:sp>
        <p:nvSpPr>
          <p:cNvPr id="286" name="Google Shape;28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Notecards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 the end we will be doing an activity to help people to find partners for the project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are still looking for a partner, on the notecard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area you are most interested in looking into for the project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E.g. biology, astronomy, social networks, etc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collect those and talk about an activity at the end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already have a partner or don’t want one, congrats, you have won a brand new notecard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Don’t turn it in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2: Count steps 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090625" y="575500"/>
            <a:ext cx="5596200" cy="23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Assumption: A single simple  line of code takes the same amount of time to run in Python.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Examples: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num = 5 + 10;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print(“hello);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x &gt; 5 and x % 2 == 0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▪"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171825" y="1609650"/>
            <a:ext cx="2689200" cy="112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num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(“hello”)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num &gt;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%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155725" y="2834150"/>
            <a:ext cx="54660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Rules: 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Loop runtime is number of times it is run (N) times the number of statements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Char char="▪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Method runtime is sum of all statements found inside of it.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rate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often think of algorithms in terms of growth rate in terms of the input or input data size (</a:t>
            </a:r>
            <a:r>
              <a:rPr b="1" lang="en"/>
              <a:t>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Think of the runtime of </a:t>
            </a:r>
            <a:r>
              <a:rPr lang="en">
                <a:solidFill>
                  <a:schemeClr val="dk1"/>
                </a:solidFill>
              </a:rPr>
              <a:t>5n</a:t>
            </a:r>
            <a:r>
              <a:rPr baseline="30000" lang="en">
                <a:solidFill>
                  <a:schemeClr val="dk1"/>
                </a:solidFill>
              </a:rPr>
              <a:t>3 </a:t>
            </a:r>
            <a:r>
              <a:rPr lang="en">
                <a:solidFill>
                  <a:schemeClr val="dk1"/>
                </a:solidFill>
              </a:rPr>
              <a:t>+ 4n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+ 3n + 7.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</a:rPr>
              <a:t>All terms seem significant when we look at smaller inputs. 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74F"/>
                </a:solidFill>
              </a:rPr>
              <a:t>However, what happens when n becomes extremely large? At that point the term with the largest power of n will dominate (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rgbClr val="37474F"/>
                </a:solidFill>
              </a:rPr>
              <a:t>).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474F"/>
                </a:solidFill>
              </a:rPr>
              <a:t>We say it runs on the order of 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rgbClr val="37474F"/>
                </a:solidFill>
              </a:rPr>
              <a:t>  or O(</a:t>
            </a:r>
            <a:r>
              <a:rPr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3</a:t>
            </a:r>
            <a:r>
              <a:rPr lang="en">
                <a:solidFill>
                  <a:srgbClr val="37474F"/>
                </a:solidFill>
              </a:rPr>
              <a:t>) (</a:t>
            </a:r>
            <a:r>
              <a:rPr b="1" lang="en">
                <a:solidFill>
                  <a:srgbClr val="37474F"/>
                </a:solidFill>
              </a:rPr>
              <a:t>Big Oh of n cubed</a:t>
            </a:r>
            <a:r>
              <a:rPr lang="en">
                <a:solidFill>
                  <a:srgbClr val="37474F"/>
                </a:solidFill>
              </a:rPr>
              <a:t>).</a:t>
            </a:r>
            <a:endParaRPr>
              <a:solidFill>
                <a:srgbClr val="3747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classes </a:t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75" y="257262"/>
            <a:ext cx="6366849" cy="36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2825825" y="4199700"/>
            <a:ext cx="61203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http://recursive-design.com/blog/2010/12/07/comp-sci-101-big-o-notation/</a:t>
            </a:r>
            <a:r>
              <a:rPr lang="en"/>
              <a:t>  - post about a Google interview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090625" y="191075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are the Big-O run-times of each of these methods?</a:t>
            </a:r>
            <a:endParaRPr b="1"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 - Review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3090625" y="666100"/>
            <a:ext cx="2778000" cy="3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max_diff1(nums):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max_diff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n1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n2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diff = abs(n1 - n2)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diff &gt; max_diff: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max_diff = diff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5868625" y="666100"/>
            <a:ext cx="2818200" cy="3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max_diff2(nums):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min_num = nums[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max_num = nums[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&lt; min_num: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min_num 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&gt; max_num: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max_num 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max_num - min_num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3090625" y="3834400"/>
            <a:ext cx="5596200" cy="72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max_diff3(nums):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max(nums) - min(nums)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What are the Big-O run-times of each of these methods?</a:t>
            </a:r>
            <a:endParaRPr b="1"/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1.5 min - Review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3090625" y="666100"/>
            <a:ext cx="2778000" cy="3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max_diff1(nums):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max_diff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n1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n2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diff = abs(n1 - n2)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diff &gt; max_diff: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max_diff = diff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</a:t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868625" y="666100"/>
            <a:ext cx="2818200" cy="3168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max_diff2(nums):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min_num = nums[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max_num = nums[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&lt; min_num: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min_num 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num &gt; max_num: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max_num 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max_num - min_num</a:t>
            </a:r>
            <a:endParaRPr sz="130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090625" y="3834400"/>
            <a:ext cx="5596200" cy="72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max_diff3(nums):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max(nums) - min(nums)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 to describe how an algorithm will </a:t>
            </a:r>
            <a:r>
              <a:rPr b="1" lang="en"/>
              <a:t>scale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Independent of programming language / computer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Easy to think of (with practice 😊)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be a bit overly simplistic (a very crude approximation)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Misses many important issues of performance that matter in real life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Constants can sometimes really matter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33" y="575500"/>
            <a:ext cx="4212692" cy="39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8"/>
          <p:cNvCxnSpPr/>
          <p:nvPr/>
        </p:nvCxnSpPr>
        <p:spPr>
          <a:xfrm flipH="1" rot="10800000">
            <a:off x="3931225" y="1913525"/>
            <a:ext cx="363600" cy="407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