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7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e0e7b116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e0e7b11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e0e7b116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e0e7b11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e0e7b116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e0e7b11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e0e7b116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e0e7b11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e0e7b116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e0e7b1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5e0e7b116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5e0e7b1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5e0e7b116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5e0e7b11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5e0e7b116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5e0e7b11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e0e7b116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e0e7b1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e0e7b11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e0e7b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e0e7b116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e0e7b1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4a1c420b5_0_1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4a1c420b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get to today, will cover Wednesday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4a1c420b5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4a1c420b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Didn’t get to today, will cover Wednesday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a1c420b5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a1c420b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Didn’t get to today, will cover Wednesday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a1c420b5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a1c420b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Didn’t get to today, will cover Wednesday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5e0e7b116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5e0e7b1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89" name="Google Shape;89;p12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47" name="Google Shape;4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" name="Google Shape;66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0" name="Google Shape;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EXk4KCSsfZeu4jcnXXHdSSXnhLIsPCE0#scrollTo=wx7hGt4pSb0_&amp;forceEdit=true&amp;offline=true&amp;sandboxMode=tru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EXk4KCSsfZeu4jcnXXHdSSXnhLIsPCE0#forceEdit=true&amp;offline=true&amp;sandboxMode=true&amp;scrollTo=9C4ngJweVHG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digitalocean.com/community/tutorials/how-to-index-and-slice-strings-in-python-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EXk4KCSsfZeu4jcnXXHdSSXnhLIsPCE0#scrollTo=uObRjbquV5o4&amp;forceEdit=true&amp;offline=true&amp;sandboxMode=tru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Introduction to Python II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468937" y="1925800"/>
            <a:ext cx="487974" cy="48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090625" y="575500"/>
            <a:ext cx="55962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use conditional statements to have your program execute different </a:t>
            </a:r>
            <a:r>
              <a:rPr b="1" lang="en">
                <a:solidFill>
                  <a:schemeClr val="accent4"/>
                </a:solidFill>
              </a:rPr>
              <a:t>branches</a:t>
            </a:r>
            <a:r>
              <a:rPr lang="en"/>
              <a:t> of code based on </a:t>
            </a:r>
            <a:r>
              <a:rPr b="1" lang="en">
                <a:solidFill>
                  <a:schemeClr val="accent4"/>
                </a:solidFill>
              </a:rPr>
              <a:t>test condition</a:t>
            </a:r>
            <a:r>
              <a:rPr b="1" lang="en"/>
              <a:t>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Keywords:    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/ elif / else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3090625" y="1561300"/>
            <a:ext cx="5596200" cy="229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14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&lt;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&gt;=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3090625" y="3853300"/>
            <a:ext cx="5596200" cy="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Char char="●"/>
            </a:pPr>
            <a:r>
              <a:rPr b="1" lang="en"/>
              <a:t>Q: What values of x fall into the else case?</a:t>
            </a:r>
            <a:endParaRPr b="1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&gt;= 10 and x &lt; 13  # 10, 11, 12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090625" y="575500"/>
            <a:ext cx="5596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Make a prediction of what this program will output.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minute</a:t>
            </a:r>
            <a:endParaRPr/>
          </a:p>
        </p:txBody>
      </p:sp>
      <p:sp>
        <p:nvSpPr>
          <p:cNvPr id="252" name="Google Shape;252;p29"/>
          <p:cNvSpPr txBox="1"/>
          <p:nvPr/>
        </p:nvSpPr>
        <p:spPr>
          <a:xfrm>
            <a:off x="3090625" y="1150500"/>
            <a:ext cx="5596200" cy="204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%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&gt;=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090625" y="3191700"/>
            <a:ext cx="55962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Options (different lines of output separated by “/”)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 / A / B /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 / A / C / B / C / A /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 / A /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 / A / C / B /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Make a prediction of what this program will output.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 minutes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3090625" y="1150500"/>
            <a:ext cx="5596200" cy="2041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%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&gt;=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090625" y="3191700"/>
            <a:ext cx="5596200" cy="15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Options (different lines of output separated by “/”)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 / A / B / 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 / A / C / B / C / A /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 / A /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 / A / C / B / 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Functions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090625" y="575500"/>
            <a:ext cx="5596200" cy="32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accent4"/>
                </a:solidFill>
              </a:rPr>
              <a:t>function</a:t>
            </a:r>
            <a:r>
              <a:rPr b="1" lang="en"/>
              <a:t> </a:t>
            </a:r>
            <a:r>
              <a:rPr lang="en"/>
              <a:t>is a named procedure with a series of instructions that can be </a:t>
            </a:r>
            <a:r>
              <a:rPr b="1" lang="en">
                <a:solidFill>
                  <a:schemeClr val="accent4"/>
                </a:solidFill>
              </a:rPr>
              <a:t>called</a:t>
            </a:r>
            <a:r>
              <a:rPr b="1" lang="en"/>
              <a:t> </a:t>
            </a:r>
            <a:r>
              <a:rPr lang="en"/>
              <a:t>in your program to execute those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call a function: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function_name()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has many </a:t>
            </a:r>
            <a:r>
              <a:rPr b="1" lang="en">
                <a:solidFill>
                  <a:schemeClr val="accent4"/>
                </a:solidFill>
              </a:rPr>
              <a:t>built-in</a:t>
            </a:r>
            <a:r>
              <a:rPr b="1" lang="en"/>
              <a:t> </a:t>
            </a:r>
            <a:r>
              <a:rPr lang="en"/>
              <a:t>functions that you can call you can use in your programs. Here are some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Casting: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int, float, bool, str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abs, max, min, sum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can take </a:t>
            </a:r>
            <a:r>
              <a:rPr b="1" lang="en">
                <a:solidFill>
                  <a:schemeClr val="accent4"/>
                </a:solidFill>
              </a:rPr>
              <a:t>arguments</a:t>
            </a:r>
            <a:r>
              <a:rPr b="1" lang="en"/>
              <a:t> </a:t>
            </a:r>
            <a:r>
              <a:rPr lang="en"/>
              <a:t>to pass information to the function and may </a:t>
            </a:r>
            <a:r>
              <a:rPr b="1" lang="en">
                <a:solidFill>
                  <a:schemeClr val="accent4"/>
                </a:solidFill>
              </a:rPr>
              <a:t>return</a:t>
            </a:r>
            <a:r>
              <a:rPr b="1" lang="en"/>
              <a:t> </a:t>
            </a:r>
            <a:r>
              <a:rPr lang="en"/>
              <a:t>values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3090625" y="3829100"/>
            <a:ext cx="5596200" cy="49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max(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min(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x will be 5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your own Function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090625" y="575500"/>
            <a:ext cx="55962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Jupyter Notebook Demo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 arguments between the parens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return statements to return values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3090625" y="1153425"/>
            <a:ext cx="5596200" cy="799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greeting():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'hello!'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3090625" y="2654800"/>
            <a:ext cx="5596200" cy="235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mean(a, b):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'Calling mean with'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a, b)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(a + b) /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main():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x = mean(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__name__ == 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'__main__'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main()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"/>
              <a:t> that represents a sequence of characters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Jupyter Notebook Demo</a:t>
            </a:r>
            <a:r>
              <a:rPr lang="en"/>
              <a:t> for reference on how to manipulate strings. Important concepts covered in these notes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define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concatenation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 into strings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of string &amp; How to loop over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 methods: split, upper, lower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Loop over a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Fancy String Indexing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index into strings (or lists) by passing in more than one number as a </a:t>
            </a:r>
            <a:r>
              <a:rPr b="1" lang="en">
                <a:solidFill>
                  <a:schemeClr val="accent4"/>
                </a:solidFill>
              </a:rPr>
              <a:t>slice</a:t>
            </a:r>
            <a:br>
              <a:rPr b="1" lang="en"/>
            </a:br>
            <a:br>
              <a:rPr b="1" lang="en"/>
            </a:b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See guide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for a longer explanation</a:t>
            </a:r>
            <a:endParaRPr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3090625" y="1305900"/>
            <a:ext cx="5596200" cy="2679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 = </a:t>
            </a:r>
            <a:r>
              <a:rPr lang="en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'hello world'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     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h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:len(s)]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hello world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:]      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llo worl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s[:len(s)-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hello worl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:len(s)-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llo worl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:len(s)-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lowr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    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s[::-</a:t>
            </a:r>
            <a:r>
              <a:rPr lang="en" sz="10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         </a:t>
            </a:r>
            <a:r>
              <a:rPr lang="en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drwolh</a:t>
            </a:r>
            <a:endParaRPr sz="10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i="0" lang="en">
                <a:latin typeface="Nunito Sans"/>
                <a:ea typeface="Nunito Sans"/>
                <a:cs typeface="Nunito Sans"/>
                <a:sym typeface="Nunito Sans"/>
              </a:rPr>
              <a:t>Documenting code</a:t>
            </a:r>
            <a:endParaRPr i="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i="0" lang="en">
                <a:latin typeface="Nunito Sans"/>
                <a:ea typeface="Nunito Sans"/>
                <a:cs typeface="Nunito Sans"/>
                <a:sym typeface="Nunito Sans"/>
              </a:rPr>
              <a:t>Testing</a:t>
            </a:r>
            <a:endParaRPr i="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i="0" lang="en">
                <a:latin typeface="Nunito Sans"/>
                <a:ea typeface="Nunito Sans"/>
                <a:cs typeface="Nunito Sans"/>
                <a:sym typeface="Nunito Sans"/>
              </a:rPr>
              <a:t>Lists</a:t>
            </a:r>
            <a:endParaRPr i="0"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</a:pPr>
            <a:r>
              <a:rPr i="0" lang="en">
                <a:latin typeface="Nunito Sans"/>
                <a:ea typeface="Nunito Sans"/>
                <a:cs typeface="Nunito Sans"/>
                <a:sym typeface="Nunito Sans"/>
              </a:rPr>
              <a:t>Files</a:t>
            </a:r>
            <a:endParaRPr i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Before Next Time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 to section tomorrow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Finish Python setup!</a:t>
            </a:r>
            <a:endParaRPr sz="1400"/>
          </a:p>
        </p:txBody>
      </p:sp>
      <p:sp>
        <p:nvSpPr>
          <p:cNvPr id="302" name="Google Shape;302;p3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2" type="body"/>
          </p:nvPr>
        </p:nvSpPr>
        <p:spPr>
          <a:xfrm>
            <a:off x="4911150" y="1021800"/>
            <a:ext cx="3842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This Time</a:t>
            </a:r>
            <a:endParaRPr sz="24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unito Sans"/>
              <a:buChar char="●"/>
            </a:pPr>
            <a:r>
              <a:rPr lang="en"/>
              <a:t>Jupyter Notebooks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Crash Course - Day 2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+ Casting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(parameters + returns)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Strings</a:t>
            </a:r>
            <a:endParaRPr/>
          </a:p>
        </p:txBody>
      </p:sp>
      <p:sp>
        <p:nvSpPr>
          <p:cNvPr id="136" name="Google Shape;136;p20"/>
          <p:cNvSpPr txBox="1"/>
          <p:nvPr>
            <p:ph idx="2" type="body"/>
          </p:nvPr>
        </p:nvSpPr>
        <p:spPr>
          <a:xfrm>
            <a:off x="386775" y="1021800"/>
            <a:ext cx="3642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Last Time</a:t>
            </a:r>
            <a:r>
              <a:rPr lang="en" sz="2400">
                <a:solidFill>
                  <a:srgbClr val="FFFFFF"/>
                </a:solidFill>
              </a:rPr>
              <a:t> Time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Overview of class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Syllabus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Python Crash Course - Day 1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Hello world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Variables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Expressions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Make a prediction of what this program will output.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 that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print(1, 2, 3)</a:t>
            </a:r>
            <a:r>
              <a:rPr lang="en"/>
              <a:t> outputs: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1 2 3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090625" y="1444900"/>
            <a:ext cx="2793000" cy="240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z = y - x 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 = z /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(x, y, z)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6704100" y="1508250"/>
            <a:ext cx="966300" cy="490500"/>
            <a:chOff x="7268825" y="1676150"/>
            <a:chExt cx="966300" cy="490500"/>
          </a:xfrm>
        </p:grpSpPr>
        <p:sp>
          <p:nvSpPr>
            <p:cNvPr id="145" name="Google Shape;145;p21"/>
            <p:cNvSpPr txBox="1"/>
            <p:nvPr/>
          </p:nvSpPr>
          <p:spPr>
            <a:xfrm>
              <a:off x="7268825" y="1745750"/>
              <a:ext cx="4176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" name="Google Shape;146;p21"/>
            <p:cNvSpPr txBox="1"/>
            <p:nvPr/>
          </p:nvSpPr>
          <p:spPr>
            <a:xfrm>
              <a:off x="7686425" y="1676150"/>
              <a:ext cx="548700" cy="49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7" name="Google Shape;147;p21"/>
          <p:cNvGrpSpPr/>
          <p:nvPr/>
        </p:nvGrpSpPr>
        <p:grpSpPr>
          <a:xfrm>
            <a:off x="6704100" y="2326500"/>
            <a:ext cx="966300" cy="490500"/>
            <a:chOff x="7268825" y="1676150"/>
            <a:chExt cx="966300" cy="490500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7268825" y="1745750"/>
              <a:ext cx="4176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7686425" y="1676150"/>
              <a:ext cx="548700" cy="49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50" name="Google Shape;150;p21"/>
          <p:cNvGrpSpPr/>
          <p:nvPr/>
        </p:nvGrpSpPr>
        <p:grpSpPr>
          <a:xfrm>
            <a:off x="6704100" y="3144738"/>
            <a:ext cx="966300" cy="490500"/>
            <a:chOff x="7268825" y="1676150"/>
            <a:chExt cx="966300" cy="490500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7268825" y="1745750"/>
              <a:ext cx="4176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z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7686425" y="1676150"/>
              <a:ext cx="548700" cy="49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1508250"/>
            <a:ext cx="297825" cy="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1806075"/>
            <a:ext cx="297825" cy="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3144750"/>
            <a:ext cx="297825" cy="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2125725"/>
            <a:ext cx="297825" cy="29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2817000"/>
            <a:ext cx="297825" cy="29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1"/>
          <p:cNvGrpSpPr/>
          <p:nvPr/>
        </p:nvGrpSpPr>
        <p:grpSpPr>
          <a:xfrm>
            <a:off x="6704100" y="1508250"/>
            <a:ext cx="966300" cy="490500"/>
            <a:chOff x="7268825" y="1676150"/>
            <a:chExt cx="966300" cy="490500"/>
          </a:xfrm>
        </p:grpSpPr>
        <p:sp>
          <p:nvSpPr>
            <p:cNvPr id="159" name="Google Shape;159;p21"/>
            <p:cNvSpPr txBox="1"/>
            <p:nvPr/>
          </p:nvSpPr>
          <p:spPr>
            <a:xfrm>
              <a:off x="7268825" y="1745750"/>
              <a:ext cx="4176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7686425" y="1676150"/>
              <a:ext cx="548700" cy="49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6704100" y="2326500"/>
            <a:ext cx="966300" cy="490500"/>
            <a:chOff x="7268825" y="1676150"/>
            <a:chExt cx="966300" cy="490500"/>
          </a:xfrm>
        </p:grpSpPr>
        <p:sp>
          <p:nvSpPr>
            <p:cNvPr id="162" name="Google Shape;162;p21"/>
            <p:cNvSpPr txBox="1"/>
            <p:nvPr/>
          </p:nvSpPr>
          <p:spPr>
            <a:xfrm>
              <a:off x="7268825" y="1745750"/>
              <a:ext cx="4176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7686425" y="1676150"/>
              <a:ext cx="548700" cy="490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1.0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754625" y="3472500"/>
            <a:ext cx="297825" cy="2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3108625" y="3861950"/>
            <a:ext cx="27930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 Output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2 1.0 2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Modes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090625" y="575500"/>
            <a:ext cx="55962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Script</a:t>
            </a:r>
            <a:r>
              <a:rPr b="1" lang="en"/>
              <a:t>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.py file and run it 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python my_file.py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file from top to bottom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090625" y="1909275"/>
            <a:ext cx="5596200" cy="23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Interactive Shell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accent4"/>
                </a:solidFill>
              </a:rPr>
              <a:t>R</a:t>
            </a:r>
            <a:r>
              <a:rPr lang="en">
                <a:solidFill>
                  <a:schemeClr val="dk2"/>
                </a:solidFill>
              </a:rPr>
              <a:t>ead </a:t>
            </a:r>
            <a:r>
              <a:rPr b="1" lang="en">
                <a:solidFill>
                  <a:schemeClr val="accent4"/>
                </a:solidFill>
              </a:rPr>
              <a:t>E</a:t>
            </a:r>
            <a:r>
              <a:rPr lang="en">
                <a:solidFill>
                  <a:schemeClr val="dk2"/>
                </a:solidFill>
              </a:rPr>
              <a:t>valuate </a:t>
            </a:r>
            <a:r>
              <a:rPr b="1" lang="en">
                <a:solidFill>
                  <a:schemeClr val="accent4"/>
                </a:solidFill>
              </a:rPr>
              <a:t>P</a:t>
            </a:r>
            <a:r>
              <a:rPr lang="en">
                <a:solidFill>
                  <a:schemeClr val="dk2"/>
                </a:solidFill>
              </a:rPr>
              <a:t>rint </a:t>
            </a:r>
            <a:r>
              <a:rPr b="1" lang="en">
                <a:solidFill>
                  <a:schemeClr val="accent4"/>
                </a:solidFill>
              </a:rPr>
              <a:t>L</a:t>
            </a:r>
            <a:r>
              <a:rPr lang="en">
                <a:solidFill>
                  <a:schemeClr val="dk2"/>
                </a:solidFill>
              </a:rPr>
              <a:t>oop (</a:t>
            </a:r>
            <a:r>
              <a:rPr b="1" lang="en">
                <a:solidFill>
                  <a:schemeClr val="accent4"/>
                </a:solidFill>
              </a:rPr>
              <a:t>REPL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Interactive mode to try small chunks of code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Simple: 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○"/>
            </a:pPr>
            <a:r>
              <a:rPr lang="en">
                <a:solidFill>
                  <a:schemeClr val="dk2"/>
                </a:solidFill>
              </a:rPr>
              <a:t>Complex: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2"/>
                </a:solidFill>
              </a:rPr>
              <a:t>Jupyter Notebook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3090625" y="3558475"/>
            <a:ext cx="55962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●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Follow Software instructions to set up your computer for development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●"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For those of you following on your laptops, you can play around with the Notebook I’m using by using </a:t>
            </a:r>
            <a:r>
              <a:rPr lang="en" u="sng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3"/>
              </a:rPr>
              <a:t>this link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6171125" y="730900"/>
            <a:ext cx="2770025" cy="972300"/>
            <a:chOff x="6335575" y="1088850"/>
            <a:chExt cx="2770025" cy="972300"/>
          </a:xfrm>
        </p:grpSpPr>
        <p:cxnSp>
          <p:nvCxnSpPr>
            <p:cNvPr id="177" name="Google Shape;177;p22"/>
            <p:cNvCxnSpPr/>
            <p:nvPr/>
          </p:nvCxnSpPr>
          <p:spPr>
            <a:xfrm>
              <a:off x="6335575" y="1564175"/>
              <a:ext cx="1278600" cy="66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22"/>
            <p:cNvSpPr txBox="1"/>
            <p:nvPr/>
          </p:nvSpPr>
          <p:spPr>
            <a:xfrm>
              <a:off x="7628100" y="1088850"/>
              <a:ext cx="14775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Your HW + Project</a:t>
              </a:r>
              <a:endParaRPr b="1" sz="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7415455" y="1475852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6529050" y="2970525"/>
            <a:ext cx="2412100" cy="972300"/>
            <a:chOff x="6529050" y="2945925"/>
            <a:chExt cx="2412100" cy="972300"/>
          </a:xfrm>
        </p:grpSpPr>
        <p:cxnSp>
          <p:nvCxnSpPr>
            <p:cNvPr id="181" name="Google Shape;181;p22"/>
            <p:cNvCxnSpPr/>
            <p:nvPr/>
          </p:nvCxnSpPr>
          <p:spPr>
            <a:xfrm>
              <a:off x="6529050" y="3421250"/>
              <a:ext cx="917400" cy="84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2"/>
            <p:cNvSpPr txBox="1"/>
            <p:nvPr/>
          </p:nvSpPr>
          <p:spPr>
            <a:xfrm>
              <a:off x="7463650" y="2945925"/>
              <a:ext cx="14775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Lecture (usually)</a:t>
              </a:r>
              <a:endParaRPr b="1" sz="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7251005" y="333292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ool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True/False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090625" y="406300"/>
            <a:ext cx="5596200" cy="9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/>
              <a:t> has two values: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True, False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you logical operators: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and, or, not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3090625" y="1070575"/>
            <a:ext cx="5466000" cy="201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b1 =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b2 =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(b1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(b1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b1)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(b2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b1))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3090625" y="1070575"/>
            <a:ext cx="5596200" cy="201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b1 =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b2 =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(b1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b2)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(b1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b2)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b2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b1)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(b2 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b1))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3090625" y="3083275"/>
            <a:ext cx="55962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get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r>
              <a:rPr lang="en"/>
              <a:t>s by comparing numbers</a:t>
            </a:r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3090625" y="3553075"/>
            <a:ext cx="5466000" cy="142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&lt;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&gt;=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==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090625" y="3553075"/>
            <a:ext cx="5596200" cy="142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&lt;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True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&gt;=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 ==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False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/>
        </p:nvSpPr>
        <p:spPr>
          <a:xfrm>
            <a:off x="3090625" y="1348950"/>
            <a:ext cx="5466000" cy="238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 + Types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090625" y="575500"/>
            <a:ext cx="55962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piece of data in Python has a </a:t>
            </a:r>
            <a:r>
              <a:rPr b="1" lang="en">
                <a:solidFill>
                  <a:schemeClr val="accent4"/>
                </a:solidFill>
              </a:rPr>
              <a:t>type</a:t>
            </a:r>
            <a:r>
              <a:rPr lang="en"/>
              <a:t>. You can convert between types by </a:t>
            </a:r>
            <a:r>
              <a:rPr b="1" lang="en">
                <a:solidFill>
                  <a:schemeClr val="accent4"/>
                </a:solidFill>
              </a:rPr>
              <a:t>casting</a:t>
            </a:r>
            <a:r>
              <a:rPr b="1" lang="en"/>
              <a:t>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3090625" y="1348950"/>
            <a:ext cx="5596200" cy="238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 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3090625" y="3866825"/>
            <a:ext cx="5596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Commonly used types: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int,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float,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bool,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/>
              <a:t>Can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type(x)</a:t>
            </a:r>
            <a:r>
              <a:rPr lang="en"/>
              <a:t> to find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/>
              <a:t>’s type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6" name="Google Shape;206;p24"/>
          <p:cNvSpPr txBox="1"/>
          <p:nvPr/>
        </p:nvSpPr>
        <p:spPr>
          <a:xfrm>
            <a:off x="3090625" y="1348950"/>
            <a:ext cx="5596200" cy="238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 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"1.7"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  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3090625" y="1348950"/>
            <a:ext cx="5596200" cy="2382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     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1.4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"1.7"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1.7</a:t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(x))    </a:t>
            </a:r>
            <a:r>
              <a:rPr lang="en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Error</a:t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090625" y="575500"/>
            <a:ext cx="5596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>
                <a:solidFill>
                  <a:schemeClr val="accent4"/>
                </a:solidFill>
              </a:rPr>
              <a:t>while loop</a:t>
            </a:r>
            <a:r>
              <a:rPr b="1" lang="en"/>
              <a:t> </a:t>
            </a:r>
            <a:r>
              <a:rPr lang="en"/>
              <a:t>has a </a:t>
            </a:r>
            <a:r>
              <a:rPr b="1" lang="en">
                <a:solidFill>
                  <a:schemeClr val="accent4"/>
                </a:solidFill>
              </a:rPr>
              <a:t>condition</a:t>
            </a:r>
            <a:r>
              <a:rPr lang="en"/>
              <a:t> and a </a:t>
            </a:r>
            <a:r>
              <a:rPr b="1" lang="en">
                <a:solidFill>
                  <a:schemeClr val="accent4"/>
                </a:solidFill>
              </a:rPr>
              <a:t>body</a:t>
            </a:r>
            <a:r>
              <a:rPr lang="en"/>
              <a:t>. It executes the body repeatedly until the condition</a:t>
            </a:r>
            <a:r>
              <a:rPr b="1" lang="en"/>
              <a:t> </a:t>
            </a:r>
            <a:r>
              <a:rPr lang="en"/>
              <a:t>is false.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090625" y="1374700"/>
            <a:ext cx="5596200" cy="207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x &lt;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x = x *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'After loop'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7185250" y="1374700"/>
            <a:ext cx="1501500" cy="20793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64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After loop 128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3090625" y="3454000"/>
            <a:ext cx="5596200" cy="12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</a:rPr>
              <a:t>Important</a:t>
            </a:r>
            <a:r>
              <a:rPr lang="en"/>
              <a:t>: Python uses indentation to determine what belongs inside the loop!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common beginner error</a:t>
            </a:r>
            <a:br>
              <a:rPr lang="en"/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IndentationError: unexpected indent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090625" y="575500"/>
            <a:ext cx="55962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know Java, for loops in Python look pretty different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for loop has a  </a:t>
            </a:r>
            <a:r>
              <a:rPr b="1" lang="en">
                <a:solidFill>
                  <a:schemeClr val="accent4"/>
                </a:solidFill>
              </a:rPr>
              <a:t>body</a:t>
            </a:r>
            <a:r>
              <a:rPr lang="en"/>
              <a:t>  that repeats for every value in a </a:t>
            </a:r>
            <a:r>
              <a:rPr b="1" lang="en">
                <a:solidFill>
                  <a:schemeClr val="accent4"/>
                </a:solidFill>
              </a:rPr>
              <a:t>sequence</a:t>
            </a:r>
            <a:r>
              <a:rPr lang="en"/>
              <a:t>, using a </a:t>
            </a:r>
            <a:r>
              <a:rPr b="1" lang="en">
                <a:solidFill>
                  <a:schemeClr val="accent4"/>
                </a:solidFill>
              </a:rPr>
              <a:t>loop variable</a:t>
            </a:r>
            <a:r>
              <a:rPr lang="en"/>
              <a:t> to track the current value</a:t>
            </a:r>
            <a:endParaRPr/>
          </a:p>
        </p:txBody>
      </p:sp>
      <p:sp>
        <p:nvSpPr>
          <p:cNvPr id="224" name="Google Shape;22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3090625" y="1613325"/>
            <a:ext cx="5596200" cy="157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range(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'After loop'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i)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7185325" y="1613325"/>
            <a:ext cx="1501500" cy="1574700"/>
          </a:xfrm>
          <a:prstGeom prst="rect">
            <a:avLst/>
          </a:prstGeom>
          <a:solidFill>
            <a:srgbClr val="FBFBF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After loop 4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3090625" y="3188025"/>
            <a:ext cx="5596200" cy="18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many uses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range(A)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Between </a:t>
            </a:r>
            <a:r>
              <a:rPr lang="en"/>
              <a:t>0 inclusive and A exclusive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range(A, B)   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</a:t>
            </a:r>
            <a:r>
              <a:rPr lang="en"/>
              <a:t>etween A inclusive and B exclusive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range(A, B, C)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Between A inclusive and B exclusive (steps by C)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Break</a:t>
            </a:r>
            <a:endParaRPr/>
          </a:p>
        </p:txBody>
      </p:sp>
      <p:sp>
        <p:nvSpPr>
          <p:cNvPr id="233" name="Google Shape;23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pside down dog GIF"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800" y="325237"/>
            <a:ext cx="3279150" cy="44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