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  <p:embeddedFont>
      <p:font typeface="Nuni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A642D5-62D9-4AE0-A106-D3A7C5F86CA7}">
  <a:tblStyle styleId="{CFA642D5-62D9-4AE0-A106-D3A7C5F86C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ans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5.xml"/><Relationship Id="rId32" Type="http://schemas.openxmlformats.org/officeDocument/2006/relationships/font" Target="fonts/Nunito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2bbff960_0_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2bbff9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a2bbff960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a2bbff96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a2bbff960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a2bbff9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a2bbff960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a2bbff96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2bbff960_0_1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2bbff9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a2bbff960_0_1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a2bbff9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a2bbff960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a2bbff96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a2bbff960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a2bbff96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a2bbff960_0_1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a2bbff96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a2bbff960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a2bbff9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tree we can treat left on 1 to correspond to left and the right corresponds to the right of that boundary.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look at 3,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85099ec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85099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a2bbff960_0_7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a2bbff960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a2bbff960_0_7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a2bbff960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a2bbff96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a2bbff9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a2bbff960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a2bbff9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a2bbff960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a2bbff96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a2bbff960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a2bbff9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a2bbff96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a2bbff9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a2bbff960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a2bbff9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2bbff960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2bbff9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l64DDtNXDhdOEZOW8IhUlf7B3nmRxrZA#forceEdit=true&amp;offline=true&amp;sandboxMode=tru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l64DDtNXDhdOEZOW8IhUlf7B3nmRxrZA#forceEdit=true&amp;offline=true&amp;sandboxMode=tru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Joins / Spatial Indices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148" y="2550955"/>
            <a:ext cx="329975" cy="32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125" y="2550956"/>
            <a:ext cx="329975" cy="329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Join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090625" y="575500"/>
            <a:ext cx="55962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interesting questions of what happens if there are rows that don’t “line up”. Different type of joins differ in how to handle this case.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Types of Joins 		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left.merge(right, how=’type’)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090625" y="2182600"/>
            <a:ext cx="55962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Inner</a:t>
            </a:r>
            <a:r>
              <a:rPr lang="en"/>
              <a:t> (default): </a:t>
            </a:r>
            <a:r>
              <a:rPr lang="en"/>
              <a:t>Both values must be present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Left</a:t>
            </a:r>
            <a:r>
              <a:rPr lang="en"/>
              <a:t>: If a value from left has no match, add NaNs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Right: </a:t>
            </a:r>
            <a:r>
              <a:rPr lang="en"/>
              <a:t>If a value from right has no match, add NaNs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Outer: </a:t>
            </a:r>
            <a:r>
              <a:rPr lang="en"/>
              <a:t>If a value from either table has no match, add NaNs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</a:t>
            </a:r>
            <a:r>
              <a:rPr lang="en"/>
              <a:t> Join</a:t>
            </a:r>
            <a:endParaRPr/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48" name="Google Shape;248;p30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30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0" name="Google Shape;250;p30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</a:t>
            </a:r>
            <a:r>
              <a:rPr lang="en"/>
              <a:t> Join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'left'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59" name="Google Shape;259;p31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0" name="Google Shape;260;p31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61" name="Google Shape;261;p31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</a:t>
            </a:r>
            <a:r>
              <a:rPr lang="en"/>
              <a:t> Join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2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'right'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70" name="Google Shape;270;p32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1" name="Google Shape;271;p32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2" name="Google Shape;272;p32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</a:t>
            </a:r>
            <a:r>
              <a:rPr lang="en"/>
              <a:t> Join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how=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'outer'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81" name="Google Shape;281;p33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33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3" name="Google Shape;283;p33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Geospatial Join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multiple layers on a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the states that intersect the path of the hurricane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Notes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Plot layers by plotting on the same axes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 to use a spatial join to join on geo-spatial features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4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/>
              </a:rPr>
              <a:t>Colab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Joins</a:t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similar to plain old joins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how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Same distinction between inner, left, right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pairs of matches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difference are you match by geo-spatial relation 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commonly will just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op=’intersects’</a:t>
            </a:r>
            <a:r>
              <a:rPr lang="en"/>
              <a:t>, but there are other ways to determine a match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3090625" y="3093850"/>
            <a:ext cx="5596200" cy="48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geopandas.sjoin(mainland, florence, op=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'intersects'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Join - Points</a:t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we had a dataset of where</a:t>
            </a:r>
            <a:br>
              <a:rPr lang="en"/>
            </a:br>
            <a:r>
              <a:rPr lang="en"/>
              <a:t>people live in England.</a:t>
            </a:r>
            <a:br>
              <a:rPr lang="en"/>
            </a:br>
            <a:br>
              <a:rPr lang="en"/>
            </a:br>
            <a:r>
              <a:rPr lang="en"/>
              <a:t>Want to find all people that </a:t>
            </a:r>
            <a:br>
              <a:rPr lang="en"/>
            </a:br>
            <a:r>
              <a:rPr lang="en"/>
              <a:t>l</a:t>
            </a:r>
            <a:r>
              <a:rPr lang="en"/>
              <a:t>ive in this box.</a:t>
            </a:r>
            <a:br>
              <a:rPr lang="en"/>
            </a:br>
            <a:br>
              <a:rPr lang="en"/>
            </a:br>
            <a:r>
              <a:rPr lang="en"/>
              <a:t>How many points would we </a:t>
            </a:r>
            <a:br>
              <a:rPr lang="en"/>
            </a:br>
            <a:r>
              <a:rPr lang="en"/>
              <a:t>h</a:t>
            </a:r>
            <a:r>
              <a:rPr lang="en"/>
              <a:t>ave to search through?</a:t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5598" l="9280" r="0" t="0"/>
          <a:stretch/>
        </p:blipFill>
        <p:spPr>
          <a:xfrm>
            <a:off x="6198200" y="672025"/>
            <a:ext cx="2488625" cy="38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/>
          <p:nvPr/>
        </p:nvSpPr>
        <p:spPr>
          <a:xfrm>
            <a:off x="7814450" y="4281150"/>
            <a:ext cx="99300" cy="84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/>
        </p:nvSpPr>
        <p:spPr>
          <a:xfrm>
            <a:off x="3090625" y="3584875"/>
            <a:ext cx="326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[Point1, Point2, Point3, …]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 rotWithShape="1">
          <a:blip r:embed="rId3">
            <a:alphaModFix/>
          </a:blip>
          <a:srcRect b="-4580" l="-13071" r="0" t="0"/>
          <a:stretch/>
        </p:blipFill>
        <p:spPr>
          <a:xfrm>
            <a:off x="4242950" y="623775"/>
            <a:ext cx="3101725" cy="430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7"/>
          <p:cNvCxnSpPr>
            <a:stCxn id="315" idx="1"/>
            <a:endCxn id="315" idx="3"/>
          </p:cNvCxnSpPr>
          <p:nvPr/>
        </p:nvCxnSpPr>
        <p:spPr>
          <a:xfrm>
            <a:off x="3090625" y="2566000"/>
            <a:ext cx="5596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 flipH="1">
            <a:off x="5991963" y="623763"/>
            <a:ext cx="4500" cy="193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6269188" y="2565988"/>
            <a:ext cx="900" cy="1997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>
            <a:off x="3091300" y="1783775"/>
            <a:ext cx="2905200" cy="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7"/>
          <p:cNvCxnSpPr/>
          <p:nvPr/>
        </p:nvCxnSpPr>
        <p:spPr>
          <a:xfrm>
            <a:off x="5991975" y="1962150"/>
            <a:ext cx="2710500" cy="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7"/>
          <p:cNvCxnSpPr/>
          <p:nvPr/>
        </p:nvCxnSpPr>
        <p:spPr>
          <a:xfrm>
            <a:off x="3091300" y="3474025"/>
            <a:ext cx="3177900" cy="24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7"/>
          <p:cNvCxnSpPr/>
          <p:nvPr/>
        </p:nvCxnSpPr>
        <p:spPr>
          <a:xfrm>
            <a:off x="6269200" y="3356000"/>
            <a:ext cx="2433300" cy="21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330" name="Google Shape;330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tree!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find the points in a region, just follow the tree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2" name="Google Shape;3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1081063"/>
            <a:ext cx="5105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/>
          <p:nvPr/>
        </p:nvSpPr>
        <p:spPr>
          <a:xfrm>
            <a:off x="6601075" y="2571750"/>
            <a:ext cx="196200" cy="252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 time we showed how to plot 2 graphs on the same plot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Terminology is a bit important so I wanted to cover that again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two fundamental concepts for matplotlib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(canvas to draw on / entire picture)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Axis (an individual plot inside the figure)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subplots method conveniently returns a new figure and axis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090625" y="3194300"/>
            <a:ext cx="5596200" cy="61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 Performance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Say we are looking for a single Point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much work is it if we have n rows?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spatial index: O(n)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 spatial index? O(height of tree)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tall is the tree? How many times can we divide 1 million points in half?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1,000,000 / 2 / 2 /  2 / 2 / … / 2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baseline="30000" lang="en"/>
              <a:t>k</a:t>
            </a:r>
            <a:r>
              <a:rPr lang="en"/>
              <a:t> = 1,000,000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  = log</a:t>
            </a:r>
            <a:r>
              <a:rPr baseline="-25000" lang="en"/>
              <a:t>2</a:t>
            </a:r>
            <a:r>
              <a:rPr lang="en"/>
              <a:t>(1,000,000) ≅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the lookup is O(log 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million doesn’t sound that big. What about a tree of the 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327.2 million people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log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(327,200,000) ≅ 28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US isn’t THAT big. What about a tree of China?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1.386 </a:t>
            </a:r>
            <a:r>
              <a:rPr b="1" lang="en">
                <a:solidFill>
                  <a:schemeClr val="dk2"/>
                </a:solidFill>
              </a:rPr>
              <a:t>billion </a:t>
            </a:r>
            <a:r>
              <a:rPr lang="en">
                <a:solidFill>
                  <a:schemeClr val="dk2"/>
                </a:solidFill>
              </a:rPr>
              <a:t>people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log</a:t>
            </a:r>
            <a:r>
              <a:rPr baseline="-25000" lang="en">
                <a:solidFill>
                  <a:schemeClr val="dk2"/>
                </a:solidFill>
              </a:rPr>
              <a:t>2</a:t>
            </a:r>
            <a:r>
              <a:rPr lang="en">
                <a:solidFill>
                  <a:schemeClr val="dk2"/>
                </a:solidFill>
              </a:rPr>
              <a:t>(1,386,000,000) ≅ 30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Technicalities</a:t>
            </a:r>
            <a:endParaRPr/>
          </a:p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Now this isn’t for free, the spatial index takes time to build and also takes up extra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O(knlog(n)) where k is the dimension, n is num points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Indices are great for quickly accessing data, but they can be harder to update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would seem easy to update the tree by adding more points, but we were assuming the tree was balanced.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general, adding an index to your data makes it faster to read but harder to update</a:t>
            </a:r>
            <a:endParaRPr/>
          </a:p>
        </p:txBody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Example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234450" y="31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682100"/>
                <a:gridCol w="682100"/>
                <a:gridCol w="68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2"/>
          <p:cNvSpPr txBox="1"/>
          <p:nvPr/>
        </p:nvSpPr>
        <p:spPr>
          <a:xfrm>
            <a:off x="3090625" y="575500"/>
            <a:ext cx="3083100" cy="84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090625" y="2464025"/>
            <a:ext cx="3083100" cy="134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ax = plt.subplots(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74" y="575488"/>
            <a:ext cx="1810200" cy="12378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2"/>
          <p:cNvSpPr/>
          <p:nvPr/>
        </p:nvSpPr>
        <p:spPr>
          <a:xfrm>
            <a:off x="6983600" y="850237"/>
            <a:ext cx="1810200" cy="123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598" y="850225"/>
            <a:ext cx="1810202" cy="123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469" y="2464025"/>
            <a:ext cx="1810200" cy="123782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Example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23"/>
          <p:cNvGraphicFramePr/>
          <p:nvPr/>
        </p:nvGraphicFramePr>
        <p:xfrm>
          <a:off x="234450" y="31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682100"/>
                <a:gridCol w="682100"/>
                <a:gridCol w="68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x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y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z</a:t>
                      </a:r>
                      <a:endParaRPr b="1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3"/>
          <p:cNvSpPr txBox="1"/>
          <p:nvPr/>
        </p:nvSpPr>
        <p:spPr>
          <a:xfrm>
            <a:off x="3090625" y="575500"/>
            <a:ext cx="3220500" cy="840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090625" y="2464025"/>
            <a:ext cx="3220500" cy="156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fig, [ax1,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ax2] =   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plt.subplots(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'y'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ax=ax1)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df.plot(x=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y=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ax=ax2)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fig.show()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74" y="575488"/>
            <a:ext cx="1810200" cy="123782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0" name="Google Shape;180;p23"/>
          <p:cNvSpPr/>
          <p:nvPr/>
        </p:nvSpPr>
        <p:spPr>
          <a:xfrm>
            <a:off x="6983600" y="850237"/>
            <a:ext cx="1810200" cy="1237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598" y="850212"/>
            <a:ext cx="1810202" cy="123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469" y="2464025"/>
            <a:ext cx="1810200" cy="12909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Dissolve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Exactly the same as a groupby for the the regular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the geometry columns, overlays all of the geometries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Options for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aggfunc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‘first’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‘last’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‘min’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‘max’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‘sum’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‘mean’</a:t>
            </a:r>
            <a:endParaRPr sz="1200">
              <a:solidFill>
                <a:srgbClr val="404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 sz="12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‘median’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EFEFEF"/>
                </a:solidFill>
                <a:hlinkClick r:id="rId3"/>
              </a:rPr>
              <a:t>Colab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Data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Imagine that your data is split into multiple DataFrames and you want to combine them.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I print out the grading assignments?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090625" y="15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974150"/>
                <a:gridCol w="97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25"/>
          <p:cNvGraphicFramePr/>
          <p:nvPr/>
        </p:nvGraphicFramePr>
        <p:xfrm>
          <a:off x="5269250" y="159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967650"/>
                <a:gridCol w="133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grader_id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3048000" y="1194950"/>
            <a:ext cx="1990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tas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5269250" y="1194950"/>
            <a:ext cx="19908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grading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Data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Basic Idea, write code to do something like (not real code)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This is called a join since we are joining the tables together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all combinations of rows that “line up” based on a 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such a common task, there is a method we can call to do this</a:t>
            </a:r>
            <a:endParaRPr/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090625" y="1078575"/>
            <a:ext cx="5596200" cy="156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grading: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 == g[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(t, g)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Join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18" name="Google Shape;218;p27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Dylan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27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27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Dylan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Join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090625" y="575500"/>
            <a:ext cx="5596200" cy="84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tas.merge(grading, left_on=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'ta_id'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right_on=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'grader_id'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229" name="Google Shape;229;p28"/>
          <p:cNvGraphicFramePr/>
          <p:nvPr/>
        </p:nvGraphicFramePr>
        <p:xfrm>
          <a:off x="3090625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796650"/>
                <a:gridCol w="796650"/>
              </a:tblGrid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ta_name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ta_id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Joely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Nicole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0" name="Google Shape;230;p28"/>
          <p:cNvGraphicFramePr/>
          <p:nvPr/>
        </p:nvGraphicFramePr>
        <p:xfrm>
          <a:off x="3090625" y="31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39950"/>
                <a:gridCol w="1323250"/>
              </a:tblGrid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grader_id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student_name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Hunter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Josh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Erik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1" name="Google Shape;231;p28"/>
          <p:cNvGraphicFramePr/>
          <p:nvPr/>
        </p:nvGraphicFramePr>
        <p:xfrm>
          <a:off x="5493800" y="155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{CFA642D5-62D9-4AE0-A106-D3A7C5F86CA7}</a:tableStyleId>
              </a:tblPr>
              <a:tblGrid>
                <a:gridCol w="876175"/>
                <a:gridCol w="720325"/>
                <a:gridCol w="616400"/>
                <a:gridCol w="98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g_id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s_name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Nicole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Erik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