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  <p:embeddedFont>
      <p:font typeface="Nuni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22" Type="http://schemas.openxmlformats.org/officeDocument/2006/relationships/font" Target="fonts/RobotoMono-italic.fntdata"/><Relationship Id="rId21" Type="http://schemas.openxmlformats.org/officeDocument/2006/relationships/font" Target="fonts/RobotoMono-bold.fntdata"/><Relationship Id="rId24" Type="http://schemas.openxmlformats.org/officeDocument/2006/relationships/font" Target="fonts/NunitoSans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Sans-italic.fntdata"/><Relationship Id="rId25" Type="http://schemas.openxmlformats.org/officeDocument/2006/relationships/font" Target="fonts/NunitoSans-bold.fntdata"/><Relationship Id="rId27" Type="http://schemas.openxmlformats.org/officeDocument/2006/relationships/font" Target="fonts/Nuni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6781fa9e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6781fa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185efb6ab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185efb6a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a50db78d9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a50db78d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83d9fdea4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83d9fdea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185efb6ab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185efb6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a50db78d9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a50db78d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a534197f5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a534197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185efb6ab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185efb6a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50db78d9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a50db78d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a50db78d9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a50db78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a50db78d9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a50db78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185efb6ab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185efb6a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83d9fdea4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83d9fde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85efb6ab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185efb6a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185efb6ab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185efb6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tree we can treat left on 1 to correspond to left and the right corresponds to the right of that boundary.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look at 3,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Information">
  <p:cSld name="TITLE_AND_BODY_2_1_1">
    <p:bg>
      <p:bgPr>
        <a:solidFill>
          <a:srgbClr val="6093C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86" name="Google Shape;8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3">
            <a:alphaModFix/>
          </a:blip>
          <a:srcRect b="5413" l="0" r="0" t="5404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05" name="Google Shape;105;p13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1" name="Google Shape;131;p17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0335" y="0"/>
            <a:ext cx="46036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TITLE_AND_BODY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" name="Google Shape;49;p8"/>
          <p:cNvGrpSpPr/>
          <p:nvPr/>
        </p:nvGrpSpPr>
        <p:grpSpPr>
          <a:xfrm>
            <a:off x="234447" y="4229998"/>
            <a:ext cx="304009" cy="326513"/>
            <a:chOff x="616425" y="2329600"/>
            <a:chExt cx="361700" cy="388475"/>
          </a:xfrm>
        </p:grpSpPr>
        <p:sp>
          <p:nvSpPr>
            <p:cNvPr id="50" name="Google Shape;50;p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idx="2" type="title"/>
          </p:nvPr>
        </p:nvSpPr>
        <p:spPr>
          <a:xfrm>
            <a:off x="720163" y="4230050"/>
            <a:ext cx="15705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Think">
  <p:cSld name="TITLE_AND_BODY_2">
    <p:bg>
      <p:bgPr>
        <a:solidFill>
          <a:srgbClr val="6093C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234450" y="1051100"/>
            <a:ext cx="2046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Think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Pair">
  <p:cSld name="TITLE_AND_BODY_2_1">
    <p:bg>
      <p:bgPr>
        <a:solidFill>
          <a:srgbClr val="6093C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234450" y="1051100"/>
            <a:ext cx="2046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Pair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349061" y="1162316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" name="Google Shape;82;p10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4xG2aJa6UyY" TargetMode="External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4xG2aJa6UyY" TargetMode="External"/><Relationship Id="rId4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5.png"/><Relationship Id="rId5" Type="http://schemas.openxmlformats.org/officeDocument/2006/relationships/image" Target="../media/image5.jpg"/><Relationship Id="rId6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ctrTitle"/>
          </p:nvPr>
        </p:nvSpPr>
        <p:spPr>
          <a:xfrm>
            <a:off x="468925" y="2387250"/>
            <a:ext cx="37284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CSE 163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Numpy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Dylan Jergens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 sz="1800"/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4320150" y="323775"/>
            <a:ext cx="2664300" cy="7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M.shape = 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v.shape = 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40100" y="1048875"/>
            <a:ext cx="56244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By rule 1, we see that v has fewer dimensions so we pad it on the left with ones.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4293325" y="1850048"/>
            <a:ext cx="2750100" cy="7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M.shape = 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v.shape = 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2932375" y="2704025"/>
            <a:ext cx="56244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By rule 2, we see that the first dimension disagrees, so we stretch the dimensions to match.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3157650" y="3663100"/>
            <a:ext cx="2046300" cy="7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M.shape = 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v.shape = 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852250" y="3663100"/>
            <a:ext cx="1974000" cy="7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 [[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minutes</a:t>
            </a:r>
            <a:endParaRPr sz="1800"/>
          </a:p>
        </p:txBody>
      </p:sp>
      <p:sp>
        <p:nvSpPr>
          <p:cNvPr id="239" name="Google Shape;239;p30"/>
          <p:cNvSpPr txBox="1"/>
          <p:nvPr/>
        </p:nvSpPr>
        <p:spPr>
          <a:xfrm>
            <a:off x="3376575" y="407050"/>
            <a:ext cx="4967700" cy="492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np.arange(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).reshape((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 + np.arange(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3376575" y="1185525"/>
            <a:ext cx="4645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The Rules of Broadcasting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If the two arrays differ in their number of dimensions, the shape of the one with fewer dimensions is padded on it’s left side.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If the shape of two arrays does not match on any dimension, the array with shape equal to 1 in that dimension is stretched to match the other shape.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If in any dimension the sizes disagree and neither is equal to 1, an error is raised.</a:t>
            </a:r>
            <a:endParaRPr/>
          </a:p>
        </p:txBody>
      </p:sp>
      <p:pic>
        <p:nvPicPr>
          <p:cNvPr descr="This timer counts down silently until it reaches 0:00, then a police siren sounds to alert you that time is up." id="242" name="Google Shape;242;p30" title="2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3950" y="3682697"/>
            <a:ext cx="1422875" cy="106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1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minutes</a:t>
            </a:r>
            <a:endParaRPr/>
          </a:p>
        </p:txBody>
      </p:sp>
      <p:pic>
        <p:nvPicPr>
          <p:cNvPr descr="This timer counts down silently until it reaches 0:00, then a police siren sounds to alert you that time is up." id="249" name="Google Shape;249;p31" title="2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3950" y="3682697"/>
            <a:ext cx="1422875" cy="106715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/>
        </p:nvSpPr>
        <p:spPr>
          <a:xfrm>
            <a:off x="3376575" y="407050"/>
            <a:ext cx="4967700" cy="492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np.arange(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).reshape((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 + np.arange(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3376575" y="1185525"/>
            <a:ext cx="4645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The Rules of Broadcasting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If the two arrays differ in their number of dimensions, the shape of the one with fewer dimensions is padded on it’s left side.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If the shape of two arrays does not match on any dimension, the array with shape equal to 1 in that dimension is stretched to match the other shape.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If in any dimension the sizes disagree and neither is equal to 1, an error is raised.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Happened?</a:t>
            </a:r>
            <a:endParaRPr/>
          </a:p>
        </p:txBody>
      </p:sp>
      <p:sp>
        <p:nvSpPr>
          <p:cNvPr id="257" name="Google Shape;25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025" y="3141400"/>
            <a:ext cx="5920301" cy="17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 txBox="1"/>
          <p:nvPr/>
        </p:nvSpPr>
        <p:spPr>
          <a:xfrm>
            <a:off x="4338675" y="138750"/>
            <a:ext cx="2664300" cy="7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.shape = 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b.shape = 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4338675" y="1091473"/>
            <a:ext cx="2750100" cy="7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.shape = 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b.shape = 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4338675" y="2044200"/>
            <a:ext cx="2750100" cy="7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.shape = 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b.shape = 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3"/>
          <p:cNvSpPr txBox="1"/>
          <p:nvPr/>
        </p:nvSpPr>
        <p:spPr>
          <a:xfrm>
            <a:off x="2743625" y="184150"/>
            <a:ext cx="4810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Grey-scale images can be represented as matrices. 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6716150" y="1319850"/>
            <a:ext cx="407050" cy="360800"/>
          </a:xfrm>
          <a:prstGeom prst="flowChartProcess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6183975" y="903575"/>
            <a:ext cx="407050" cy="360800"/>
          </a:xfrm>
          <a:prstGeom prst="flowChart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6716150" y="903575"/>
            <a:ext cx="407050" cy="3608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7248325" y="1319850"/>
            <a:ext cx="407050" cy="360800"/>
          </a:xfrm>
          <a:prstGeom prst="flowChartProcess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7248325" y="903575"/>
            <a:ext cx="407050" cy="360800"/>
          </a:xfrm>
          <a:prstGeom prst="flowChartProcess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7248325" y="1736125"/>
            <a:ext cx="407050" cy="360800"/>
          </a:xfrm>
          <a:prstGeom prst="flowChartProcess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6183975" y="1736125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6716150" y="1736125"/>
            <a:ext cx="407050" cy="360800"/>
          </a:xfrm>
          <a:prstGeom prst="flowChartProcess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6183975" y="1319850"/>
            <a:ext cx="407050" cy="360800"/>
          </a:xfrm>
          <a:prstGeom prst="flowChartProcess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596" y="785347"/>
            <a:ext cx="2461427" cy="18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/>
          <p:nvPr/>
        </p:nvSpPr>
        <p:spPr>
          <a:xfrm>
            <a:off x="7780500" y="2152400"/>
            <a:ext cx="407050" cy="360800"/>
          </a:xfrm>
          <a:prstGeom prst="flowChartProcess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7248325" y="2152400"/>
            <a:ext cx="407050" cy="360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6716150" y="2152400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6183975" y="2152400"/>
            <a:ext cx="407050" cy="360800"/>
          </a:xfrm>
          <a:prstGeom prst="flowChartProcess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7780500" y="1736113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7780500" y="1319850"/>
            <a:ext cx="407050" cy="360800"/>
          </a:xfrm>
          <a:prstGeom prst="flowChartProcess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7780500" y="903575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3099050" y="3039650"/>
            <a:ext cx="548700" cy="39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 txBox="1"/>
          <p:nvPr/>
        </p:nvSpPr>
        <p:spPr>
          <a:xfrm>
            <a:off x="3730775" y="3000500"/>
            <a:ext cx="167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Grey-scale: 255</a:t>
            </a:r>
            <a:endParaRPr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3099050" y="3969125"/>
            <a:ext cx="548700" cy="393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3760725" y="3929975"/>
            <a:ext cx="167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Grey-scale: 0</a:t>
            </a:r>
            <a:endParaRPr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675" y="3185125"/>
            <a:ext cx="3173974" cy="107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Smoothing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34"/>
          <p:cNvSpPr/>
          <p:nvPr/>
        </p:nvSpPr>
        <p:spPr>
          <a:xfrm>
            <a:off x="5652300" y="1377400"/>
            <a:ext cx="407050" cy="360800"/>
          </a:xfrm>
          <a:prstGeom prst="flowChartProcess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5120125" y="961125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5652300" y="961125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6184475" y="1377400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>
            <a:off x="6184475" y="961125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>
            <a:off x="6184475" y="1793675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5120125" y="1793675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5652300" y="1793675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5120125" y="1377400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 txBox="1"/>
          <p:nvPr/>
        </p:nvSpPr>
        <p:spPr>
          <a:xfrm>
            <a:off x="2849275" y="268275"/>
            <a:ext cx="3450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How can we smooth the image?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2964675" y="2363350"/>
            <a:ext cx="57033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We can take the average of the surrounding pixels, and update the current pixel.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5652300" y="3779425"/>
            <a:ext cx="407050" cy="360800"/>
          </a:xfrm>
          <a:prstGeom prst="flowChartProcess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5120125" y="3363150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"/>
          <p:cNvSpPr/>
          <p:nvPr/>
        </p:nvSpPr>
        <p:spPr>
          <a:xfrm>
            <a:off x="5652300" y="3363150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>
            <a:off x="6184475" y="3779425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"/>
          <p:cNvSpPr/>
          <p:nvPr/>
        </p:nvSpPr>
        <p:spPr>
          <a:xfrm>
            <a:off x="6184475" y="3363150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6184475" y="4195700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5120125" y="4195700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/>
          <p:nvPr/>
        </p:nvSpPr>
        <p:spPr>
          <a:xfrm>
            <a:off x="5652300" y="4195700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5120125" y="3779425"/>
            <a:ext cx="407050" cy="36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325" y="194250"/>
            <a:ext cx="2535076" cy="19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775" y="425525"/>
            <a:ext cx="3684199" cy="12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800" y="2726850"/>
            <a:ext cx="2510131" cy="19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6800" y="3404938"/>
            <a:ext cx="3568149" cy="5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090625" y="91300"/>
            <a:ext cx="5596200" cy="1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Vectors/Arrays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One-dimensional arrays.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 and behave very similar to Python lists.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675" y="2596825"/>
            <a:ext cx="2282700" cy="22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8754" y="3073650"/>
            <a:ext cx="3646500" cy="9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3132025" y="1154225"/>
            <a:ext cx="5513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Matrices</a:t>
            </a:r>
            <a:endParaRPr b="1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Multi dimensional arrays.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You can think of them as a number of vectors stacked on top of each other.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090625" y="91300"/>
            <a:ext cx="55962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Numpy arrays have a notion of shape.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Shape is defined as a tuple (M, N), where M is the number of rows and N is the number of columns.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650" y="2374000"/>
            <a:ext cx="2282700" cy="22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9650" y="1298275"/>
            <a:ext cx="3239825" cy="8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6492800" y="1415325"/>
            <a:ext cx="228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unito Sans"/>
                <a:ea typeface="Nunito Sans"/>
                <a:cs typeface="Nunito Sans"/>
                <a:sym typeface="Nunito Sans"/>
              </a:rPr>
              <a:t>Shape: (1, 10)</a:t>
            </a:r>
            <a:endParaRPr>
              <a:solidFill>
                <a:srgbClr val="FF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437700" y="3144925"/>
            <a:ext cx="2384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Nunito Sans"/>
                <a:ea typeface="Nunito Sans"/>
                <a:cs typeface="Nunito Sans"/>
                <a:sym typeface="Nunito Sans"/>
              </a:rPr>
              <a:t>Shape: (5, 5)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Reshaping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090625" y="91300"/>
            <a:ext cx="55962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 when we are doing linear algebra, shape is important in the calculations.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Numpy provides a function called </a:t>
            </a:r>
            <a:r>
              <a:rPr b="1" lang="en"/>
              <a:t>reshape</a:t>
            </a:r>
            <a:r>
              <a:rPr lang="en"/>
              <a:t> that allows us to change the shape of an array without change the data inside.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3090625" y="2044450"/>
            <a:ext cx="4847400" cy="804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 = np.array([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 = v.reshape((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(3 rows, 3 columns)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3090625" y="3543100"/>
            <a:ext cx="2118300" cy="131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array([[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]])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3044375" y="3025000"/>
            <a:ext cx="21183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The resulting array: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2793775" y="175775"/>
            <a:ext cx="56523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Numpy also allows us to multiply matrices. This can be super helpful when doing linear </a:t>
            </a: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algebra</a:t>
            </a: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calculations.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800" y="996125"/>
            <a:ext cx="2553075" cy="249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2805000" y="1453100"/>
            <a:ext cx="35340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Matrix A </a:t>
            </a: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has shape (4, 2)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Matrix B </a:t>
            </a: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has shape (2, 3)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274" y="3983005"/>
            <a:ext cx="3980200" cy="6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2759425" y="3215950"/>
            <a:ext cx="353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The result of the multiplication is a new matrix C, with shape (4, 2), where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Matters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2793775" y="175775"/>
            <a:ext cx="56523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The result of A x B is a new matrix with shape (4, 3)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2891325" y="1146375"/>
            <a:ext cx="591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When </a:t>
            </a: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multiplying two matrices, the shape of the two matrices matters!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74" y="1990099"/>
            <a:ext cx="5149401" cy="4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/>
        </p:nvSpPr>
        <p:spPr>
          <a:xfrm>
            <a:off x="2992775" y="3063775"/>
            <a:ext cx="47175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The inner dimensions must match, and a matrix with the outer dimensions is produced.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Element-wise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2821525" y="273625"/>
            <a:ext cx="60039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Numpy provides built-in functionality to perform arithmetic operations on vectors and matrices.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4323475" y="1285875"/>
            <a:ext cx="3000000" cy="300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 = np.array([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 +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[3, 4, 5]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 -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[0, 1, 2]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 *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[3, 6, 9]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 /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[0.5, 1., 1.5]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 //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[0, 1, 1]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</a:t>
            </a:r>
            <a:endParaRPr/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2803025" y="273625"/>
            <a:ext cx="53193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A set of rules for applying operations to arrays of different sizes.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2891125" y="1389525"/>
            <a:ext cx="5300400" cy="3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The Rules of Broadcasting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If the two arrays differ in their number of dimensions, the shape of the one with fewer dimensions is padded on it’s left side.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If the shape of two arrays does not match on any dimension, the array with shape equal to 1 in that dimension is stretched to match the other shape.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If in any dimension the sizes disagree and neither is equal to 1, an error is raised.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