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 Mono"/>
      <p:regular r:id="rId25"/>
      <p:bold r:id="rId26"/>
      <p:italic r:id="rId27"/>
      <p:boldItalic r:id="rId28"/>
    </p:embeddedFont>
    <p:embeddedFont>
      <p:font typeface="Nunito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Nunito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NunitoSans-italic.fntdata"/><Relationship Id="rId30" Type="http://schemas.openxmlformats.org/officeDocument/2006/relationships/font" Target="fonts/NunitoSans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Nunito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6781fa9e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6781fa9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5ad40c95a2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5ad40c95a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ad40c95a2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ad40c95a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ad40c95a2_0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ad40c95a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ad40c95a2_0_1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ad40c95a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5ad40c95a2_0_1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5ad40c95a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5ad40c95a2_0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5ad40c95a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ad40c95a2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ad40c95a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ad40c95a2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ad40c95a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ad40c95a2_0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ad40c95a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5ad40c95a2_0_1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5ad40c95a2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ad40c95a2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ad40c95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ad40c95a2_0_15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ad40c95a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ad40c95a2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ad40c95a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ad40c95a2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ad40c95a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ad40c95a2_0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ad40c95a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ad40c95a2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ad40c95a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ad40c95a2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ad40c95a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ad40c95a2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ad40c95a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ad40c95a2_0_7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ad40c95a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Pair">
  <p:cSld name="TITLE_AND_BODY_2_1">
    <p:bg>
      <p:bgPr>
        <a:solidFill>
          <a:srgbClr val="6093C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80" name="Google Shape;8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1"/>
          <p:cNvSpPr txBox="1"/>
          <p:nvPr/>
        </p:nvSpPr>
        <p:spPr>
          <a:xfrm>
            <a:off x="234450" y="1051100"/>
            <a:ext cx="2046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Pair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83" name="Google Shape;83;p11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" name="Google Shape;84;p11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1349061" y="1162316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1"/>
          <p:cNvPicPr preferRelativeResize="0"/>
          <p:nvPr/>
        </p:nvPicPr>
        <p:blipFill rotWithShape="1">
          <a:blip r:embed="rId3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8" name="Google Shape;88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Information">
  <p:cSld name="TITLE_AND_BODY_2_1_1">
    <p:bg>
      <p:bgPr>
        <a:solidFill>
          <a:srgbClr val="6093C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92" name="Google Shape;9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96" name="Google Shape;96;p12"/>
          <p:cNvPicPr preferRelativeResize="0"/>
          <p:nvPr/>
        </p:nvPicPr>
        <p:blipFill rotWithShape="1">
          <a:blip r:embed="rId3">
            <a:alphaModFix/>
          </a:blip>
          <a:srcRect b="5413" l="0" r="0" t="5404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with intro text">
  <p:cSld name="TITLE_AND_BODY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3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 with intro text">
  <p:cSld name="TITLE_AND_BODY_1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▪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Georgia"/>
              <a:buChar char="-"/>
              <a:defRPr i="1" sz="16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4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11" name="Google Shape;111;p14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left">
  <p:cSld name="TITLE_AND_BODY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half">
  <p:cSld name="TITLE_AND_BODY_1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29" name="Google Shape;129;p17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6" name="Google Shape;136;p18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7" name="Google Shape;137;p18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1">
  <p:cSld name="TITLE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0335" y="0"/>
            <a:ext cx="46036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b="1"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b="1" sz="3000"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ble of contents">
  <p:cSld name="TITLE_1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5" name="Google Shape;35;p6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dvanced: Title + 1 column">
  <p:cSld name="TITLE_AND_BODY_4">
    <p:bg>
      <p:bgPr>
        <a:solidFill>
          <a:schemeClr val="accen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emo">
  <p:cSld name="TITLE_AND_BODY_3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9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5" name="Google Shape;55;p9"/>
          <p:cNvGrpSpPr/>
          <p:nvPr/>
        </p:nvGrpSpPr>
        <p:grpSpPr>
          <a:xfrm>
            <a:off x="234447" y="4229998"/>
            <a:ext cx="304009" cy="326513"/>
            <a:chOff x="616425" y="2329600"/>
            <a:chExt cx="361700" cy="388475"/>
          </a:xfrm>
        </p:grpSpPr>
        <p:sp>
          <p:nvSpPr>
            <p:cNvPr id="56" name="Google Shape;56;p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9"/>
          <p:cNvSpPr txBox="1"/>
          <p:nvPr>
            <p:ph idx="2" type="title"/>
          </p:nvPr>
        </p:nvSpPr>
        <p:spPr>
          <a:xfrm>
            <a:off x="720163" y="4230050"/>
            <a:ext cx="1570500" cy="3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llEverywhere - Think">
  <p:cSld name="TITLE_AND_BODY_2">
    <p:bg>
      <p:bgPr>
        <a:solidFill>
          <a:srgbClr val="6093C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0"/>
          <p:cNvPicPr preferRelativeResize="0"/>
          <p:nvPr/>
        </p:nvPicPr>
        <p:blipFill rotWithShape="1">
          <a:blip r:embed="rId2">
            <a:alphaModFix/>
          </a:blip>
          <a:srcRect b="5436" l="0" r="0" t="5436"/>
          <a:stretch/>
        </p:blipFill>
        <p:spPr>
          <a:xfrm>
            <a:off x="1" y="3395354"/>
            <a:ext cx="2585474" cy="174814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pic>
        <p:nvPicPr>
          <p:cNvPr id="69" name="Google Shape;6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85475" cy="135736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0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0"/>
          <p:cNvSpPr txBox="1"/>
          <p:nvPr/>
        </p:nvSpPr>
        <p:spPr>
          <a:xfrm>
            <a:off x="234450" y="1051100"/>
            <a:ext cx="20463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Think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1166161" y="1232991"/>
            <a:ext cx="182888" cy="195070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269575" y="1700200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5" name="Google Shape;75;p1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25" y="3928800"/>
            <a:ext cx="25854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pollev.com/cse163</a:t>
            </a:r>
            <a:endParaRPr b="1" sz="17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4xG2aJa6UyY" TargetMode="External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ctrTitle"/>
          </p:nvPr>
        </p:nvSpPr>
        <p:spPr>
          <a:xfrm>
            <a:off x="468925" y="2387250"/>
            <a:ext cx="37284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CSE 163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Distributed Computing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Hunter Schafer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 amt="31000"/>
          </a:blip>
          <a:stretch>
            <a:fillRect/>
          </a:stretch>
        </p:blipFill>
        <p:spPr>
          <a:xfrm>
            <a:off x="2168137" y="2557587"/>
            <a:ext cx="329975" cy="32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Computing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 Problems in Distributed Computing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Internet / Networks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Skew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you evenly partition the data?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Reliability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Are computers reliable?</a:t>
            </a:r>
            <a:endParaRPr/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Suppose we have a group of 10,000 computers. The computers we bought are relatively cheap and were advertised to have a mean time to fail of 1 year. Approximately when would we expect the first computer in the group to fail? 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Options</a:t>
            </a:r>
            <a:endParaRPr i="1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 hour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12 hours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 day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 days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 week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weeks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 month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3 months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6 months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9 months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 year</a:t>
            </a:r>
            <a:endParaRPr/>
          </a:p>
        </p:txBody>
      </p:sp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1"/>
          <p:cNvSpPr txBox="1"/>
          <p:nvPr>
            <p:ph type="title"/>
          </p:nvPr>
        </p:nvSpPr>
        <p:spPr>
          <a:xfrm>
            <a:off x="269575" y="1700325"/>
            <a:ext cx="204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minute</a:t>
            </a:r>
            <a:endParaRPr/>
          </a:p>
        </p:txBody>
      </p:sp>
      <p:pic>
        <p:nvPicPr>
          <p:cNvPr descr="This timer counts down silently until it reaches 0:00, then a police siren sounds to alert you that time is up." id="244" name="Google Shape;244;p31" title="2 Minute Timer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3950" y="3682697"/>
            <a:ext cx="1422875" cy="1067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idx="1" type="body"/>
          </p:nvPr>
        </p:nvSpPr>
        <p:spPr>
          <a:xfrm>
            <a:off x="3090625" y="575500"/>
            <a:ext cx="5596200" cy="11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Computer failures happen all the time when working with large groups of computers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would be like one of our chefs disappearing</a:t>
            </a:r>
            <a:endParaRPr/>
          </a:p>
        </p:txBody>
      </p:sp>
      <p:sp>
        <p:nvSpPr>
          <p:cNvPr id="250" name="Google Shape;25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3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Failures are Common</a:t>
            </a:r>
            <a:endParaRPr/>
          </a:p>
        </p:txBody>
      </p:sp>
      <p:pic>
        <p:nvPicPr>
          <p:cNvPr id="252" name="Google Shape;2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6973" y="1604550"/>
            <a:ext cx="950669" cy="711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6356" y="1898275"/>
            <a:ext cx="950669" cy="71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3375" y="2316215"/>
            <a:ext cx="950669" cy="711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7007" y="2609939"/>
            <a:ext cx="950669" cy="71166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090625" y="1658623"/>
            <a:ext cx="5596200" cy="26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to recover from a chef/computer failure?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Figure out where they went (slow)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Figure out what they were working on</a:t>
            </a:r>
            <a:br>
              <a:rPr lang="en"/>
            </a:br>
            <a:r>
              <a:rPr lang="en"/>
              <a:t>a</a:t>
            </a:r>
            <a:r>
              <a:rPr lang="en"/>
              <a:t>nd give that work to someone who </a:t>
            </a:r>
            <a:br>
              <a:rPr lang="en"/>
            </a:br>
            <a:r>
              <a:rPr lang="en"/>
              <a:t>i</a:t>
            </a:r>
            <a:r>
              <a:rPr lang="en"/>
              <a:t>sn’t busy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Writing code to do this is HARD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9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9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Frameworks</a:t>
            </a:r>
            <a:endParaRPr/>
          </a:p>
        </p:txBody>
      </p:sp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Dealing with the nastiness of distributed computing is not fun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Instead, people use pre-built tools that abstract the details of distributed computation away from the programmer so they can focus on the good stuff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Very popular tools exist that are used across industry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Apache MapReduce (Google)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Apache Spark (UC </a:t>
            </a:r>
            <a:r>
              <a:rPr lang="en"/>
              <a:t>Berkeley</a:t>
            </a:r>
            <a:r>
              <a:rPr lang="en"/>
              <a:t> / Databricks)</a:t>
            </a:r>
            <a:endParaRPr/>
          </a:p>
        </p:txBody>
      </p:sp>
      <p:sp>
        <p:nvSpPr>
          <p:cNvPr id="263" name="Google Shape;263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8477" y="3584374"/>
            <a:ext cx="1868349" cy="9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0625" y="3927025"/>
            <a:ext cx="2426874" cy="6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Programming</a:t>
            </a:r>
            <a:endParaRPr/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Functional programming is a slightly different way of thinking about writing code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the past we have written code “</a:t>
            </a:r>
            <a:r>
              <a:rPr lang="en"/>
              <a:t>imperatively</a:t>
            </a:r>
            <a:r>
              <a:rPr lang="en"/>
              <a:t>”. This means that we have to write all the instructions out (i.e. a loop)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Wouldn’t it be nice if we could write programs that say “what we want to compute” rather than “how to compute it”?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Big idea supported by functional programming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We’ve seen a bit of things that functional programming uses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Passing functions as parameters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But we are missing some other common things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Higher order functions</a:t>
            </a:r>
            <a:endParaRPr/>
          </a:p>
        </p:txBody>
      </p:sp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Order Functions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Most languages that support functional programming provide </a:t>
            </a:r>
            <a:r>
              <a:rPr b="1" lang="en"/>
              <a:t>higher-order functions</a:t>
            </a:r>
            <a:r>
              <a:rPr lang="en"/>
              <a:t> to help solve many common tasks.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Commonly, you will have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Map - transforms each value in a list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Filter - decides which values to keep in a list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Reduce - combines the values in a list to one value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Common theme: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They abstract looping over the values so you just specify the function to compute over the data</a:t>
            </a:r>
            <a:endParaRPr/>
          </a:p>
        </p:txBody>
      </p:sp>
      <p:sp>
        <p:nvSpPr>
          <p:cNvPr id="279" name="Google Shape;2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</a:t>
            </a:r>
            <a:endParaRPr/>
          </a:p>
        </p:txBody>
      </p:sp>
      <p:sp>
        <p:nvSpPr>
          <p:cNvPr id="285" name="Google Shape;285;p3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key idea to Apache MapReduce is to apply this to the distributed setting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You the programmer define a map task and a reduce task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software does all the low level details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“looping”, this is distributing work amongst workers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 workflow (</a:t>
            </a:r>
            <a:r>
              <a:rPr b="1" lang="en"/>
              <a:t>bold </a:t>
            </a:r>
            <a:r>
              <a:rPr lang="en"/>
              <a:t>functions are things you write)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Map</a:t>
            </a:r>
            <a:r>
              <a:rPr lang="en"/>
              <a:t>: Write a function that takes one row of the data and produce key, value pairs to reduce later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Shuffle the data to group all the values with the same key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Reduce: </a:t>
            </a:r>
            <a:r>
              <a:rPr lang="en"/>
              <a:t>Write a function that takes a key and a list of values that had that key, and combine them into one value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go back to the word count example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WordCount</a:t>
            </a:r>
            <a:endParaRPr/>
          </a:p>
        </p:txBody>
      </p:sp>
      <p:sp>
        <p:nvSpPr>
          <p:cNvPr id="292" name="Google Shape;292;p3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7"/>
          <p:cNvSpPr txBox="1"/>
          <p:nvPr/>
        </p:nvSpPr>
        <p:spPr>
          <a:xfrm>
            <a:off x="3090625" y="575500"/>
            <a:ext cx="5596200" cy="2948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map(document):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word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document: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emitTuple((word,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reduce(key, values):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count 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values: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count +=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emitTuple((key, count))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WordCount</a:t>
            </a:r>
            <a:endParaRPr/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38"/>
          <p:cNvSpPr txBox="1"/>
          <p:nvPr/>
        </p:nvSpPr>
        <p:spPr>
          <a:xfrm>
            <a:off x="2814175" y="575500"/>
            <a:ext cx="3141000" cy="1669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map(document):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word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document: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emitTuple((word,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5955175" y="575500"/>
            <a:ext cx="3008100" cy="1669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reduce(key, values):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count 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values: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count +=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emitTuple((key, count))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38"/>
          <p:cNvSpPr txBox="1"/>
          <p:nvPr/>
        </p:nvSpPr>
        <p:spPr>
          <a:xfrm>
            <a:off x="2847125" y="2457900"/>
            <a:ext cx="2376000" cy="1011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“apple banana orange”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o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range grapefruit orange”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a</a:t>
            </a: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pple apple apple”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2847125" y="3918675"/>
            <a:ext cx="2376000" cy="97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(apple, 1)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(banana, 1)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(orange, 1)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(orange, 1)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6" name="Google Shape;306;p38"/>
          <p:cNvSpPr txBox="1"/>
          <p:nvPr/>
        </p:nvSpPr>
        <p:spPr>
          <a:xfrm>
            <a:off x="5955175" y="2406450"/>
            <a:ext cx="2273100" cy="10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(apple, [1, 1, 1, 1])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(banana, [1])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(orange, [1, 1, 1])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(grapefruit, [1])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7" name="Google Shape;307;p38"/>
          <p:cNvSpPr txBox="1"/>
          <p:nvPr/>
        </p:nvSpPr>
        <p:spPr>
          <a:xfrm>
            <a:off x="5955175" y="3918675"/>
            <a:ext cx="2273100" cy="97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(apple, 4)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(banana, 1)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(orange, 3)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(grapefruit, 1)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8" name="Google Shape;308;p38"/>
          <p:cNvSpPr/>
          <p:nvPr/>
        </p:nvSpPr>
        <p:spPr>
          <a:xfrm>
            <a:off x="3858575" y="3497425"/>
            <a:ext cx="3531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8"/>
          <p:cNvSpPr/>
          <p:nvPr/>
        </p:nvSpPr>
        <p:spPr>
          <a:xfrm>
            <a:off x="6915175" y="3497425"/>
            <a:ext cx="3531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"/>
          <p:cNvSpPr/>
          <p:nvPr/>
        </p:nvSpPr>
        <p:spPr>
          <a:xfrm rot="-9213934">
            <a:off x="5381068" y="2651107"/>
            <a:ext cx="353121" cy="1254439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MapReduce</a:t>
            </a:r>
            <a:endParaRPr/>
          </a:p>
        </p:txBody>
      </p:sp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MapReduce is relatively simple to write which made it catch on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lot of things can be computed in this way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Programmer doesn’t have to worry about distributed at all!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everyone using MapReduce?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Somewhat, but it seems people are moving to Spark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Google moved away from it for something faster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Why is MapReduce slow?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of that tupel writing requires writing things to disk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Remember, I/O cost is very slow which can slow down the whole process</a:t>
            </a:r>
            <a:endParaRPr/>
          </a:p>
        </p:txBody>
      </p:sp>
      <p:sp>
        <p:nvSpPr>
          <p:cNvPr id="317" name="Google Shape;31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 2 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Topics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Geo-spatial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Data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Materials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 materials posted online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Section tomorrow will have another practice exam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 Friday will be review</a:t>
            </a:r>
            <a:endParaRPr/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Spark</a:t>
            </a:r>
            <a:endParaRPr/>
          </a:p>
        </p:txBody>
      </p:sp>
      <p:sp>
        <p:nvSpPr>
          <p:cNvPr id="323" name="Google Shape;323;p40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Spark takes a different approach: it stores everything in memory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tends to be a lot faster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Spark is also much more flexible since it allows you to write many types of operations (more so than map and reduce)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comes at a cost that the API is a bit harder to understand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Spark also comes with an MLlib that has models written to be trained in a distributed fashion </a:t>
            </a:r>
            <a:endParaRPr/>
          </a:p>
        </p:txBody>
      </p:sp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Material that won’t be on the exam, but that you will most likely need to learn if you are working with data in the real world of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3374310" y="2160775"/>
            <a:ext cx="4896441" cy="121884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Big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 far, we have been writing programs that process data on your computer </a:t>
            </a:r>
            <a:r>
              <a:rPr b="1" lang="en"/>
              <a:t>sequentially</a:t>
            </a:r>
            <a:r>
              <a:rPr lang="en"/>
              <a:t>.</a:t>
            </a:r>
            <a:endParaRPr/>
          </a:p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3090625" y="1339725"/>
            <a:ext cx="54660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Think of programming like cooking: Follow a recipe to completion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Cook the eggs 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Grate cheese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Cut the onions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Cook the onions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Cut the peppers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Cook the peppers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Cut fruit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Assemble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592" y="2051150"/>
            <a:ext cx="2235326" cy="167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Food</a:t>
            </a:r>
            <a:endParaRPr/>
          </a:p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worked great for you for many years until you started having to make the breakfast burritos in bulk.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 do you do? Hire more chefs!</a:t>
            </a:r>
            <a:endParaRPr/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3090625" y="2191450"/>
            <a:ext cx="5466000" cy="25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Breakfast Burrito Recipe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Cook the eggs 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Grate cheese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Cut the onions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Cook the onions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Cut the peppers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Cook the peppers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Cut fruit</a:t>
            </a:r>
            <a:endParaRPr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Sans"/>
              <a:buAutoNum type="arabicPeriod"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Assemble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046" y="2739600"/>
            <a:ext cx="1210999" cy="908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1546" y="3114750"/>
            <a:ext cx="1210999" cy="9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496" y="3648550"/>
            <a:ext cx="1210999" cy="9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3671" y="4023700"/>
            <a:ext cx="1210999" cy="90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Big Food</a:t>
            </a:r>
            <a:endParaRPr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</a:t>
            </a:r>
            <a:endParaRPr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Most common way of working with big data is the same: 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Hire more </a:t>
            </a:r>
            <a:r>
              <a:rPr lang="en" strike="sngStrike"/>
              <a:t>chefs</a:t>
            </a:r>
            <a:r>
              <a:rPr lang="en"/>
              <a:t> computers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Most of you have dual-core or quad-core computers which means your one machine can do 2-4 things at any point in time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will not be talking about that sort of parallelism (which is very interesting), but rather talking about distributing work across other computers</a:t>
            </a:r>
            <a:endParaRPr/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Sums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very large dataset of numbers that does not fit in memory and want to compute the sum of the numbers.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can be solved with a </a:t>
            </a:r>
            <a:r>
              <a:rPr b="1" lang="en"/>
              <a:t>streaming</a:t>
            </a:r>
            <a:r>
              <a:rPr lang="en"/>
              <a:t> algorithm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3090625" y="2009150"/>
            <a:ext cx="5466000" cy="1920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Not real python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sum(file):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f = open(file)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total = </a:t>
            </a:r>
            <a:r>
              <a:rPr lang="en" sz="13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f has lines: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num = f.next_line()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total += num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total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3090625" y="4164600"/>
            <a:ext cx="54660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This is doable since we just need to store one number in memory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Count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3090625" y="575500"/>
            <a:ext cx="5596200" cy="2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instead, I had all of the text in Wikipedia and I wanted to get word counts for each word?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Will streaming work? 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if I can store the map of every word in memory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I can’t, we need to hire more workers to split up the task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to split up the data?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about by starting letter?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625" y="3940525"/>
            <a:ext cx="657475" cy="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7450" y="3940525"/>
            <a:ext cx="657475" cy="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5175" y="3940525"/>
            <a:ext cx="657475" cy="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900" y="3940525"/>
            <a:ext cx="657475" cy="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2000" y="3899025"/>
            <a:ext cx="657475" cy="6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7103013" y="4099313"/>
            <a:ext cx="3309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...</a:t>
            </a:r>
            <a:r>
              <a:rPr lang="en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3090500" y="3524575"/>
            <a:ext cx="65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a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4022675" y="3524575"/>
            <a:ext cx="65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b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5015113" y="3524575"/>
            <a:ext cx="65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c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5962325" y="3524575"/>
            <a:ext cx="65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d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7901975" y="3454825"/>
            <a:ext cx="65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ans"/>
                <a:ea typeface="Nunito Sans"/>
                <a:cs typeface="Nunito Sans"/>
                <a:sym typeface="Nunito Sans"/>
              </a:rPr>
              <a:t>z</a:t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Computing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General Distributed Computing Pattern</a:t>
            </a:r>
            <a:endParaRPr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Somehow split up data into separate chunks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Distribute chunks across your computers so they can each do processing locally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Either combine the results or have them write the result to a file to be combined later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3090625" y="2546175"/>
            <a:ext cx="5466000" cy="2272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Not real python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distribute(data, servers):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parts = partition(data)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send(parts, servers)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results = wait(servers)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(results)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compute(part):</a:t>
            </a:r>
            <a:endParaRPr sz="13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3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do whatever computation with your part</a:t>
            </a:r>
            <a:endParaRPr sz="13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