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7E5C4B-6217-42A6-AE36-97BB1ED5DF8D}">
  <a:tblStyle styleId="{CB7E5C4B-6217-42A6-AE36-97BB1ED5DF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4CADF7C-0309-4E19-8D85-E92B3CDD76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1068619a6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1068619a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4b00b95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4b00b9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4b00b956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64b00b9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7c2fe9a1c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7c2fe9a1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4b00b956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64b00b95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64b00b956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64b00b9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1068619a6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1068619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1068619a6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1068619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1068619a6_0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1068619a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89" name="Google Shape;89;p12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4" name="Google Shape;154;p24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165" name="Google Shape;16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27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" name="Google Shape;185;p2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189" name="Google Shape;18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0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208" name="Google Shape;208;p30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233" name="Google Shape;233;p34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234" name="Google Shape;234;p34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49VjN2hjyGwcK0OT6CPVbWVH_g7riyw6#scrollTo=WrBe4vEsSwT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49VjN2hjyGwcK0OT6CPVbWVH_g7riyw6#scrollTo=wUeiaoziTgG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1902913"/>
            <a:ext cx="660500" cy="6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More Pandas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idx="2" type="body"/>
          </p:nvPr>
        </p:nvSpPr>
        <p:spPr>
          <a:xfrm>
            <a:off x="4911150" y="1021800"/>
            <a:ext cx="3842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Before Next Time</a:t>
            </a: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2"/>
                </a:solidFill>
              </a:rPr>
              <a:t>Keep up with practice!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Start HW2 early! 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2"/>
                </a:solidFill>
              </a:rPr>
              <a:t>Will post Project deadlines and finalized exam dates this weekend! </a:t>
            </a:r>
            <a:endParaRPr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46"/>
          <p:cNvSpPr txBox="1"/>
          <p:nvPr>
            <p:ph idx="2" type="body"/>
          </p:nvPr>
        </p:nvSpPr>
        <p:spPr>
          <a:xfrm>
            <a:off x="386775" y="1021800"/>
            <a:ext cx="364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Next Week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All about data science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Time series data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Data visualization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Machine learning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of the basic data types from pandas is a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essentially a table with column and rows! 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6" name="Google Shape;256;p38"/>
          <p:cNvGraphicFramePr/>
          <p:nvPr/>
        </p:nvGraphicFramePr>
        <p:xfrm>
          <a:off x="3180100" y="1884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{CB7E5C4B-6217-42A6-AE36-97BB1ED5DF8D}</a:tableStyleId>
              </a:tblPr>
              <a:tblGrid>
                <a:gridCol w="337675"/>
                <a:gridCol w="892525"/>
                <a:gridCol w="471550"/>
                <a:gridCol w="545050"/>
                <a:gridCol w="367975"/>
                <a:gridCol w="773525"/>
                <a:gridCol w="884925"/>
                <a:gridCol w="745450"/>
                <a:gridCol w="854600"/>
              </a:tblGrid>
              <a:tr h="43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latitude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longitude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magnitude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nc72666881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37.672333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-121.619000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California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1.43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us20006i0y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21.514600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94.572100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Burma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4.90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nc72666891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37.576500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-118.859167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California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8"/>
          <p:cNvSpPr txBox="1"/>
          <p:nvPr/>
        </p:nvSpPr>
        <p:spPr>
          <a:xfrm>
            <a:off x="5719625" y="1490650"/>
            <a:ext cx="8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Columns</a:t>
            </a:r>
            <a:endParaRPr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 rot="-5400000">
            <a:off x="2332400" y="2720875"/>
            <a:ext cx="11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Index (row)</a:t>
            </a:r>
            <a:endParaRPr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3524100" y="1884025"/>
            <a:ext cx="5529300" cy="562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3180100" y="2446225"/>
            <a:ext cx="344100" cy="942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far, we have shown you how to access columns and filter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Location Demo</a:t>
            </a:r>
            <a:endParaRPr/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3090625" y="2709450"/>
            <a:ext cx="5596200" cy="54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data.loc[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&lt;row indexer&gt;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&lt;column indexer&gt;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3090625" y="1692875"/>
            <a:ext cx="5596200" cy="54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series[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&lt;indexer&gt;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data.groupby(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'col1'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'col2'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].sum()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2974600" y="20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434375"/>
                <a:gridCol w="434375"/>
              </a:tblGrid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col1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8" name="Google Shape;278;p40"/>
          <p:cNvGraphicFramePr/>
          <p:nvPr/>
        </p:nvGraphicFramePr>
        <p:xfrm>
          <a:off x="4489475" y="36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438925"/>
                <a:gridCol w="429825"/>
              </a:tblGrid>
              <a:tr h="3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58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5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9" name="Google Shape;279;p40"/>
          <p:cNvGraphicFramePr/>
          <p:nvPr/>
        </p:nvGraphicFramePr>
        <p:xfrm>
          <a:off x="4488300" y="26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438925"/>
                <a:gridCol w="42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Google Shape;280;p40"/>
          <p:cNvGraphicFramePr/>
          <p:nvPr/>
        </p:nvGraphicFramePr>
        <p:xfrm>
          <a:off x="4488300" y="14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440100"/>
                <a:gridCol w="428650"/>
              </a:tblGrid>
              <a:tr h="2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3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40"/>
          <p:cNvGraphicFramePr/>
          <p:nvPr/>
        </p:nvGraphicFramePr>
        <p:xfrm>
          <a:off x="6125450" y="17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382850"/>
                <a:gridCol w="382850"/>
              </a:tblGrid>
              <a:tr h="2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153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8650">
                <a:tc vMerge="1"/>
                <a:tc vMerge="1"/>
              </a:tr>
            </a:tbl>
          </a:graphicData>
        </a:graphic>
      </p:graphicFrame>
      <p:graphicFrame>
        <p:nvGraphicFramePr>
          <p:cNvPr id="282" name="Google Shape;282;p40"/>
          <p:cNvGraphicFramePr/>
          <p:nvPr/>
        </p:nvGraphicFramePr>
        <p:xfrm>
          <a:off x="6125450" y="27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382850"/>
                <a:gridCol w="382850"/>
              </a:tblGrid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0">
                <a:tc vMerge="1"/>
                <a:tc vMerge="1"/>
              </a:tr>
            </a:tbl>
          </a:graphicData>
        </a:graphic>
      </p:graphicFrame>
      <p:graphicFrame>
        <p:nvGraphicFramePr>
          <p:cNvPr id="283" name="Google Shape;283;p40"/>
          <p:cNvGraphicFramePr/>
          <p:nvPr/>
        </p:nvGraphicFramePr>
        <p:xfrm>
          <a:off x="6125450" y="36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382850"/>
                <a:gridCol w="382850"/>
              </a:tblGrid>
              <a:tr h="28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84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88450">
                <a:tc vMerge="1"/>
                <a:tc vMerge="1"/>
              </a:tr>
            </a:tbl>
          </a:graphicData>
        </a:graphic>
      </p:graphicFrame>
      <p:graphicFrame>
        <p:nvGraphicFramePr>
          <p:cNvPr id="284" name="Google Shape;284;p40"/>
          <p:cNvGraphicFramePr/>
          <p:nvPr/>
        </p:nvGraphicFramePr>
        <p:xfrm>
          <a:off x="7659550" y="23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{44CADF7C-0309-4E19-8D85-E92B3CDD76B1}</a:tableStyleId>
              </a:tblPr>
              <a:tblGrid>
                <a:gridCol w="382850"/>
                <a:gridCol w="382850"/>
              </a:tblGrid>
              <a:tr h="1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5">
                <a:tc vMerge="1"/>
                <a:tc vMerge="1"/>
              </a:tr>
              <a:tr h="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40"/>
          <p:cNvSpPr txBox="1"/>
          <p:nvPr/>
        </p:nvSpPr>
        <p:spPr>
          <a:xfrm>
            <a:off x="3101900" y="921800"/>
            <a:ext cx="618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Data</a:t>
            </a:r>
            <a:endParaRPr b="1"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4541050" y="921800"/>
            <a:ext cx="76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Split</a:t>
            </a:r>
            <a:endParaRPr b="1"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5941600" y="986325"/>
            <a:ext cx="1133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Apply</a:t>
            </a:r>
            <a:endParaRPr b="1"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(sum)</a:t>
            </a:r>
            <a:endParaRPr b="1" sz="1000"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7475700" y="921800"/>
            <a:ext cx="1133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Combine</a:t>
            </a:r>
            <a:endParaRPr b="1" sz="1000"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9" name="Google Shape;289;p40"/>
          <p:cNvCxnSpPr/>
          <p:nvPr/>
        </p:nvCxnSpPr>
        <p:spPr>
          <a:xfrm>
            <a:off x="3853800" y="3060150"/>
            <a:ext cx="641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40"/>
          <p:cNvCxnSpPr/>
          <p:nvPr/>
        </p:nvCxnSpPr>
        <p:spPr>
          <a:xfrm>
            <a:off x="3850075" y="3060150"/>
            <a:ext cx="637200" cy="12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0"/>
          <p:cNvCxnSpPr/>
          <p:nvPr/>
        </p:nvCxnSpPr>
        <p:spPr>
          <a:xfrm flipH="1" rot="10800000">
            <a:off x="3850075" y="1769750"/>
            <a:ext cx="637200" cy="12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0"/>
          <p:cNvCxnSpPr/>
          <p:nvPr/>
        </p:nvCxnSpPr>
        <p:spPr>
          <a:xfrm>
            <a:off x="5357050" y="3052625"/>
            <a:ext cx="7863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0"/>
          <p:cNvCxnSpPr/>
          <p:nvPr/>
        </p:nvCxnSpPr>
        <p:spPr>
          <a:xfrm>
            <a:off x="5357175" y="3998800"/>
            <a:ext cx="77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0"/>
          <p:cNvCxnSpPr/>
          <p:nvPr/>
        </p:nvCxnSpPr>
        <p:spPr>
          <a:xfrm>
            <a:off x="5364800" y="2106250"/>
            <a:ext cx="7755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0"/>
          <p:cNvCxnSpPr/>
          <p:nvPr/>
        </p:nvCxnSpPr>
        <p:spPr>
          <a:xfrm>
            <a:off x="6891150" y="3048875"/>
            <a:ext cx="7863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0"/>
          <p:cNvCxnSpPr/>
          <p:nvPr/>
        </p:nvCxnSpPr>
        <p:spPr>
          <a:xfrm>
            <a:off x="6892625" y="2104150"/>
            <a:ext cx="784800" cy="95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40"/>
          <p:cNvCxnSpPr/>
          <p:nvPr/>
        </p:nvCxnSpPr>
        <p:spPr>
          <a:xfrm flipH="1" rot="10800000">
            <a:off x="6901300" y="3056450"/>
            <a:ext cx="776100" cy="93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pandas call would we write to solve the following problem?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Compute the largest magnitude earthquakes that happened in 2016 at each named place above the equator in a DataFrame called 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1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</a:t>
            </a:r>
            <a:r>
              <a:rPr lang="en"/>
              <a:t> minutes</a:t>
            </a:r>
            <a:endParaRPr/>
          </a:p>
        </p:txBody>
      </p:sp>
      <p:graphicFrame>
        <p:nvGraphicFramePr>
          <p:cNvPr id="305" name="Google Shape;305;p41"/>
          <p:cNvGraphicFramePr/>
          <p:nvPr/>
        </p:nvGraphicFramePr>
        <p:xfrm>
          <a:off x="2952088" y="1761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{CB7E5C4B-6217-42A6-AE36-97BB1ED5DF8D}</a:tableStyleId>
              </a:tblPr>
              <a:tblGrid>
                <a:gridCol w="337675"/>
                <a:gridCol w="892525"/>
                <a:gridCol w="471550"/>
                <a:gridCol w="545050"/>
                <a:gridCol w="367975"/>
                <a:gridCol w="773525"/>
                <a:gridCol w="884925"/>
                <a:gridCol w="745450"/>
                <a:gridCol w="854600"/>
              </a:tblGrid>
              <a:tr h="43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latitude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longitude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magnitude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nc72666881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37.672333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-121.619000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California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1.43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41"/>
          <p:cNvSpPr txBox="1"/>
          <p:nvPr/>
        </p:nvSpPr>
        <p:spPr>
          <a:xfrm>
            <a:off x="2625175" y="2637550"/>
            <a:ext cx="64407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d[d[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d[d[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 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d[(d[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‘lat’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&amp; 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].max()[d[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 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].max()[(d[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&amp; 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1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pandas call would we write to solve the following problem?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Compute the largest magnitude earthquakes that happened in 2016 at each named place above the equator in a DataFrame called 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2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minutes!</a:t>
            </a:r>
            <a:endParaRPr/>
          </a:p>
        </p:txBody>
      </p:sp>
      <p:graphicFrame>
        <p:nvGraphicFramePr>
          <p:cNvPr id="314" name="Google Shape;314;p42"/>
          <p:cNvGraphicFramePr/>
          <p:nvPr/>
        </p:nvGraphicFramePr>
        <p:xfrm>
          <a:off x="2952088" y="1761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{CB7E5C4B-6217-42A6-AE36-97BB1ED5DF8D}</a:tableStyleId>
              </a:tblPr>
              <a:tblGrid>
                <a:gridCol w="337675"/>
                <a:gridCol w="892525"/>
                <a:gridCol w="471550"/>
                <a:gridCol w="545050"/>
                <a:gridCol w="367975"/>
                <a:gridCol w="773525"/>
                <a:gridCol w="884925"/>
                <a:gridCol w="745450"/>
                <a:gridCol w="854600"/>
              </a:tblGrid>
              <a:tr h="43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latitude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longitude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magnitude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nc72666881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37.672333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-121.619000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California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3F3F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1.43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3F3F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p42"/>
          <p:cNvSpPr txBox="1"/>
          <p:nvPr/>
        </p:nvSpPr>
        <p:spPr>
          <a:xfrm>
            <a:off x="2625175" y="2637550"/>
            <a:ext cx="64407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d[d[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d[d[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 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d[(d[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‘lat’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&amp; 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].max()[d[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 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 Mono"/>
              <a:buAutoNum type="alphaUcParenR"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d.groupby(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'mag'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].max()[(d[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'lat'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&gt;=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&amp; (d[</a:t>
            </a:r>
            <a:r>
              <a:rPr lang="en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1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Rarely, you will need to loop over your DataFrame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not advised since it is </a:t>
            </a:r>
            <a:r>
              <a:rPr lang="en"/>
              <a:t>slow to write a loop in Python to operate on your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we are running Python, it is being </a:t>
            </a:r>
            <a:r>
              <a:rPr b="1" lang="en">
                <a:solidFill>
                  <a:schemeClr val="accent4"/>
                </a:solidFill>
              </a:rPr>
              <a:t>interpreted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 want the DataFrame to do all the work for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DataFrames are fast because they are written in C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323" name="Google Shape;323;p43"/>
          <p:cNvSpPr txBox="1"/>
          <p:nvPr/>
        </p:nvSpPr>
        <p:spPr>
          <a:xfrm>
            <a:off x="3090625" y="2359625"/>
            <a:ext cx="5596200" cy="23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To get the values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series: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To get the indices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series.index: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(i, series[i])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shown how to filter and group your data, but sometimes you want to transform your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Pretty easy to change numerical data using the operators we learned last time (+, -, /, *, abs(), min(), max(), etc.)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Strings, it’s not so easy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last two pass a function as a parameter!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Apply Demo</a:t>
            </a:r>
            <a:endParaRPr/>
          </a:p>
        </p:txBody>
      </p:sp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331" name="Google Shape;331;p44"/>
          <p:cNvSpPr txBox="1"/>
          <p:nvPr/>
        </p:nvSpPr>
        <p:spPr>
          <a:xfrm>
            <a:off x="3090625" y="2177775"/>
            <a:ext cx="5596200" cy="144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].str.len()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].str.upper()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].apply(len)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].apply(my_function)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from HW1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 early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tests as you go</a:t>
            </a:r>
            <a:endParaRPr/>
          </a:p>
        </p:txBody>
      </p:sp>
      <p:sp>
        <p:nvSpPr>
          <p:cNvPr id="338" name="Google Shape;33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