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8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69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7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9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0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26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81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8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3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0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5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83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5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9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9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7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8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89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10</a:t>
            </a:r>
            <a:br>
              <a:rPr lang="en-US" sz="3200" i="0" dirty="0" smtClean="0"/>
            </a:br>
            <a:r>
              <a:rPr lang="en-US" sz="3200" i="0" dirty="0" smtClean="0"/>
              <a:t> ML Modules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Outside the module,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MyMathLib.doubler</a:t>
            </a:r>
            <a:r>
              <a:rPr lang="en-US" dirty="0" smtClean="0"/>
              <a:t> is simply unbound</a:t>
            </a:r>
          </a:p>
          <a:p>
            <a:pPr lvl="1"/>
            <a:r>
              <a:rPr lang="en-US" dirty="0" smtClean="0"/>
              <a:t>So cannot be used [directly]</a:t>
            </a:r>
          </a:p>
          <a:p>
            <a:pPr lvl="1"/>
            <a:r>
              <a:rPr lang="en-US" dirty="0" smtClean="0"/>
              <a:t>Fairly powerful, very simple idea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2743200"/>
            <a:ext cx="5638800" cy="3581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fact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-&gt;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half_pi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real 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1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:&gt; </a:t>
            </a:r>
            <a:r>
              <a:rPr lang="en-US" sz="2000" kern="0" dirty="0" smtClean="0">
                <a:latin typeface="Courier New" pitchFamily="49" charset="0"/>
              </a:rPr>
              <a:t>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half_pi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Math.pi</a:t>
            </a:r>
            <a:r>
              <a:rPr lang="en-US" sz="2000" kern="0" dirty="0" smtClean="0">
                <a:latin typeface="Courier New" pitchFamily="49" charset="0"/>
              </a:rPr>
              <a:t> / 2.0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 *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973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larger example [mostly see the code]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consider a module that defines an Abstract Data Type (ADT)</a:t>
            </a:r>
          </a:p>
          <a:p>
            <a:pPr lvl="1"/>
            <a:r>
              <a:rPr lang="en-US" dirty="0" smtClean="0"/>
              <a:t>A type of data and operations on it</a:t>
            </a:r>
          </a:p>
          <a:p>
            <a:pPr marL="0" indent="0">
              <a:buNone/>
            </a:pPr>
            <a:r>
              <a:rPr lang="en-US" dirty="0" smtClean="0"/>
              <a:t>Our example: rational numbers supporting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2971800"/>
            <a:ext cx="8077200" cy="3124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Whole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(*internal functions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gcd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and reduce not on slide*)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r1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r2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latin typeface="Courier New" pitchFamily="49" charset="0"/>
              </a:rPr>
              <a:t>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66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spec and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Properties [externally visible guarantees, up to library writer]</a:t>
            </a:r>
          </a:p>
          <a:p>
            <a:pPr lvl="1"/>
            <a:r>
              <a:rPr lang="en-US" dirty="0" smtClean="0"/>
              <a:t>Disallow denominators of 0</a:t>
            </a:r>
          </a:p>
          <a:p>
            <a:pPr lvl="1"/>
            <a:r>
              <a:rPr lang="en-US" dirty="0" smtClean="0"/>
              <a:t>Return strings in reduced form (“4” not “4/1”, “3/2” not “9/6”)</a:t>
            </a:r>
          </a:p>
          <a:p>
            <a:pPr lvl="1"/>
            <a:r>
              <a:rPr lang="en-US" dirty="0" smtClean="0"/>
              <a:t>No infinite loops or exceptions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Invariants [part of the implementation, not the module’s spec]</a:t>
            </a:r>
          </a:p>
          <a:p>
            <a:pPr lvl="1"/>
            <a:r>
              <a:rPr lang="en-US" dirty="0" smtClean="0"/>
              <a:t>All denominators are greater than 0</a:t>
            </a:r>
          </a:p>
          <a:p>
            <a:pPr lvl="1"/>
            <a:r>
              <a:rPr lang="en-US" dirty="0" smtClean="0"/>
              <a:t>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</a:t>
            </a:r>
            <a:r>
              <a:rPr lang="en-US" dirty="0" smtClean="0"/>
              <a:t> values returned from functions are reduced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9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invariants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Our code maintains the invariants and relies on them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Maintain: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make_frac</a:t>
            </a:r>
            <a:r>
              <a:rPr lang="en-US" dirty="0" smtClean="0"/>
              <a:t> disallows 0 denominator, removes negative denominator, and reduces result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assumes invariants on inputs, calls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dirty="0" smtClean="0"/>
              <a:t> if needed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Rely: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dirty="0" smtClean="0"/>
              <a:t> does not work with negative arguments, but no denominator can be negative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 uses math properties to avoid calling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reduce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/>
              <a:t> assumes its argument is already reduced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27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914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With what we know so far, this signature makes sense: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dirty="0" smtClean="0"/>
              <a:t> not visible outside the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2590800"/>
            <a:ext cx="79248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rational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Whole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Frac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* rational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1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:&gt; </a:t>
            </a:r>
            <a:r>
              <a:rPr lang="en-US" sz="2000" kern="0" dirty="0" smtClean="0">
                <a:latin typeface="Courier New" pitchFamily="49" charset="0"/>
              </a:rPr>
              <a:t>RATIONAL_A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…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27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By revealing the </a:t>
            </a:r>
            <a:r>
              <a:rPr lang="en-US" dirty="0" err="1" smtClean="0"/>
              <a:t>datatype</a:t>
            </a:r>
            <a:r>
              <a:rPr lang="en-US" dirty="0" smtClean="0"/>
              <a:t> definition, we let clients violate our invariants by directly creating values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Rational1.rational</a:t>
            </a:r>
          </a:p>
          <a:p>
            <a:pPr lvl="1"/>
            <a:r>
              <a:rPr lang="en-US" dirty="0" smtClean="0"/>
              <a:t>At best a comment saying “must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Rational1.make_frac</a:t>
            </a:r>
            <a:r>
              <a:rPr lang="en-US" dirty="0" smtClean="0"/>
              <a:t>”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Any of these would lead to exceptions, infinite loops, or wrong results, which is why the module’s code would never return them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Rational1.Frac(1,0)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Rational1.Frac(3,~2)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Rational1.Frac(9,6)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2781300"/>
            <a:ext cx="7924800" cy="14859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RATIONAL_A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datatype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rational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Whole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|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Frac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of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45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hide 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idea:  An ADT must hide the concrete type definition so clients cannot create invariant-violating values of the type directly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Alas, this attempt doesn’t work because the signature now uses a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</a:t>
            </a:r>
            <a:r>
              <a:rPr lang="en-US" dirty="0" smtClean="0"/>
              <a:t> that is not known to exist: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3505200"/>
            <a:ext cx="6781800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RATIONAL_WRONG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* rational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1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:&gt; </a:t>
            </a:r>
            <a:r>
              <a:rPr lang="en-US" sz="2000" kern="0" dirty="0" smtClean="0">
                <a:latin typeface="Courier New" pitchFamily="49" charset="0"/>
              </a:rPr>
              <a:t>RATIONAL_WRONG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…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6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 ML has a feature for exactly this situation: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In a signature: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foo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means the type exists, but clients do not know its definition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352800"/>
            <a:ext cx="6477000" cy="2971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* rational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1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Rational1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:&gt; </a:t>
            </a:r>
            <a:r>
              <a:rPr lang="en-US" sz="2000" kern="0" dirty="0" smtClean="0">
                <a:latin typeface="Courier New" pitchFamily="49" charset="0"/>
              </a:rPr>
              <a:t>RATIONAL_B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…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55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works! (And is a Really Big Deal)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86200"/>
            <a:ext cx="7772400" cy="259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Nothing a client can do to violate invariants and properties:</a:t>
            </a:r>
          </a:p>
          <a:p>
            <a:pPr lvl="1"/>
            <a:r>
              <a:rPr lang="en-US" dirty="0" smtClean="0"/>
              <a:t>Only way to make first rational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Rational1.make_frac</a:t>
            </a:r>
          </a:p>
          <a:p>
            <a:pPr lvl="1"/>
            <a:r>
              <a:rPr lang="en-US" dirty="0" smtClean="0"/>
              <a:t>After that can use only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Rational1.make_frac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Rational1.add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Rational1.toString</a:t>
            </a:r>
          </a:p>
          <a:p>
            <a:pPr lvl="1"/>
            <a:r>
              <a:rPr lang="en-US" dirty="0" smtClean="0"/>
              <a:t>Hides constructors and patterns – don’t even know whether or not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Rational1.rational</a:t>
            </a:r>
            <a:r>
              <a:rPr lang="en-US" dirty="0" smtClean="0"/>
              <a:t> is a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But clients can still pass around fractions in any way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1295400"/>
            <a:ext cx="6477000" cy="2438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* rational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69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we have two powerful ways to use signatures for hiding: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Deny bindings exist (</a:t>
            </a:r>
            <a:r>
              <a:rPr lang="en-US" dirty="0" err="1" smtClean="0"/>
              <a:t>val</a:t>
            </a:r>
            <a:r>
              <a:rPr lang="en-US" dirty="0" smtClean="0"/>
              <a:t>-bindings, fun-bindings, constructors)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types abstract (so clients cannot create values of them or access their pieces directly)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(Later we will see a signature can also make a binding’s type more specific than it is within the module, but this is less important)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4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larger programs, one “top-level” sequence of bindings is poor</a:t>
            </a:r>
          </a:p>
          <a:p>
            <a:pPr lvl="1"/>
            <a:r>
              <a:rPr lang="en-US" dirty="0" smtClean="0"/>
              <a:t>Especially because a binding can use </a:t>
            </a:r>
            <a:r>
              <a:rPr lang="en-US" i="1" dirty="0" smtClean="0"/>
              <a:t>all</a:t>
            </a:r>
            <a:r>
              <a:rPr lang="en-US" dirty="0" smtClean="0"/>
              <a:t> earlier (non-shadowed) bindings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 smtClean="0"/>
              <a:t>So ML has </a:t>
            </a:r>
            <a:r>
              <a:rPr lang="en-US" i="1" dirty="0" smtClean="0"/>
              <a:t>structures</a:t>
            </a:r>
            <a:r>
              <a:rPr lang="en-US" dirty="0" smtClean="0"/>
              <a:t> to define </a:t>
            </a:r>
            <a:r>
              <a:rPr lang="en-US" i="1" dirty="0" smtClean="0"/>
              <a:t>modules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Inside a module, can use earlier bindings as usual</a:t>
            </a:r>
          </a:p>
          <a:p>
            <a:pPr lvl="1"/>
            <a:r>
              <a:rPr lang="en-US" dirty="0" smtClean="0"/>
              <a:t>Can have any kind of binding (</a:t>
            </a:r>
            <a:r>
              <a:rPr lang="en-US" dirty="0" err="1" smtClean="0"/>
              <a:t>val</a:t>
            </a:r>
            <a:r>
              <a:rPr lang="en-US" dirty="0" smtClean="0"/>
              <a:t>, </a:t>
            </a:r>
            <a:r>
              <a:rPr lang="en-US" dirty="0" err="1" smtClean="0"/>
              <a:t>datatype</a:t>
            </a:r>
            <a:r>
              <a:rPr lang="en-US" dirty="0" smtClean="0"/>
              <a:t>, exception, ...)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Outside a module, refer to earlier modules’ bindings via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ModuleName.bindingName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Just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List.foldl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Char.toLower</a:t>
            </a:r>
            <a:r>
              <a:rPr lang="en-US" dirty="0" smtClean="0"/>
              <a:t>; now you can define your own modules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3352800"/>
            <a:ext cx="6400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MyModule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bindings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6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cute twist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2057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our example, exposing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Whole</a:t>
            </a:r>
            <a:r>
              <a:rPr lang="en-US" dirty="0" smtClean="0"/>
              <a:t> constructor is no problem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In SML we can expose it as a function since the </a:t>
            </a:r>
            <a:r>
              <a:rPr lang="en-US" dirty="0" err="1" smtClean="0"/>
              <a:t>datatype</a:t>
            </a:r>
            <a:r>
              <a:rPr lang="en-US" dirty="0" smtClean="0"/>
              <a:t> binding in the module does create such a function</a:t>
            </a:r>
          </a:p>
          <a:p>
            <a:pPr lvl="1"/>
            <a:r>
              <a:rPr lang="en-US" dirty="0" smtClean="0"/>
              <a:t>Still hiding the rest of the </a:t>
            </a:r>
            <a:r>
              <a:rPr lang="en-US" dirty="0" err="1" smtClean="0"/>
              <a:t>datatype</a:t>
            </a:r>
            <a:endParaRPr lang="en-US" dirty="0" smtClean="0"/>
          </a:p>
          <a:p>
            <a:pPr lvl="1"/>
            <a:r>
              <a:rPr lang="en-US" dirty="0" smtClean="0"/>
              <a:t>Still does not allow using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Whole</a:t>
            </a:r>
            <a:r>
              <a:rPr lang="en-US" dirty="0" smtClean="0"/>
              <a:t> as a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3581400"/>
            <a:ext cx="64770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RATIONAL_C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Whole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* rational </a:t>
            </a:r>
            <a:r>
              <a:rPr lang="en-US" sz="2000" kern="0" dirty="0">
                <a:latin typeface="Courier New" pitchFamily="49" charset="0"/>
              </a:rPr>
              <a:t>-&gt; rational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rational </a:t>
            </a:r>
            <a:r>
              <a:rPr lang="en-US" sz="2000" kern="0" dirty="0">
                <a:latin typeface="Courier New" pitchFamily="49" charset="0"/>
              </a:rPr>
              <a:t>-&gt; </a:t>
            </a:r>
            <a:r>
              <a:rPr lang="en-US" sz="2000" kern="0" dirty="0" smtClean="0">
                <a:latin typeface="Courier New" pitchFamily="49" charset="0"/>
              </a:rPr>
              <a:t>string</a:t>
            </a:r>
            <a:endParaRPr lang="en-US" sz="2000" kern="0" dirty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15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Have so far relied on an informal notion of, “does a module type-check given a signature?”  As usual, there are precise rules…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structure Foo :&gt; BAR</a:t>
            </a:r>
            <a:r>
              <a:rPr lang="en-US" dirty="0" smtClean="0"/>
              <a:t> is allowed if: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Every non-abstract type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/>
              <a:t> is provided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, as specified</a:t>
            </a:r>
          </a:p>
          <a:p>
            <a:r>
              <a:rPr lang="en-US" dirty="0"/>
              <a:t>Every abstract type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/>
              <a:t> is provided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/>
              <a:t> in some </a:t>
            </a:r>
            <a:r>
              <a:rPr lang="en-US" dirty="0" smtClean="0"/>
              <a:t>way</a:t>
            </a:r>
          </a:p>
          <a:p>
            <a:pPr lvl="1"/>
            <a:r>
              <a:rPr lang="en-US" dirty="0" smtClean="0"/>
              <a:t>Can be a </a:t>
            </a:r>
            <a:r>
              <a:rPr lang="en-US" dirty="0" err="1" smtClean="0"/>
              <a:t>datatype</a:t>
            </a:r>
            <a:r>
              <a:rPr lang="en-US" dirty="0" smtClean="0"/>
              <a:t> or a type synonym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val</a:t>
            </a:r>
            <a:r>
              <a:rPr lang="en-US" dirty="0" smtClean="0"/>
              <a:t>-binding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 smtClean="0"/>
              <a:t> is provided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dirty="0" smtClean="0"/>
              <a:t>, possibly with a </a:t>
            </a:r>
            <a:r>
              <a:rPr lang="en-US" i="1" dirty="0" smtClean="0"/>
              <a:t>more general</a:t>
            </a:r>
            <a:r>
              <a:rPr lang="en-US" dirty="0" smtClean="0"/>
              <a:t> and/or </a:t>
            </a:r>
            <a:r>
              <a:rPr lang="en-US" i="1" dirty="0" smtClean="0"/>
              <a:t>less abstract</a:t>
            </a:r>
            <a:r>
              <a:rPr lang="en-US" dirty="0" smtClean="0"/>
              <a:t> internal type</a:t>
            </a:r>
          </a:p>
          <a:p>
            <a:pPr lvl="1"/>
            <a:r>
              <a:rPr lang="en-US" dirty="0" smtClean="0"/>
              <a:t>Discussed “more general types” earlier in course</a:t>
            </a:r>
          </a:p>
          <a:p>
            <a:pPr lvl="1"/>
            <a:r>
              <a:rPr lang="en-US" dirty="0" smtClean="0"/>
              <a:t>Will see example soon</a:t>
            </a:r>
          </a:p>
          <a:p>
            <a:r>
              <a:rPr lang="en-US" dirty="0" smtClean="0"/>
              <a:t>Every exception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BAR</a:t>
            </a:r>
            <a:r>
              <a:rPr lang="en-US" dirty="0"/>
              <a:t> is provided in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</a:t>
            </a:r>
            <a:endParaRPr lang="en-US" dirty="0" smtClean="0"/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Of course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Foo </a:t>
            </a:r>
            <a:r>
              <a:rPr lang="en-US" dirty="0" smtClean="0"/>
              <a:t>can have more bindings (implicit in above rules)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6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A key purpose of abstraction is to allow </a:t>
            </a:r>
            <a:r>
              <a:rPr lang="en-US" i="1" dirty="0" smtClean="0">
                <a:solidFill>
                  <a:schemeClr val="accent2"/>
                </a:solidFill>
              </a:rPr>
              <a:t>different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implementations</a:t>
            </a:r>
            <a:r>
              <a:rPr lang="en-US" dirty="0" smtClean="0"/>
              <a:t> to be </a:t>
            </a:r>
            <a:r>
              <a:rPr lang="en-US" i="1" dirty="0" smtClean="0">
                <a:solidFill>
                  <a:schemeClr val="accent2"/>
                </a:solidFill>
              </a:rPr>
              <a:t>equivalent</a:t>
            </a:r>
          </a:p>
          <a:p>
            <a:pPr lvl="1"/>
            <a:r>
              <a:rPr lang="en-US" i="1" dirty="0" smtClean="0"/>
              <a:t>No</a:t>
            </a:r>
            <a:r>
              <a:rPr lang="en-US" dirty="0" smtClean="0"/>
              <a:t> client can tell which you are using</a:t>
            </a:r>
          </a:p>
          <a:p>
            <a:pPr lvl="1"/>
            <a:r>
              <a:rPr lang="en-US" dirty="0" smtClean="0"/>
              <a:t>So can improve/replace/choose implementations later</a:t>
            </a:r>
          </a:p>
          <a:p>
            <a:pPr lvl="1"/>
            <a:r>
              <a:rPr lang="en-US" dirty="0" smtClean="0"/>
              <a:t>Easier to do if you </a:t>
            </a:r>
            <a:r>
              <a:rPr lang="en-US" i="1" dirty="0" smtClean="0"/>
              <a:t>start</a:t>
            </a:r>
            <a:r>
              <a:rPr lang="en-US" dirty="0" smtClean="0"/>
              <a:t> with more abstract signatures (reveal only what you must)</a:t>
            </a:r>
          </a:p>
          <a:p>
            <a:pPr lvl="1"/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Now: </a:t>
            </a:r>
          </a:p>
          <a:p>
            <a:pPr marL="0" indent="0">
              <a:buNone/>
            </a:pPr>
            <a:r>
              <a:rPr lang="en-US" dirty="0" smtClean="0"/>
              <a:t>   Another structure that can also have signature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RATIONAL_A</a:t>
            </a:r>
            <a:r>
              <a:rPr lang="en-US" dirty="0">
                <a:latin typeface="+mj-lt"/>
                <a:cs typeface="Courier New" pitchFamily="49" charset="0"/>
              </a:rPr>
              <a:t>,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RATIONAL_B</a:t>
            </a:r>
            <a:r>
              <a:rPr lang="en-US" dirty="0" smtClean="0">
                <a:latin typeface="+mj-lt"/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RATIONAL_C</a:t>
            </a:r>
            <a:endParaRPr lang="en-US" dirty="0"/>
          </a:p>
          <a:p>
            <a:pPr lvl="1"/>
            <a:r>
              <a:rPr lang="en-US" dirty="0" smtClean="0"/>
              <a:t>But only </a:t>
            </a:r>
            <a:r>
              <a:rPr lang="en-US" i="1" dirty="0" smtClean="0">
                <a:solidFill>
                  <a:schemeClr val="accent2"/>
                </a:solidFill>
              </a:rPr>
              <a:t>equivalent</a:t>
            </a:r>
            <a:r>
              <a:rPr lang="en-US" dirty="0" smtClean="0"/>
              <a:t> under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RATIONAL_B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RATIONAL_C</a:t>
            </a:r>
            <a:endParaRPr lang="en-US" dirty="0" smtClean="0"/>
          </a:p>
          <a:p>
            <a:pPr marL="0" indent="0">
              <a:buNone/>
            </a:pPr>
            <a:r>
              <a:rPr lang="en-US" sz="1400" dirty="0" smtClean="0"/>
              <a:t>	(</a:t>
            </a:r>
            <a:r>
              <a:rPr lang="en-US" sz="1400" smtClean="0"/>
              <a:t>ignoring overflow)</a:t>
            </a:r>
            <a:endParaRPr lang="en-US" sz="1400" dirty="0" smtClean="0"/>
          </a:p>
          <a:p>
            <a:pPr marL="0" indent="0">
              <a:buNone/>
            </a:pPr>
            <a:r>
              <a:rPr lang="en-US" dirty="0" smtClean="0"/>
              <a:t>Next: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 third equivalent structure implemented very differently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33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 (see code file):</a:t>
            </a:r>
          </a:p>
          <a:p>
            <a:pPr lvl="1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structure Rational2</a:t>
            </a:r>
            <a:r>
              <a:rPr lang="en-US" dirty="0" smtClean="0"/>
              <a:t> does not keep </a:t>
            </a:r>
            <a:r>
              <a:rPr lang="en-US" dirty="0" err="1" smtClean="0"/>
              <a:t>rationals</a:t>
            </a:r>
            <a:r>
              <a:rPr lang="en-US" dirty="0" smtClean="0"/>
              <a:t> in reduced form, instead reducing them “at last moment”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Also make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reduce</a:t>
            </a:r>
            <a:r>
              <a:rPr lang="en-US" dirty="0" smtClean="0">
                <a:latin typeface="+mj-lt"/>
                <a:cs typeface="Courier New" pitchFamily="49" charset="0"/>
              </a:rPr>
              <a:t> local functions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Not equivalent under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RATIONAL_A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Rational1.toString(Rational1.Frac(9,6))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"9/6"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Rational2.toString(Rational2.Frac(9,6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"3/2"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dirty="0"/>
          </a:p>
          <a:p>
            <a:r>
              <a:rPr lang="en-US" dirty="0" smtClean="0"/>
              <a:t>Equivalent under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RATIONAL_B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RATIONAL_C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Different invariants, but same properties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Essential that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</a:t>
            </a:r>
            <a:r>
              <a:rPr lang="en-US" dirty="0" smtClean="0">
                <a:latin typeface="+mj-lt"/>
                <a:cs typeface="Courier New" pitchFamily="49" charset="0"/>
              </a:rPr>
              <a:t> is abstract</a:t>
            </a:r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43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Given a signature with an abstract type, different structures can:</a:t>
            </a:r>
          </a:p>
          <a:p>
            <a:pPr lvl="1" algn="just"/>
            <a:r>
              <a:rPr lang="en-US" dirty="0" smtClean="0"/>
              <a:t>Have that signature</a:t>
            </a:r>
          </a:p>
          <a:p>
            <a:pPr lvl="1" algn="just"/>
            <a:r>
              <a:rPr lang="en-US" dirty="0" smtClean="0"/>
              <a:t>But implement the abstract type differently</a:t>
            </a:r>
          </a:p>
          <a:p>
            <a:pPr lvl="1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Such structures might or might not be equivalent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Example (see code):</a:t>
            </a:r>
          </a:p>
          <a:p>
            <a:pPr lvl="1" algn="just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type rational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 algn="just"/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have signature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RATIONAL_A</a:t>
            </a:r>
            <a:endParaRPr lang="en-US" dirty="0" smtClean="0"/>
          </a:p>
          <a:p>
            <a:pPr lvl="1" algn="just"/>
            <a:r>
              <a:rPr lang="en-US" i="1" dirty="0" smtClean="0"/>
              <a:t>Equivalent</a:t>
            </a:r>
            <a:r>
              <a:rPr lang="en-US" dirty="0" smtClean="0"/>
              <a:t> to both previous examples under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RATIONAL_B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RATIONAL_C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448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interesting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981200"/>
            <a:ext cx="7467600" cy="2895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Rational3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rational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*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exception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BadFrac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make_frac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Whole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(i,1)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needed for RATIONAL_C *)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 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b</a:t>
            </a:r>
            <a:r>
              <a:rPr lang="en-US" sz="2000" kern="0" dirty="0" smtClean="0">
                <a:latin typeface="Courier New" pitchFamily="49" charset="0"/>
              </a:rPr>
              <a:t>)(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(a*</a:t>
            </a:r>
            <a:r>
              <a:rPr lang="en-US" sz="2000" kern="0" dirty="0" err="1" smtClean="0">
                <a:latin typeface="Courier New" pitchFamily="49" charset="0"/>
              </a:rPr>
              <a:t>d+b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2000" kern="0" dirty="0" err="1" smtClean="0">
                <a:latin typeface="Courier New" pitchFamily="49" charset="0"/>
              </a:rPr>
              <a:t>c,b</a:t>
            </a:r>
            <a:r>
              <a:rPr lang="en-US" sz="2000" kern="0" dirty="0" smtClean="0">
                <a:latin typeface="Courier New" pitchFamily="49" charset="0"/>
              </a:rPr>
              <a:t>*d)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toString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r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…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reduce at last minute *)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70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interesting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Internally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make_frac</a:t>
            </a:r>
            <a:r>
              <a:rPr lang="en-US" dirty="0" smtClean="0"/>
              <a:t> has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but externally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rational</a:t>
            </a:r>
          </a:p>
          <a:p>
            <a:pPr lvl="1"/>
            <a:r>
              <a:rPr lang="en-US" dirty="0" smtClean="0"/>
              <a:t>Client cannot tell if we return argument unchanged</a:t>
            </a:r>
          </a:p>
          <a:p>
            <a:pPr lvl="1"/>
            <a:r>
              <a:rPr lang="en-US" dirty="0" smtClean="0"/>
              <a:t>Could give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 -&gt; rational</a:t>
            </a:r>
            <a:r>
              <a:rPr lang="en-US" dirty="0" smtClean="0"/>
              <a:t> in signature, but this is awful: makes entire module unusable – why?</a:t>
            </a:r>
          </a:p>
          <a:p>
            <a:pPr lvl="1"/>
            <a:endParaRPr lang="en-US" dirty="0"/>
          </a:p>
          <a:p>
            <a:r>
              <a:rPr lang="en-US" dirty="0" smtClean="0"/>
              <a:t>Internally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Whole</a:t>
            </a:r>
            <a:r>
              <a:rPr lang="en-US" dirty="0" smtClean="0"/>
              <a:t> has </a:t>
            </a:r>
            <a:r>
              <a:rPr lang="en-US" dirty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but externally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-&gt; rational</a:t>
            </a:r>
          </a:p>
          <a:p>
            <a:pPr lvl="1"/>
            <a:r>
              <a:rPr lang="en-US" dirty="0" smtClean="0"/>
              <a:t>This matches because we </a:t>
            </a:r>
            <a:r>
              <a:rPr lang="en-US" dirty="0"/>
              <a:t>can specialize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dirty="0" smtClean="0"/>
              <a:t>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and then abstract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Whole</a:t>
            </a:r>
            <a:r>
              <a:rPr lang="en-US" dirty="0" smtClean="0"/>
              <a:t> cannot </a:t>
            </a:r>
            <a:r>
              <a:rPr lang="en-US" dirty="0"/>
              <a:t>have types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 -&gt;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dirty="0" smtClean="0"/>
              <a:t>                  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 -&gt; rational </a:t>
            </a:r>
            <a:r>
              <a:rPr lang="en-US" dirty="0" smtClean="0">
                <a:latin typeface="+mj-lt"/>
                <a:cs typeface="Courier New" pitchFamily="49" charset="0"/>
              </a:rPr>
              <a:t>(must specialize all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 </a:t>
            </a:r>
            <a:r>
              <a:rPr lang="en-US" dirty="0" smtClean="0">
                <a:latin typeface="+mj-lt"/>
                <a:cs typeface="Courier New" pitchFamily="49" charset="0"/>
              </a:rPr>
              <a:t>uses)</a:t>
            </a:r>
          </a:p>
          <a:p>
            <a:pPr lvl="1"/>
            <a:r>
              <a:rPr lang="en-US" dirty="0" smtClean="0"/>
              <a:t>Type-checker figures all this out for 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41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Can’t mix-and-match module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Modules with the </a:t>
            </a:r>
            <a:r>
              <a:rPr lang="en-US" i="1" dirty="0" smtClean="0"/>
              <a:t>same signatures</a:t>
            </a:r>
            <a:r>
              <a:rPr lang="en-US" dirty="0" smtClean="0"/>
              <a:t> still define </a:t>
            </a:r>
            <a:r>
              <a:rPr lang="en-US" i="1" dirty="0" smtClean="0"/>
              <a:t>different types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So things like this do not type-check: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Rational1.toString(Rational2.make_frac(9,6))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Rational3.toString(Rational2.make_frac(9,6))</a:t>
            </a: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This is a crucial feature for type system and module properties: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Different modules have different internal invariants!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In fact, they have different type definitions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Rational1.rational</a:t>
            </a:r>
            <a:r>
              <a:rPr lang="en-US" dirty="0" smtClean="0">
                <a:latin typeface="+mj-lt"/>
                <a:cs typeface="Courier New" pitchFamily="49" charset="0"/>
              </a:rPr>
              <a:t> looks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Rational2.rational</a:t>
            </a:r>
            <a:r>
              <a:rPr lang="en-US" dirty="0" smtClean="0">
                <a:latin typeface="+mj-lt"/>
                <a:cs typeface="Courier New" pitchFamily="49" charset="0"/>
              </a:rPr>
              <a:t>, but clients and the type-checker do not know that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Rational3.rational </a:t>
            </a:r>
            <a:r>
              <a:rPr lang="en-US" dirty="0" smtClean="0">
                <a:cs typeface="Courier New" pitchFamily="49" charset="0"/>
              </a:rPr>
              <a:t>is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not a </a:t>
            </a:r>
            <a:r>
              <a:rPr lang="en-US" dirty="0" err="1" smtClean="0">
                <a:cs typeface="Courier New" pitchFamily="49" charset="0"/>
              </a:rPr>
              <a:t>datatype</a:t>
            </a:r>
            <a:r>
              <a:rPr lang="en-US" dirty="0" smtClean="0">
                <a:cs typeface="Courier New" pitchFamily="49" charset="0"/>
              </a:rPr>
              <a:t>!</a:t>
            </a:r>
            <a:endParaRPr lang="en-US" dirty="0">
              <a:latin typeface="+mj-lt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8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1600200"/>
            <a:ext cx="4343400" cy="3962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if </a:t>
            </a:r>
            <a:r>
              <a:rPr lang="en-US" sz="2000" kern="0" dirty="0" smtClean="0">
                <a:latin typeface="Courier New" pitchFamily="49" charset="0"/>
              </a:rPr>
              <a:t>x=0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smtClean="0">
                <a:latin typeface="Courier New" pitchFamily="49" charset="0"/>
              </a:rPr>
              <a:t>1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else </a:t>
            </a:r>
            <a:r>
              <a:rPr lang="en-US" sz="2000" kern="0" dirty="0" smtClean="0">
                <a:latin typeface="Courier New" pitchFamily="49" charset="0"/>
              </a:rPr>
              <a:t>x * fact(x-1)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half_pi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Math.pi</a:t>
            </a:r>
            <a:r>
              <a:rPr lang="en-US" sz="2000" kern="0" dirty="0" smtClean="0">
                <a:latin typeface="Courier New" pitchFamily="49" charset="0"/>
              </a:rPr>
              <a:t> /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 *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2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So far</a:t>
            </a:r>
            <a:r>
              <a:rPr lang="en-US" dirty="0" smtClean="0"/>
              <a:t>, this is just </a:t>
            </a:r>
            <a:r>
              <a:rPr lang="en-US" i="1" dirty="0" smtClean="0"/>
              <a:t>namespace management</a:t>
            </a:r>
          </a:p>
          <a:p>
            <a:pPr lvl="1"/>
            <a:r>
              <a:rPr lang="en-US" dirty="0" smtClean="0"/>
              <a:t>Giving a hierarchy to names to avoid shadowing</a:t>
            </a:r>
          </a:p>
          <a:p>
            <a:pPr lvl="1"/>
            <a:r>
              <a:rPr lang="en-US" dirty="0" smtClean="0"/>
              <a:t>Allows different modules to reuse names, 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Very important, but not very interesting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Can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ModuleName</a:t>
            </a:r>
            <a:r>
              <a:rPr lang="en-US" dirty="0" smtClean="0">
                <a:latin typeface="+mj-lt"/>
                <a:cs typeface="Courier New" pitchFamily="49" charset="0"/>
              </a:rPr>
              <a:t> to get “direct” access to a module’s bindings</a:t>
            </a:r>
          </a:p>
          <a:p>
            <a:pPr lvl="1"/>
            <a:r>
              <a:rPr lang="en-US" dirty="0">
                <a:cs typeface="Courier New" pitchFamily="49" charset="0"/>
              </a:rPr>
              <a:t>Never </a:t>
            </a:r>
            <a:r>
              <a:rPr lang="en-US" dirty="0" smtClean="0">
                <a:cs typeface="Courier New" pitchFamily="49" charset="0"/>
              </a:rPr>
              <a:t>necessary; </a:t>
            </a:r>
            <a:r>
              <a:rPr lang="en-US" dirty="0">
                <a:cs typeface="Courier New" pitchFamily="49" charset="0"/>
              </a:rPr>
              <a:t>just a </a:t>
            </a:r>
            <a:r>
              <a:rPr lang="en-US" dirty="0" smtClean="0">
                <a:cs typeface="Courier New" pitchFamily="49" charset="0"/>
              </a:rPr>
              <a:t>convenience; often bad style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Often better to create local </a:t>
            </a:r>
            <a:r>
              <a:rPr lang="en-US" dirty="0" err="1" smtClean="0">
                <a:latin typeface="+mj-lt"/>
                <a:cs typeface="Courier New" pitchFamily="49" charset="0"/>
              </a:rPr>
              <a:t>val</a:t>
            </a:r>
            <a:r>
              <a:rPr lang="en-US" dirty="0" smtClean="0">
                <a:latin typeface="+mj-lt"/>
                <a:cs typeface="Courier New" pitchFamily="49" charset="0"/>
              </a:rPr>
              <a:t>-bindings for just the bindings you use a lot, e.g.,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map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List.map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But doesn’t work for patterns</a:t>
            </a:r>
          </a:p>
          <a:p>
            <a:pPr lvl="2"/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dirty="0" smtClean="0">
                <a:latin typeface="+mj-lt"/>
                <a:cs typeface="Courier New" pitchFamily="49" charset="0"/>
              </a:rPr>
              <a:t> can be useful, e.g., for testing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35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1600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signature</a:t>
            </a:r>
            <a:r>
              <a:rPr lang="en-US" dirty="0" smtClean="0"/>
              <a:t> is a type for a module</a:t>
            </a:r>
          </a:p>
          <a:p>
            <a:pPr lvl="1"/>
            <a:r>
              <a:rPr lang="en-US" dirty="0" smtClean="0"/>
              <a:t>What bindings does it have and what are their types</a:t>
            </a:r>
            <a:endParaRPr lang="en-US" dirty="0"/>
          </a:p>
          <a:p>
            <a:r>
              <a:rPr lang="en-US" dirty="0" smtClean="0"/>
              <a:t>Can define a signature and ascribe it to modules – example: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28800" y="2438400"/>
            <a:ext cx="5638800" cy="3962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fact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r>
              <a:rPr lang="en-US" sz="2000" kern="0" dirty="0" smtClean="0">
                <a:latin typeface="Courier New" pitchFamily="49" charset="0"/>
              </a:rPr>
              <a:t> -&gt;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half_pi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smtClean="0">
                <a:latin typeface="Courier New" pitchFamily="49" charset="0"/>
              </a:rPr>
              <a:t>real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sz="2000" kern="0" dirty="0" err="1">
                <a:latin typeface="Courier New" pitchFamily="49" charset="0"/>
              </a:rPr>
              <a:t>int</a:t>
            </a:r>
            <a:r>
              <a:rPr lang="en-US" sz="2000" kern="0" dirty="0">
                <a:latin typeface="Courier New" pitchFamily="49" charset="0"/>
              </a:rPr>
              <a:t> -&gt; </a:t>
            </a:r>
            <a:r>
              <a:rPr lang="en-US" sz="2000" kern="0" dirty="0" err="1" smtClean="0"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1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:&gt; </a:t>
            </a:r>
            <a:r>
              <a:rPr lang="en-US" sz="2000" kern="0" dirty="0" smtClean="0">
                <a:latin typeface="Courier New" pitchFamily="49" charset="0"/>
              </a:rPr>
              <a:t>MATHLIB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fact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…</a:t>
            </a: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half_pi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Math.pi</a:t>
            </a:r>
            <a:r>
              <a:rPr lang="en-US" sz="2000" kern="0" dirty="0" smtClean="0">
                <a:latin typeface="Courier New" pitchFamily="49" charset="0"/>
              </a:rPr>
              <a:t> / 2.0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doubler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 * 2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0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Signatures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Can include variables, types, </a:t>
            </a:r>
            <a:r>
              <a:rPr lang="en-US" dirty="0" err="1" smtClean="0"/>
              <a:t>datatypes</a:t>
            </a:r>
            <a:r>
              <a:rPr lang="en-US" dirty="0" smtClean="0"/>
              <a:t>, and exceptions defined in module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Ascribing a signature to a module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Module will not type-check unless it matches the signature, meaning it has all the bindings at the right types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1600" dirty="0" smtClean="0"/>
              <a:t>Note: SML has other forms of ascription; we will stick with these                [opaque signatures]</a:t>
            </a:r>
          </a:p>
          <a:p>
            <a:pPr marL="0" indent="0">
              <a:buNone/>
            </a:pPr>
            <a:endParaRPr lang="en-US" sz="1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3600" y="4038600"/>
            <a:ext cx="51054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structure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MyModule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:&gt; </a:t>
            </a:r>
            <a:r>
              <a:rPr lang="en-US" sz="2000" kern="0" dirty="0" smtClean="0">
                <a:latin typeface="Courier New" pitchFamily="49" charset="0"/>
              </a:rPr>
              <a:t>SIGNAME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=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i="1" kern="0" dirty="0" smtClean="0">
                <a:latin typeface="Courier New" pitchFamily="49" charset="0"/>
              </a:rPr>
              <a:t>bindings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2057400"/>
            <a:ext cx="51054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signature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SIGNAME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sig </a:t>
            </a:r>
            <a:r>
              <a:rPr lang="en-US" sz="2000" i="1" kern="0" dirty="0" smtClean="0">
                <a:latin typeface="Courier New" pitchFamily="49" charset="0"/>
              </a:rPr>
              <a:t>types-for-bindings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449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Real value of signatures is to to </a:t>
            </a:r>
            <a:r>
              <a:rPr lang="en-US" i="1" dirty="0" smtClean="0"/>
              <a:t>hide</a:t>
            </a:r>
            <a:r>
              <a:rPr lang="en-US" dirty="0" smtClean="0"/>
              <a:t> bindings and type definitions</a:t>
            </a:r>
          </a:p>
          <a:p>
            <a:pPr lvl="1"/>
            <a:r>
              <a:rPr lang="en-US" dirty="0" smtClean="0"/>
              <a:t>So far, just documenting and checking the types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Hiding implementation details is the most important strategy for writing correct, robust, reusable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first remind ourselves that functions already do well for some forms of hiding…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8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with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three functions are totally equivalent: no client can tell which we are using (so we can change our choice later):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Defining helper functions locally is also powerful</a:t>
            </a:r>
          </a:p>
          <a:p>
            <a:pPr lvl="1"/>
            <a:r>
              <a:rPr lang="en-US" dirty="0" smtClean="0"/>
              <a:t>Can change/remove functions later and know it affects no other code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Would be convenient to have “private” top-level functions too</a:t>
            </a:r>
          </a:p>
          <a:p>
            <a:pPr lvl="1"/>
            <a:r>
              <a:rPr lang="en-US" dirty="0" smtClean="0"/>
              <a:t>So two functions could easily share a helper function</a:t>
            </a:r>
          </a:p>
          <a:p>
            <a:pPr lvl="1"/>
            <a:r>
              <a:rPr lang="en-US" dirty="0" smtClean="0"/>
              <a:t>ML does this via signatures that omit bindings…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00400" y="2362200"/>
            <a:ext cx="30480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double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x*2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double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err="1" smtClean="0">
                <a:latin typeface="Courier New" pitchFamily="49" charset="0"/>
              </a:rPr>
              <a:t>x+x</a:t>
            </a:r>
            <a:endParaRPr lang="en-US" sz="2000" kern="0" dirty="0" smtClean="0">
              <a:latin typeface="Courier New" pitchFamily="49" charset="0"/>
            </a:endParaRPr>
          </a:p>
          <a:p>
            <a:pPr marL="342900" lvl="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double 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kern="0" dirty="0" smtClean="0">
                <a:latin typeface="Courier New" pitchFamily="49" charset="0"/>
              </a:rPr>
              <a:t>x*y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845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58207</TotalTime>
  <Words>2130</Words>
  <Application>Microsoft Office PowerPoint</Application>
  <PresentationFormat>On-screen Show (4:3)</PresentationFormat>
  <Paragraphs>437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dan_design_template</vt:lpstr>
      <vt:lpstr>CSE341: Programming Languages  Lecture 10  ML Modules</vt:lpstr>
      <vt:lpstr>Modules</vt:lpstr>
      <vt:lpstr>Example</vt:lpstr>
      <vt:lpstr>Namespace management</vt:lpstr>
      <vt:lpstr>Optional: Open</vt:lpstr>
      <vt:lpstr>Signatures</vt:lpstr>
      <vt:lpstr>In general</vt:lpstr>
      <vt:lpstr>Hiding things</vt:lpstr>
      <vt:lpstr>Hiding with functions</vt:lpstr>
      <vt:lpstr>Example</vt:lpstr>
      <vt:lpstr>A larger example [mostly see the code]</vt:lpstr>
      <vt:lpstr>Library spec and invariants</vt:lpstr>
      <vt:lpstr>More on invariants</vt:lpstr>
      <vt:lpstr>A first signature</vt:lpstr>
      <vt:lpstr>The problem</vt:lpstr>
      <vt:lpstr>So hide more</vt:lpstr>
      <vt:lpstr>Abstract types</vt:lpstr>
      <vt:lpstr>This works! (And is a Really Big Deal)</vt:lpstr>
      <vt:lpstr>Two key restrictions</vt:lpstr>
      <vt:lpstr>A cute twist</vt:lpstr>
      <vt:lpstr>Signature matching</vt:lpstr>
      <vt:lpstr>Equivalent implementations</vt:lpstr>
      <vt:lpstr>Equivalent implementations</vt:lpstr>
      <vt:lpstr>More interesting example</vt:lpstr>
      <vt:lpstr>More interesting example</vt:lpstr>
      <vt:lpstr>Some interesting details</vt:lpstr>
      <vt:lpstr>Can’t mix-and-match module bindings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839</cp:revision>
  <cp:lastPrinted>2011-09-27T20:26:28Z</cp:lastPrinted>
  <dcterms:created xsi:type="dcterms:W3CDTF">2009-03-13T20:43:19Z</dcterms:created>
  <dcterms:modified xsi:type="dcterms:W3CDTF">2019-07-17T17:38:27Z</dcterms:modified>
</cp:coreProperties>
</file>