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3.xml" ContentType="application/vnd.openxmlformats-officedocument.presentationml.tags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90" r:id="rId11"/>
    <p:sldId id="384" r:id="rId12"/>
    <p:sldId id="385" r:id="rId13"/>
    <p:sldId id="386" r:id="rId14"/>
    <p:sldId id="387" r:id="rId15"/>
    <p:sldId id="388" r:id="rId16"/>
    <p:sldId id="389" r:id="rId17"/>
  </p:sldIdLst>
  <p:sldSz cx="9144000" cy="6858000" type="screen4x3"/>
  <p:notesSz cx="6934200" cy="9220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574" y="1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/>
          <a:lstStyle>
            <a:lvl1pPr algn="r">
              <a:defRPr sz="1100"/>
            </a:lvl1pPr>
          </a:lstStyle>
          <a:p>
            <a:fld id="{82884B81-6372-4314-A9FF-3FEEA5BA7FD8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574" y="8758276"/>
            <a:ext cx="3005121" cy="460400"/>
          </a:xfrm>
          <a:prstGeom prst="rect">
            <a:avLst/>
          </a:prstGeom>
        </p:spPr>
        <p:txBody>
          <a:bodyPr vert="horz" lIns="87316" tIns="43658" rIns="87316" bIns="43658" rtlCol="0" anchor="b"/>
          <a:lstStyle>
            <a:lvl1pPr algn="r">
              <a:defRPr sz="1100"/>
            </a:lvl1pPr>
          </a:lstStyle>
          <a:p>
            <a:fld id="{5FBCB171-D845-4996-B264-125C6B72D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28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775" y="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420" y="4379595"/>
            <a:ext cx="5547360" cy="414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775" y="8757590"/>
            <a:ext cx="3004820" cy="46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itchFamily="34" charset="0"/>
              </a:defRPr>
            </a:lvl1pPr>
          </a:lstStyle>
          <a:p>
            <a:fld id="{C142CCA2-2949-4325-A78A-A7C3B63D73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8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47610-A579-4DD1-AA62-8EA40B23FA17}" type="slidenum">
              <a:rPr lang="en-US"/>
              <a:pPr/>
              <a:t>1</a:t>
            </a:fld>
            <a:endParaRPr 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06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9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90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8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04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04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33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864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23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6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25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69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22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42CCA2-2949-4325-A78A-A7C3B63D73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91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E115C0-909B-4E1C-9E6E-04B3E9103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2AAE3-B489-4A15-89C7-18993943A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83048-0376-4A94-A445-C2F5CD3FC3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EA12F5-03B5-4BEE-BF40-7EC1D15EBE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FCB40-9664-45B5-BAA8-170CAD353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D69B1-7287-44D7-BAC9-82A718B312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3CE0B5-4587-46C9-88FF-288BD15E32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7DB5F-D2ED-41DB-B30F-B019AB82D7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279E5-AC96-4A1A-8381-1C3686D400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3B048AC8-D41E-4C7B-8EE3-A52489AA1F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/>
  <p:hf hdr="0"/>
  <p:txStyles>
    <p:titleStyle>
      <a:lvl1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2209800"/>
          </a:xfrm>
        </p:spPr>
        <p:txBody>
          <a:bodyPr/>
          <a:lstStyle/>
          <a:p>
            <a:pPr algn="ctr"/>
            <a:r>
              <a:rPr lang="en-US" sz="3200" i="0" dirty="0" smtClean="0"/>
              <a:t>CSE341: Programming Languages</a:t>
            </a:r>
            <a:br>
              <a:rPr lang="en-US" sz="3200" i="0" dirty="0" smtClean="0"/>
            </a:br>
            <a:r>
              <a:rPr lang="en-US" sz="1400" i="0" dirty="0" smtClean="0"/>
              <a:t/>
            </a:r>
            <a:br>
              <a:rPr lang="en-US" sz="1400" i="0" dirty="0" smtClean="0"/>
            </a:br>
            <a:r>
              <a:rPr lang="en-US" sz="3200" i="0" dirty="0" smtClean="0"/>
              <a:t>Lecture 11</a:t>
            </a:r>
            <a:br>
              <a:rPr lang="en-US" sz="3200" i="0" dirty="0" smtClean="0"/>
            </a:br>
            <a:r>
              <a:rPr lang="en-US" sz="3200" i="0" dirty="0" smtClean="0"/>
              <a:t>Type Inference</a:t>
            </a:r>
            <a:endParaRPr lang="en-US" sz="3200" i="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5029200"/>
            <a:ext cx="6629400" cy="1219200"/>
          </a:xfrm>
        </p:spPr>
        <p:txBody>
          <a:bodyPr/>
          <a:lstStyle/>
          <a:p>
            <a:r>
              <a:rPr lang="en-US" sz="2400" dirty="0"/>
              <a:t>Brett Wortzman</a:t>
            </a:r>
          </a:p>
          <a:p>
            <a:r>
              <a:rPr lang="en-US" sz="2400" dirty="0"/>
              <a:t>Summer 2019</a:t>
            </a:r>
          </a:p>
          <a:p>
            <a:endParaRPr lang="en-US" sz="2400" dirty="0"/>
          </a:p>
          <a:p>
            <a:r>
              <a:rPr lang="en-US" sz="1200" i="1" dirty="0"/>
              <a:t>Slides originally created by Dan Grossman</a:t>
            </a:r>
            <a:endParaRPr lang="en-US" sz="4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85800"/>
            <a:ext cx="7315447" cy="77155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Material after here is optional,</a:t>
            </a:r>
          </a:p>
          <a:p>
            <a:pPr marL="0" indent="0" algn="ctr">
              <a:buNone/>
            </a:pPr>
            <a:r>
              <a:rPr lang="en-US" dirty="0" smtClean="0"/>
              <a:t> but is an important part of the full story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832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more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ML type-inference story so far is too lenient</a:t>
            </a:r>
          </a:p>
          <a:p>
            <a:pPr lvl="1"/>
            <a:r>
              <a:rPr lang="en-US" dirty="0" smtClean="0"/>
              <a:t>Value restriction limits where polymorphic types can occur</a:t>
            </a:r>
          </a:p>
          <a:p>
            <a:pPr lvl="1"/>
            <a:r>
              <a:rPr lang="en-US" dirty="0" smtClean="0"/>
              <a:t>See why and then what</a:t>
            </a:r>
          </a:p>
          <a:p>
            <a:pPr lvl="1"/>
            <a:endParaRPr lang="en-US" dirty="0"/>
          </a:p>
          <a:p>
            <a:r>
              <a:rPr lang="en-US" dirty="0" smtClean="0"/>
              <a:t>ML is in a “sweet spot”</a:t>
            </a:r>
          </a:p>
          <a:p>
            <a:pPr lvl="1"/>
            <a:r>
              <a:rPr lang="en-US" dirty="0"/>
              <a:t>Type inference more difficult without </a:t>
            </a:r>
            <a:r>
              <a:rPr lang="en-US" dirty="0" smtClean="0"/>
              <a:t>polymorphism</a:t>
            </a:r>
          </a:p>
          <a:p>
            <a:pPr lvl="1"/>
            <a:r>
              <a:rPr lang="en-US" dirty="0" smtClean="0"/>
              <a:t>Type inference more difficult with subtyping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Important to “finish the story” but these topics are:</a:t>
            </a:r>
          </a:p>
          <a:p>
            <a:pPr lvl="1"/>
            <a:r>
              <a:rPr lang="en-US" dirty="0" smtClean="0"/>
              <a:t>A bit more advanced </a:t>
            </a:r>
          </a:p>
          <a:p>
            <a:pPr lvl="1"/>
            <a:r>
              <a:rPr lang="en-US" dirty="0" smtClean="0"/>
              <a:t>A bit less elegant</a:t>
            </a:r>
          </a:p>
          <a:p>
            <a:pPr lvl="1"/>
            <a:r>
              <a:rPr lang="en-US" dirty="0" smtClean="0"/>
              <a:t>Will not be on the exam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As presented so far, the ML type system is </a:t>
            </a:r>
            <a:r>
              <a:rPr lang="en-US" i="1" dirty="0" smtClean="0"/>
              <a:t>unsound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Allows putting a value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dirty="0" smtClean="0"/>
              <a:t> (e.g.,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 where we expect a value of type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dirty="0" smtClean="0"/>
              <a:t> (e.g.,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 smtClean="0"/>
              <a:t>)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dirty="0" smtClean="0"/>
              <a:t>A combination of polymorphism and mutation is to blame: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sz="600" dirty="0" smtClean="0"/>
          </a:p>
          <a:p>
            <a:r>
              <a:rPr lang="en-US" dirty="0" smtClean="0"/>
              <a:t>Assignment type-checks because (infix)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:=</a:t>
            </a:r>
            <a:r>
              <a:rPr lang="en-US" dirty="0" smtClean="0"/>
              <a:t> has type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ref *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-&gt; unit</a:t>
            </a:r>
            <a:r>
              <a:rPr lang="en-US" dirty="0" smtClean="0"/>
              <a:t>, so instantiate with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string</a:t>
            </a:r>
          </a:p>
          <a:p>
            <a:r>
              <a:rPr lang="en-US" dirty="0" smtClean="0"/>
              <a:t>Dereference </a:t>
            </a:r>
            <a:r>
              <a:rPr lang="en-US" dirty="0"/>
              <a:t>type-checks because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/>
              <a:t> </a:t>
            </a:r>
            <a:r>
              <a:rPr lang="en-US" dirty="0"/>
              <a:t>has </a:t>
            </a:r>
            <a:r>
              <a:rPr lang="en-US" dirty="0" smtClean="0"/>
              <a:t>type                     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 </a:t>
            </a:r>
            <a:r>
              <a:rPr lang="en-US" b="1" dirty="0">
                <a:latin typeface="Courier New" pitchFamily="49" charset="0"/>
              </a:rPr>
              <a:t>ref </a:t>
            </a:r>
            <a:r>
              <a:rPr lang="en-US" b="1" dirty="0" smtClean="0">
                <a:latin typeface="Courier New" pitchFamily="49" charset="0"/>
              </a:rPr>
              <a:t>-&gt;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</a:rPr>
              <a:t>a</a:t>
            </a:r>
            <a:r>
              <a:rPr lang="en-US" dirty="0" smtClean="0"/>
              <a:t>, so </a:t>
            </a:r>
            <a:r>
              <a:rPr lang="en-US" dirty="0"/>
              <a:t>instantiate with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3200400"/>
            <a:ext cx="6934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ref NONE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r :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option ref *)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 := </a:t>
            </a:r>
            <a:r>
              <a:rPr lang="en-US" sz="2000" kern="0" dirty="0">
                <a:latin typeface="Courier New" pitchFamily="49" charset="0"/>
              </a:rPr>
              <a:t>SOME "hi"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1 + </a:t>
            </a:r>
            <a:r>
              <a:rPr lang="en-US" sz="2000" kern="0" dirty="0" err="1" smtClean="0">
                <a:latin typeface="Courier New" pitchFamily="49" charset="0"/>
              </a:rPr>
              <a:t>valOf</a:t>
            </a:r>
            <a:r>
              <a:rPr lang="en-US" sz="2000" kern="0" dirty="0" smtClean="0">
                <a:latin typeface="Courier New" pitchFamily="49" charset="0"/>
              </a:rPr>
              <a:t> (!r)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2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restore soundness, need a stricter type system that rejects at least one of these three 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 cannot make special rules for reference types because type-checker cannot know the definition of all type synonyms</a:t>
            </a:r>
          </a:p>
          <a:p>
            <a:pPr lvl="1"/>
            <a:r>
              <a:rPr lang="en-US" dirty="0" smtClean="0"/>
              <a:t>Due to module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2209800"/>
            <a:ext cx="69342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ref NONE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r :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option ref *)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 := </a:t>
            </a:r>
            <a:r>
              <a:rPr lang="en-US" sz="2000" kern="0" dirty="0">
                <a:latin typeface="Courier New" pitchFamily="49" charset="0"/>
              </a:rPr>
              <a:t>SOME "hi"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1 + </a:t>
            </a:r>
            <a:r>
              <a:rPr lang="en-US" sz="2000" kern="0" dirty="0" err="1" smtClean="0">
                <a:latin typeface="Courier New" pitchFamily="49" charset="0"/>
              </a:rPr>
              <a:t>valOf</a:t>
            </a:r>
            <a:r>
              <a:rPr lang="en-US" sz="2000" kern="0" dirty="0" smtClean="0">
                <a:latin typeface="Courier New" pitchFamily="49" charset="0"/>
              </a:rPr>
              <a:t> (!r)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4724400"/>
            <a:ext cx="6248400" cy="9906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type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'a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foo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'a ref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ref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f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: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a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-&gt;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 foo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f NONE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29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048000"/>
            <a:ext cx="7772400" cy="3048000"/>
          </a:xfrm>
        </p:spPr>
        <p:txBody>
          <a:bodyPr/>
          <a:lstStyle/>
          <a:p>
            <a:r>
              <a:rPr lang="en-US" dirty="0" smtClean="0"/>
              <a:t>Value restriction: a variable-binding can have a polymorphic type only if the expression is a variable or value</a:t>
            </a:r>
          </a:p>
          <a:p>
            <a:pPr lvl="1"/>
            <a:r>
              <a:rPr lang="en-US" dirty="0" smtClean="0"/>
              <a:t>Function calls like </a:t>
            </a:r>
            <a:r>
              <a:rPr lang="en-US" b="1" dirty="0">
                <a:latin typeface="Courier New" pitchFamily="49" charset="0"/>
              </a:rPr>
              <a:t>ref NONE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/>
              <a:t>are neither</a:t>
            </a:r>
          </a:p>
          <a:p>
            <a:pPr lvl="1"/>
            <a:endParaRPr lang="en-US" dirty="0"/>
          </a:p>
          <a:p>
            <a:r>
              <a:rPr lang="en-US" dirty="0" smtClean="0"/>
              <a:t>Else get a warning and unconstrained types are filled in with dummy types (basically unusable)</a:t>
            </a:r>
          </a:p>
          <a:p>
            <a:endParaRPr lang="en-US" dirty="0"/>
          </a:p>
          <a:p>
            <a:r>
              <a:rPr lang="en-US" dirty="0" smtClean="0"/>
              <a:t>Not obvious this suffices to make type system sound, but it does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19200" y="1447800"/>
            <a:ext cx="7239000" cy="1295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r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ref NONE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r :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?.X1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option ref *)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_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r := </a:t>
            </a:r>
            <a:r>
              <a:rPr lang="en-US" sz="2000" kern="0" dirty="0">
                <a:latin typeface="Courier New" pitchFamily="49" charset="0"/>
              </a:rPr>
              <a:t>SOME "hi"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 smtClean="0">
                <a:latin typeface="Courier New" pitchFamily="49" charset="0"/>
              </a:rPr>
              <a:t>1 + </a:t>
            </a:r>
            <a:r>
              <a:rPr lang="en-US" sz="2000" kern="0" dirty="0" err="1" smtClean="0">
                <a:latin typeface="Courier New" pitchFamily="49" charset="0"/>
              </a:rPr>
              <a:t>valOf</a:t>
            </a:r>
            <a:r>
              <a:rPr lang="en-US" sz="2000" kern="0" dirty="0" smtClean="0">
                <a:latin typeface="Courier New" pitchFamily="49" charset="0"/>
              </a:rPr>
              <a:t> (!r)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239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As we saw previously, the value restriction can cause problems when it is unnecessary because we are not using mutation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 type-checker does not know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List.map</a:t>
            </a:r>
            <a:r>
              <a:rPr lang="en-US" dirty="0" smtClean="0"/>
              <a:t> is not making a mutable reference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dirty="0" smtClean="0"/>
              <a:t>Saw workarounds in previous segment on partial application</a:t>
            </a:r>
          </a:p>
          <a:p>
            <a:pPr lvl="1"/>
            <a:r>
              <a:rPr lang="en-US" dirty="0" smtClean="0"/>
              <a:t>Common one: wrap in a function binding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2514600"/>
            <a:ext cx="75438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pairWithOne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List.map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(x,1))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does not get type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 list -&gt; (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 list *)</a:t>
            </a:r>
            <a:endParaRPr lang="en-US" sz="2000" kern="0" dirty="0">
              <a:latin typeface="Courier New" pitchFamily="49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5105400"/>
            <a:ext cx="7543800" cy="6858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pairWithOne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 err="1" smtClean="0">
                <a:solidFill>
                  <a:schemeClr val="accent2"/>
                </a:solidFill>
                <a:latin typeface="Courier New" pitchFamily="49" charset="0"/>
              </a:rPr>
              <a:t>xs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err="1" smtClean="0">
                <a:latin typeface="Courier New" pitchFamily="49" charset="0"/>
              </a:rPr>
              <a:t>List.map</a:t>
            </a:r>
            <a:r>
              <a:rPr lang="en-US" sz="2000" kern="0" dirty="0" smtClean="0">
                <a:latin typeface="Courier New" pitchFamily="49" charset="0"/>
              </a:rPr>
              <a:t> (</a:t>
            </a: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fn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=&gt; </a:t>
            </a:r>
            <a:r>
              <a:rPr lang="en-US" sz="2000" kern="0" dirty="0" smtClean="0">
                <a:latin typeface="Courier New" pitchFamily="49" charset="0"/>
              </a:rPr>
              <a:t>(x,1)) </a:t>
            </a:r>
            <a:r>
              <a:rPr lang="en-US" sz="2000" kern="0" dirty="0" err="1" smtClean="0">
                <a:latin typeface="Courier New" pitchFamily="49" charset="0"/>
              </a:rPr>
              <a:t>xs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 list -&gt; (</a:t>
            </a:r>
            <a:r>
              <a:rPr lang="en-US" sz="20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a*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) list *)</a:t>
            </a:r>
            <a:endParaRPr lang="en-US" sz="2000" kern="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7486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local optimum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495800"/>
          </a:xfrm>
        </p:spPr>
        <p:txBody>
          <a:bodyPr/>
          <a:lstStyle/>
          <a:p>
            <a:r>
              <a:rPr lang="en-US" dirty="0" smtClean="0"/>
              <a:t>Despite the value restriction, ML type inference is elegant and fairly easy to understand</a:t>
            </a:r>
          </a:p>
          <a:p>
            <a:endParaRPr lang="en-US" sz="1400" dirty="0"/>
          </a:p>
          <a:p>
            <a:r>
              <a:rPr lang="en-US" dirty="0" smtClean="0"/>
              <a:t>More difficult </a:t>
            </a:r>
            <a:r>
              <a:rPr lang="en-US" i="1" dirty="0" smtClean="0"/>
              <a:t>without</a:t>
            </a:r>
            <a:r>
              <a:rPr lang="en-US" dirty="0" smtClean="0"/>
              <a:t> </a:t>
            </a:r>
            <a:r>
              <a:rPr lang="en-US" dirty="0" err="1" smtClean="0"/>
              <a:t>polymorpism</a:t>
            </a:r>
            <a:endParaRPr lang="en-US" dirty="0" smtClean="0"/>
          </a:p>
          <a:p>
            <a:pPr lvl="1"/>
            <a:r>
              <a:rPr lang="en-US" dirty="0" smtClean="0"/>
              <a:t>What type should length-of-list have?</a:t>
            </a:r>
          </a:p>
          <a:p>
            <a:pPr lvl="1"/>
            <a:endParaRPr lang="en-US" sz="1400" dirty="0"/>
          </a:p>
          <a:p>
            <a:r>
              <a:rPr lang="en-US" dirty="0" smtClean="0"/>
              <a:t>More difficult </a:t>
            </a:r>
            <a:r>
              <a:rPr lang="en-US" i="1" dirty="0" smtClean="0"/>
              <a:t>with</a:t>
            </a:r>
            <a:r>
              <a:rPr lang="en-US" dirty="0" smtClean="0"/>
              <a:t> subtyping</a:t>
            </a:r>
          </a:p>
          <a:p>
            <a:pPr lvl="1"/>
            <a:r>
              <a:rPr lang="en-US" dirty="0" smtClean="0"/>
              <a:t>Suppose pairs are </a:t>
            </a:r>
            <a:r>
              <a:rPr lang="en-US" dirty="0" err="1" smtClean="0"/>
              <a:t>supertypes</a:t>
            </a:r>
            <a:r>
              <a:rPr lang="en-US" dirty="0" smtClean="0"/>
              <a:t> of wider tuples</a:t>
            </a:r>
          </a:p>
          <a:p>
            <a:pPr lvl="1"/>
            <a:r>
              <a:rPr lang="en-US" dirty="0" smtClean="0"/>
              <a:t>Then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y,z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= x</a:t>
            </a:r>
            <a:r>
              <a:rPr lang="en-US" dirty="0" smtClean="0"/>
              <a:t> constrains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to have at least two fields, not exactly two fields</a:t>
            </a:r>
          </a:p>
          <a:p>
            <a:pPr lvl="1"/>
            <a:r>
              <a:rPr lang="en-US" dirty="0" smtClean="0"/>
              <a:t>Depending on details, languages can support this, but types often more difficult to infer and understand</a:t>
            </a:r>
          </a:p>
          <a:p>
            <a:pPr lvl="1"/>
            <a:endParaRPr lang="en-US" sz="1600" dirty="0"/>
          </a:p>
          <a:p>
            <a:pPr lvl="1"/>
            <a:r>
              <a:rPr lang="en-US" dirty="0" smtClean="0"/>
              <a:t>Will study subtyping later, but not with type inference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90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Type-checking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(Static) </a:t>
            </a:r>
            <a:r>
              <a:rPr lang="en-US" dirty="0" smtClean="0">
                <a:solidFill>
                  <a:schemeClr val="accent2"/>
                </a:solidFill>
              </a:rPr>
              <a:t>type-checking</a:t>
            </a:r>
            <a:r>
              <a:rPr lang="en-US" dirty="0" smtClean="0"/>
              <a:t> can reject a program before it runs to prevent the possibility of some errors</a:t>
            </a:r>
          </a:p>
          <a:p>
            <a:pPr lvl="1"/>
            <a:r>
              <a:rPr lang="en-US" dirty="0" smtClean="0"/>
              <a:t>A feature of </a:t>
            </a:r>
            <a:r>
              <a:rPr lang="en-US" dirty="0" smtClean="0">
                <a:solidFill>
                  <a:schemeClr val="accent2"/>
                </a:solidFill>
              </a:rPr>
              <a:t>statically typed languages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Dynamically typed languages</a:t>
            </a:r>
            <a:r>
              <a:rPr lang="en-US" dirty="0" smtClean="0"/>
              <a:t> do little (none?) such checking</a:t>
            </a:r>
          </a:p>
          <a:p>
            <a:pPr lvl="1"/>
            <a:r>
              <a:rPr lang="en-US" dirty="0" smtClean="0"/>
              <a:t>So might try to treat a number as a function at run-time</a:t>
            </a:r>
          </a:p>
          <a:p>
            <a:pPr lvl="1"/>
            <a:endParaRPr lang="en-US" dirty="0"/>
          </a:p>
          <a:p>
            <a:r>
              <a:rPr lang="en-US" dirty="0" smtClean="0"/>
              <a:t>Will study relative advantages after some Racket</a:t>
            </a:r>
          </a:p>
          <a:p>
            <a:pPr lvl="1"/>
            <a:r>
              <a:rPr lang="en-US" dirty="0" smtClean="0"/>
              <a:t>Racket, Ruby (and Python, </a:t>
            </a:r>
            <a:r>
              <a:rPr lang="en-US" dirty="0" err="1" smtClean="0"/>
              <a:t>Javascript</a:t>
            </a:r>
            <a:r>
              <a:rPr lang="en-US" dirty="0" smtClean="0"/>
              <a:t>, …) dynamically typed</a:t>
            </a:r>
          </a:p>
          <a:p>
            <a:pPr lvl="1"/>
            <a:endParaRPr lang="en-US" dirty="0"/>
          </a:p>
          <a:p>
            <a:r>
              <a:rPr lang="en-US" dirty="0" smtClean="0"/>
              <a:t>ML (and Java, C#, </a:t>
            </a:r>
            <a:r>
              <a:rPr lang="en-US" dirty="0" err="1" smtClean="0"/>
              <a:t>Scala</a:t>
            </a:r>
            <a:r>
              <a:rPr lang="en-US" dirty="0" smtClean="0"/>
              <a:t>, C, C++) is statically typed</a:t>
            </a:r>
          </a:p>
          <a:p>
            <a:pPr lvl="1"/>
            <a:r>
              <a:rPr lang="en-US" dirty="0" smtClean="0"/>
              <a:t>Every binding has one type, determined “at compile-time”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07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Implicitly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 smtClean="0"/>
              <a:t>ML is statically typed</a:t>
            </a:r>
          </a:p>
          <a:p>
            <a:r>
              <a:rPr lang="en-US" dirty="0" smtClean="0"/>
              <a:t>ML is </a:t>
            </a:r>
            <a:r>
              <a:rPr lang="en-US" dirty="0" smtClean="0">
                <a:solidFill>
                  <a:schemeClr val="accent2"/>
                </a:solidFill>
              </a:rPr>
              <a:t>implicitly typed</a:t>
            </a:r>
            <a:r>
              <a:rPr lang="en-US" dirty="0" smtClean="0"/>
              <a:t>: rarely need to write down types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Statically typed:  Much more like Java than </a:t>
            </a:r>
            <a:r>
              <a:rPr lang="en-US" dirty="0" err="1" smtClean="0"/>
              <a:t>Javascript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447800" y="2362200"/>
            <a:ext cx="6400800" cy="2743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f 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infer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f :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-&gt;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latin typeface="Courier New" pitchFamily="49" charset="0"/>
              </a:rPr>
              <a:t>   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x &gt; 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smtClean="0">
                <a:latin typeface="Courier New" pitchFamily="49" charset="0"/>
              </a:rPr>
              <a:t>42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else </a:t>
            </a:r>
            <a:r>
              <a:rPr lang="en-US" sz="2000" kern="0" dirty="0" smtClean="0">
                <a:latin typeface="Courier New" pitchFamily="49" charset="0"/>
              </a:rPr>
              <a:t>x * 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g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>
                <a:latin typeface="Courier New" pitchFamily="49" charset="0"/>
              </a:rPr>
              <a:t>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report type error </a:t>
            </a: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*)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>
                <a:latin typeface="Courier New" pitchFamily="49" charset="0"/>
              </a:rPr>
              <a:t>x &gt; 3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smtClean="0">
                <a:latin typeface="Courier New" pitchFamily="49" charset="0"/>
              </a:rPr>
              <a:t>true 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else </a:t>
            </a:r>
            <a:r>
              <a:rPr lang="en-US" sz="2000" kern="0" dirty="0">
                <a:latin typeface="Courier New" pitchFamily="49" charset="0"/>
              </a:rPr>
              <a:t>x * 2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5935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Type inference</a:t>
            </a:r>
            <a:r>
              <a:rPr lang="en-US" dirty="0" smtClean="0"/>
              <a:t> problem: Give every binding/expression a type such that type-checking succeeds</a:t>
            </a:r>
          </a:p>
          <a:p>
            <a:pPr lvl="1"/>
            <a:r>
              <a:rPr lang="en-US" dirty="0" smtClean="0"/>
              <a:t>Fail if and only if no solution exists</a:t>
            </a:r>
          </a:p>
          <a:p>
            <a:pPr lvl="1"/>
            <a:endParaRPr lang="en-US" dirty="0"/>
          </a:p>
          <a:p>
            <a:r>
              <a:rPr lang="en-US" dirty="0" smtClean="0"/>
              <a:t>In principle, could be a pass before the type-checker</a:t>
            </a:r>
          </a:p>
          <a:p>
            <a:pPr lvl="1"/>
            <a:r>
              <a:rPr lang="en-US" dirty="0" smtClean="0"/>
              <a:t>But often implemented together</a:t>
            </a:r>
          </a:p>
          <a:p>
            <a:pPr lvl="1"/>
            <a:endParaRPr lang="en-US" dirty="0"/>
          </a:p>
          <a:p>
            <a:r>
              <a:rPr lang="en-US" dirty="0" smtClean="0"/>
              <a:t>Type inference can be easy, difficult, or </a:t>
            </a:r>
            <a:r>
              <a:rPr lang="en-US" i="1" dirty="0" smtClean="0"/>
              <a:t>impossible</a:t>
            </a:r>
          </a:p>
          <a:p>
            <a:pPr lvl="1"/>
            <a:r>
              <a:rPr lang="en-US" dirty="0" smtClean="0"/>
              <a:t>Easy: Accept all programs</a:t>
            </a:r>
          </a:p>
          <a:p>
            <a:pPr lvl="1"/>
            <a:r>
              <a:rPr lang="en-US" dirty="0" smtClean="0"/>
              <a:t>Easy: Reject all programs</a:t>
            </a:r>
          </a:p>
          <a:p>
            <a:pPr lvl="1"/>
            <a:r>
              <a:rPr lang="en-US" dirty="0" smtClean="0"/>
              <a:t>Subtle, elegant, and </a:t>
            </a:r>
            <a:r>
              <a:rPr lang="en-US" i="1" dirty="0" smtClean="0"/>
              <a:t>not magic</a:t>
            </a:r>
            <a:r>
              <a:rPr lang="en-US" dirty="0" smtClean="0"/>
              <a:t>: 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16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describe ML type inference via several examples</a:t>
            </a:r>
          </a:p>
          <a:p>
            <a:pPr lvl="1"/>
            <a:r>
              <a:rPr lang="en-US" dirty="0" smtClean="0"/>
              <a:t>General algorithm is a slightly more advanced topic</a:t>
            </a:r>
          </a:p>
          <a:p>
            <a:pPr lvl="1"/>
            <a:r>
              <a:rPr lang="en-US" dirty="0" smtClean="0"/>
              <a:t>Supporting nested functions also a bit more advanced</a:t>
            </a:r>
          </a:p>
          <a:p>
            <a:endParaRPr lang="en-US" dirty="0" smtClean="0"/>
          </a:p>
          <a:p>
            <a:r>
              <a:rPr lang="en-US" dirty="0" smtClean="0"/>
              <a:t>Enough to help you “do type inference in your head” </a:t>
            </a:r>
          </a:p>
          <a:p>
            <a:pPr lvl="1"/>
            <a:r>
              <a:rPr lang="en-US" dirty="0" smtClean="0"/>
              <a:t>And appreciate it is not magic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4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495800"/>
          </a:xfrm>
        </p:spPr>
        <p:txBody>
          <a:bodyPr/>
          <a:lstStyle/>
          <a:p>
            <a:r>
              <a:rPr lang="en-US" dirty="0" smtClean="0"/>
              <a:t>Determine types of bindings in order </a:t>
            </a:r>
          </a:p>
          <a:p>
            <a:pPr lvl="1"/>
            <a:r>
              <a:rPr lang="en-US" dirty="0" smtClean="0"/>
              <a:t>(Except for mutual recursion)</a:t>
            </a:r>
          </a:p>
          <a:p>
            <a:pPr lvl="1"/>
            <a:r>
              <a:rPr lang="en-US" dirty="0" smtClean="0"/>
              <a:t>So you cannot use later bindings: will not type-check</a:t>
            </a:r>
          </a:p>
          <a:p>
            <a:pPr lvl="1"/>
            <a:endParaRPr lang="en-US" sz="1200" dirty="0"/>
          </a:p>
          <a:p>
            <a:r>
              <a:rPr lang="en-US" dirty="0" smtClean="0"/>
              <a:t>For each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dirty="0" smtClean="0"/>
              <a:t> or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fun</a:t>
            </a:r>
            <a:r>
              <a:rPr lang="en-US" dirty="0" smtClean="0"/>
              <a:t> binding:</a:t>
            </a:r>
          </a:p>
          <a:p>
            <a:pPr lvl="1"/>
            <a:r>
              <a:rPr lang="en-US" dirty="0" smtClean="0"/>
              <a:t>Analyze definition for all necessary facts (constraints)</a:t>
            </a:r>
          </a:p>
          <a:p>
            <a:pPr lvl="1"/>
            <a:r>
              <a:rPr lang="en-US" dirty="0" smtClean="0"/>
              <a:t>Example: If see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 0</a:t>
            </a:r>
            <a:r>
              <a:rPr lang="en-US" dirty="0" smtClean="0"/>
              <a:t>, then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 smtClean="0"/>
              <a:t> must have type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Type error if no way for all facts to hold (over-constrained)</a:t>
            </a:r>
            <a:endParaRPr lang="en-US" dirty="0"/>
          </a:p>
          <a:p>
            <a:endParaRPr lang="en-US" sz="1200" dirty="0" smtClean="0"/>
          </a:p>
          <a:p>
            <a:r>
              <a:rPr lang="en-US" dirty="0" smtClean="0"/>
              <a:t>Afterward, use type variables (e.g</a:t>
            </a:r>
            <a:r>
              <a:rPr lang="en-US" dirty="0"/>
              <a:t>.,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'a</a:t>
            </a:r>
            <a:r>
              <a:rPr lang="en-US" dirty="0"/>
              <a:t>) </a:t>
            </a:r>
            <a:r>
              <a:rPr lang="en-US" dirty="0" smtClean="0"/>
              <a:t>for any unconstrained types</a:t>
            </a:r>
          </a:p>
          <a:p>
            <a:pPr lvl="1"/>
            <a:r>
              <a:rPr lang="en-US" dirty="0" smtClean="0"/>
              <a:t>Example: An unused argument can have any type</a:t>
            </a:r>
          </a:p>
          <a:p>
            <a:pPr lvl="1"/>
            <a:endParaRPr lang="en-US" sz="1200" dirty="0"/>
          </a:p>
          <a:p>
            <a:r>
              <a:rPr lang="en-US" dirty="0" smtClean="0"/>
              <a:t>(Finally, enforce the </a:t>
            </a:r>
            <a:r>
              <a:rPr lang="en-US" i="1" dirty="0" smtClean="0"/>
              <a:t>value restriction</a:t>
            </a:r>
            <a:r>
              <a:rPr lang="en-US" dirty="0" smtClean="0"/>
              <a:t>, discussed later)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8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Very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After this example, will go much more step-by-step</a:t>
            </a:r>
          </a:p>
          <a:p>
            <a:pPr lvl="1"/>
            <a:r>
              <a:rPr lang="en-US" dirty="0" smtClean="0"/>
              <a:t>Like the automated algorithm does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71600" y="2743200"/>
            <a:ext cx="7239000" cy="3048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err="1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x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r>
              <a:rPr lang="en-US" sz="2000" kern="0" dirty="0" smtClean="0">
                <a:latin typeface="Courier New" pitchFamily="49" charset="0"/>
              </a:rPr>
              <a:t> 42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x :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1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fun 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f </a:t>
            </a:r>
            <a:r>
              <a:rPr lang="en-US" sz="2000" kern="0" dirty="0" smtClean="0">
                <a:latin typeface="Courier New" pitchFamily="49" charset="0"/>
              </a:rPr>
              <a:t>(</a:t>
            </a:r>
            <a:r>
              <a:rPr lang="en-US" sz="2000" kern="0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z</a:t>
            </a:r>
            <a:r>
              <a:rPr lang="en-US" sz="2000" kern="0" dirty="0" smtClean="0">
                <a:latin typeface="Courier New" pitchFamily="49" charset="0"/>
              </a:rPr>
              <a:t>,</a:t>
            </a:r>
            <a:r>
              <a:rPr lang="en-US" sz="2000" kern="0" dirty="0" smtClean="0">
                <a:solidFill>
                  <a:schemeClr val="accent2"/>
                </a:solidFill>
                <a:latin typeface="Courier New" pitchFamily="49" charset="0"/>
              </a:rPr>
              <a:t> w</a:t>
            </a:r>
            <a:r>
              <a:rPr lang="en-US" sz="2000" kern="0" dirty="0">
                <a:latin typeface="Courier New" pitchFamily="49" charset="0"/>
              </a:rPr>
              <a:t>)</a:t>
            </a:r>
            <a:r>
              <a:rPr lang="en-US" sz="2000" kern="0" dirty="0" smtClean="0"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=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latin typeface="Courier New" pitchFamily="49" charset="0"/>
              </a:rPr>
              <a:t>    </a:t>
            </a: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if </a:t>
            </a:r>
            <a:r>
              <a:rPr lang="en-US" sz="2000" kern="0" dirty="0" smtClean="0">
                <a:latin typeface="Courier New" pitchFamily="49" charset="0"/>
              </a:rPr>
              <a:t>y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y must be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then </a:t>
            </a:r>
            <a:r>
              <a:rPr lang="en-US" sz="2000" kern="0" dirty="0" smtClean="0">
                <a:latin typeface="Courier New" pitchFamily="49" charset="0"/>
              </a:rPr>
              <a:t>z + x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z must be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</a:rPr>
              <a:t>    else </a:t>
            </a:r>
            <a:r>
              <a:rPr lang="en-US" sz="2000" kern="0" dirty="0" smtClean="0">
                <a:latin typeface="Courier New" pitchFamily="49" charset="0"/>
              </a:rPr>
              <a:t>0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both branches have same type *)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(* f must return an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endParaRPr lang="en-US" sz="2000" kern="0" dirty="0" smtClean="0">
              <a:solidFill>
                <a:srgbClr val="7030A0"/>
              </a:solidFill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f must take a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ANYTHING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 so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val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f :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bool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* </a:t>
            </a:r>
            <a:r>
              <a:rPr lang="en-US" sz="200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a -&gt; </a:t>
            </a:r>
            <a:r>
              <a:rPr lang="en-US" sz="2000" kern="0" dirty="0" err="1" smtClean="0">
                <a:solidFill>
                  <a:srgbClr val="7030A0"/>
                </a:solidFill>
                <a:latin typeface="Courier New" pitchFamily="49" charset="0"/>
              </a:rPr>
              <a:t>int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r>
              <a:rPr lang="en-US" sz="2000" kern="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sz="2000" kern="0" dirty="0" smtClean="0">
                <a:solidFill>
                  <a:srgbClr val="7030A0"/>
                </a:solidFill>
                <a:latin typeface="Courier New" pitchFamily="49" charset="0"/>
              </a:rPr>
              <a:t>*)</a:t>
            </a:r>
            <a:endParaRPr lang="en-US" sz="2000" kern="0" dirty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  <a:p>
            <a:pPr marL="342900" indent="-342900">
              <a:lnSpc>
                <a:spcPct val="90000"/>
              </a:lnSpc>
              <a:spcBef>
                <a:spcPts val="200"/>
              </a:spcBef>
              <a:defRPr/>
            </a:pPr>
            <a:endParaRPr lang="en-US" sz="2000" kern="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332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to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 feature of ML type inference: it can infer types with type variables</a:t>
            </a:r>
          </a:p>
          <a:p>
            <a:pPr lvl="1"/>
            <a:r>
              <a:rPr lang="en-US" dirty="0" smtClean="0"/>
              <a:t>Great for code reuse and understanding functions</a:t>
            </a:r>
          </a:p>
          <a:p>
            <a:pPr lvl="1"/>
            <a:endParaRPr lang="en-US" dirty="0"/>
          </a:p>
          <a:p>
            <a:r>
              <a:rPr lang="en-US" dirty="0" smtClean="0"/>
              <a:t>But remember there are two orthogonal concepts</a:t>
            </a:r>
          </a:p>
          <a:p>
            <a:pPr lvl="1"/>
            <a:r>
              <a:rPr lang="en-US" dirty="0" smtClean="0"/>
              <a:t>Languages can have type inference without type variables</a:t>
            </a:r>
          </a:p>
          <a:p>
            <a:pPr lvl="1"/>
            <a:r>
              <a:rPr lang="en-US" dirty="0" smtClean="0"/>
              <a:t>Languages can have type variables without type inference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0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 all the facts needed for type-checking</a:t>
            </a:r>
          </a:p>
          <a:p>
            <a:endParaRPr lang="en-US" dirty="0"/>
          </a:p>
          <a:p>
            <a:r>
              <a:rPr lang="en-US" dirty="0" smtClean="0"/>
              <a:t>These facts constrain the type of the function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accent2"/>
                </a:solidFill>
              </a:rPr>
              <a:t>See code and/or reading notes for:</a:t>
            </a:r>
          </a:p>
          <a:p>
            <a:pPr lvl="1"/>
            <a:r>
              <a:rPr lang="en-US" dirty="0" smtClean="0"/>
              <a:t>Two examples without type variables</a:t>
            </a:r>
          </a:p>
          <a:p>
            <a:pPr lvl="1"/>
            <a:r>
              <a:rPr lang="en-US" dirty="0" smtClean="0"/>
              <a:t>And one example that does not type-check</a:t>
            </a:r>
          </a:p>
          <a:p>
            <a:pPr lvl="1"/>
            <a:r>
              <a:rPr lang="en-US" dirty="0" smtClean="0"/>
              <a:t>Then examples for polymorphic functions</a:t>
            </a:r>
          </a:p>
          <a:p>
            <a:pPr lvl="2"/>
            <a:r>
              <a:rPr lang="en-US" dirty="0" smtClean="0"/>
              <a:t>Nothing changes, just under-constrained: some types can “be anything” but may still need to be the same as other types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Summer 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B048AC8-D41E-4C7B-8EE3-A52489AA1F0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CSE341: Programming Languages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an_design_template">
  <a:themeElements>
    <a:clrScheme name="dan_design_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an_design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an_design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_design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_desig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58179</TotalTime>
  <Words>1295</Words>
  <Application>Microsoft Office PowerPoint</Application>
  <PresentationFormat>On-screen Show (4:3)</PresentationFormat>
  <Paragraphs>250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Courier New</vt:lpstr>
      <vt:lpstr>Times New Roman</vt:lpstr>
      <vt:lpstr>dan_design_template</vt:lpstr>
      <vt:lpstr>CSE341: Programming Languages  Lecture 11 Type Inference</vt:lpstr>
      <vt:lpstr>Type-checking</vt:lpstr>
      <vt:lpstr>Implicitly typed</vt:lpstr>
      <vt:lpstr>Type inference</vt:lpstr>
      <vt:lpstr>Overview</vt:lpstr>
      <vt:lpstr>Key steps</vt:lpstr>
      <vt:lpstr>Very simple example</vt:lpstr>
      <vt:lpstr>Relation to Polymorphism</vt:lpstr>
      <vt:lpstr>Key Idea</vt:lpstr>
      <vt:lpstr>PowerPoint Presentation</vt:lpstr>
      <vt:lpstr>Two more topics</vt:lpstr>
      <vt:lpstr>The Problem</vt:lpstr>
      <vt:lpstr>What to do</vt:lpstr>
      <vt:lpstr>The fix</vt:lpstr>
      <vt:lpstr>The downside</vt:lpstr>
      <vt:lpstr>A local optimum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&amp;  Software Engineering</dc:title>
  <dc:creator>Dan Grossman</dc:creator>
  <cp:lastModifiedBy>Brett Wortzman</cp:lastModifiedBy>
  <cp:revision>843</cp:revision>
  <cp:lastPrinted>2011-09-27T20:26:28Z</cp:lastPrinted>
  <dcterms:created xsi:type="dcterms:W3CDTF">2009-03-13T20:43:19Z</dcterms:created>
  <dcterms:modified xsi:type="dcterms:W3CDTF">2019-07-17T18:10:10Z</dcterms:modified>
</cp:coreProperties>
</file>