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29" r:id="rId38"/>
    <p:sldId id="430" r:id="rId39"/>
    <p:sldId id="431" r:id="rId40"/>
    <p:sldId id="432" r:id="rId41"/>
    <p:sldId id="433" r:id="rId42"/>
    <p:sldId id="434" r:id="rId4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13</a:t>
            </a:r>
            <a:br>
              <a:rPr lang="en-US" sz="3200" i="0" dirty="0" smtClean="0"/>
            </a:br>
            <a:r>
              <a:rPr lang="en-US" sz="3200" i="0" dirty="0" smtClean="0"/>
              <a:t>Racket Introduction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1054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1600200"/>
            <a:ext cx="7626927" cy="426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(null?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0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(+ (car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(sum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my-append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>
                <a:latin typeface="Courier New" pitchFamily="49" charset="0"/>
              </a:rPr>
              <a:t>(null?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(cons (car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(my-append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my-map f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(null?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null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(cons (f (car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)) (my-map f (</a:t>
            </a:r>
            <a:r>
              <a:rPr lang="en-US" sz="2000" kern="0" dirty="0" err="1">
                <a:latin typeface="Courier New" pitchFamily="49" charset="0"/>
              </a:rPr>
              <a:t>cdr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xs</a:t>
            </a:r>
            <a:r>
              <a:rPr lang="en-US" sz="2000" kern="0" dirty="0">
                <a:latin typeface="Courier New" pitchFamily="49" charset="0"/>
              </a:rPr>
              <a:t>)))))</a:t>
            </a: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52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Racket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Ignoring a few “bells and whistles,”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Racket has an amazingly simple </a:t>
            </a:r>
            <a:r>
              <a:rPr lang="en-US" i="1" dirty="0" smtClean="0"/>
              <a:t>syntax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i="1" dirty="0" smtClean="0"/>
              <a:t>term</a:t>
            </a:r>
            <a:r>
              <a:rPr lang="en-US" dirty="0" smtClean="0"/>
              <a:t> (anything in the language) is either:</a:t>
            </a:r>
          </a:p>
          <a:p>
            <a:pPr lvl="1"/>
            <a:r>
              <a:rPr lang="en-US" dirty="0" smtClean="0"/>
              <a:t>An </a:t>
            </a:r>
            <a:r>
              <a:rPr lang="en-US" i="1" dirty="0" smtClean="0"/>
              <a:t>atom</a:t>
            </a:r>
            <a:r>
              <a:rPr lang="en-US" dirty="0" smtClean="0"/>
              <a:t>, 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#f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dirty="0" smtClean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hi"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special form</a:t>
            </a:r>
            <a:r>
              <a:rPr lang="en-US" dirty="0" smtClean="0"/>
              <a:t>, 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lambda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2"/>
            <a:r>
              <a:rPr lang="en-US" dirty="0" smtClean="0"/>
              <a:t>Macros will let us define our own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sequence</a:t>
            </a:r>
            <a:r>
              <a:rPr lang="en-US" dirty="0" smtClean="0"/>
              <a:t> of terms in </a:t>
            </a:r>
            <a:r>
              <a:rPr lang="en-US" dirty="0" err="1" smtClean="0"/>
              <a:t>parens</a:t>
            </a:r>
            <a:r>
              <a:rPr lang="en-US" dirty="0" smtClean="0"/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(t1 t2 …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If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 </a:t>
            </a:r>
            <a:r>
              <a:rPr lang="en-US" dirty="0" smtClean="0">
                <a:latin typeface="+mj-lt"/>
                <a:cs typeface="Courier New" pitchFamily="49" charset="0"/>
              </a:rPr>
              <a:t>a special form, semantics of sequence is special</a:t>
            </a: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Else a function call</a:t>
            </a:r>
          </a:p>
          <a:p>
            <a:pPr lvl="2"/>
            <a:endParaRPr lang="en-US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Example: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(+ 3 (car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Example: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(lambda (x) (if x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t))</a:t>
            </a:r>
          </a:p>
          <a:p>
            <a:pPr lvl="1"/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8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Minor note:</a:t>
            </a:r>
          </a:p>
          <a:p>
            <a:pPr marL="0" indent="0">
              <a:buNone/>
            </a:pPr>
            <a:endParaRPr lang="en-US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  Can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latin typeface="+mj-lt"/>
                <a:cs typeface="Courier New" pitchFamily="49" charset="0"/>
              </a:rPr>
              <a:t> anywhere you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+mj-lt"/>
                <a:cs typeface="Courier New" pitchFamily="49" charset="0"/>
              </a:rPr>
              <a:t>, but must match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Will see shortly places where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[…]</a:t>
            </a:r>
            <a:r>
              <a:rPr lang="en-US" dirty="0" smtClean="0">
                <a:latin typeface="+mj-lt"/>
                <a:cs typeface="Courier New" pitchFamily="49" charset="0"/>
              </a:rPr>
              <a:t> is common style</a:t>
            </a:r>
          </a:p>
          <a:p>
            <a:pPr lvl="1"/>
            <a:r>
              <a:rPr lang="en-US" dirty="0" err="1" smtClean="0">
                <a:latin typeface="+mj-lt"/>
                <a:cs typeface="Courier New" pitchFamily="49" charset="0"/>
              </a:rPr>
              <a:t>DrRacket</a:t>
            </a:r>
            <a:r>
              <a:rPr lang="en-US" dirty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lets you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+mj-lt"/>
                <a:cs typeface="Courier New" pitchFamily="49" charset="0"/>
              </a:rPr>
              <a:t> and replaces it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+mj-lt"/>
                <a:cs typeface="Courier New" pitchFamily="49" charset="0"/>
              </a:rPr>
              <a:t> to match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1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good?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90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parenthesizing everything, converting the program text into a tree representing the program (</a:t>
            </a:r>
            <a:r>
              <a:rPr lang="en-US" i="1" dirty="0" smtClean="0"/>
              <a:t>parsing</a:t>
            </a:r>
            <a:r>
              <a:rPr lang="en-US" dirty="0" smtClean="0"/>
              <a:t>) is trivial and unambiguous</a:t>
            </a:r>
          </a:p>
          <a:p>
            <a:pPr lvl="1"/>
            <a:r>
              <a:rPr lang="en-US" dirty="0" smtClean="0"/>
              <a:t>Atoms are leaves</a:t>
            </a:r>
          </a:p>
          <a:p>
            <a:pPr lvl="1"/>
            <a:r>
              <a:rPr lang="en-US" dirty="0" smtClean="0"/>
              <a:t>Sequences are nodes with elements as children</a:t>
            </a:r>
          </a:p>
          <a:p>
            <a:pPr lvl="1"/>
            <a:r>
              <a:rPr lang="en-US" dirty="0" smtClean="0"/>
              <a:t>(No other rules)</a:t>
            </a:r>
          </a:p>
          <a:p>
            <a:pPr marL="0" indent="0">
              <a:buNone/>
            </a:pPr>
            <a:r>
              <a:rPr lang="en-US" dirty="0" smtClean="0"/>
              <a:t>Also makes indentation easy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No need to discuss “operator precedence” (e.g.,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y * 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4419600"/>
            <a:ext cx="26670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cube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(* x </a:t>
            </a:r>
            <a:r>
              <a:rPr lang="en-US" sz="2000" kern="0" dirty="0" err="1" smtClean="0"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x)))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0404" y="3638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define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42672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cube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42672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lambda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48006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2846" y="48006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2846" y="554349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3200" y="554349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86246" y="554349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9" name="Straight Connector 18"/>
          <p:cNvCxnSpPr>
            <a:stCxn id="9" idx="2"/>
            <a:endCxn id="10" idx="0"/>
          </p:cNvCxnSpPr>
          <p:nvPr/>
        </p:nvCxnSpPr>
        <p:spPr bwMode="auto">
          <a:xfrm flipH="1">
            <a:off x="4895910" y="4038600"/>
            <a:ext cx="798492" cy="228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9" idx="2"/>
            <a:endCxn id="11" idx="0"/>
          </p:cNvCxnSpPr>
          <p:nvPr/>
        </p:nvCxnSpPr>
        <p:spPr bwMode="auto">
          <a:xfrm>
            <a:off x="5694402" y="4038600"/>
            <a:ext cx="726996" cy="22860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1" idx="2"/>
            <a:endCxn id="13" idx="0"/>
          </p:cNvCxnSpPr>
          <p:nvPr/>
        </p:nvCxnSpPr>
        <p:spPr bwMode="auto">
          <a:xfrm>
            <a:off x="6421398" y="4667310"/>
            <a:ext cx="800725" cy="13329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1" idx="2"/>
            <a:endCxn id="12" idx="0"/>
          </p:cNvCxnSpPr>
          <p:nvPr/>
        </p:nvCxnSpPr>
        <p:spPr bwMode="auto">
          <a:xfrm flipH="1">
            <a:off x="5731877" y="4667310"/>
            <a:ext cx="689521" cy="13329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3" idx="2"/>
            <a:endCxn id="16" idx="0"/>
          </p:cNvCxnSpPr>
          <p:nvPr/>
        </p:nvCxnSpPr>
        <p:spPr bwMode="auto">
          <a:xfrm flipH="1">
            <a:off x="6722477" y="5200710"/>
            <a:ext cx="499646" cy="34278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endCxn id="15" idx="0"/>
          </p:cNvCxnSpPr>
          <p:nvPr/>
        </p:nvCxnSpPr>
        <p:spPr bwMode="auto">
          <a:xfrm flipH="1">
            <a:off x="7222123" y="5200710"/>
            <a:ext cx="2" cy="34278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endCxn id="17" idx="0"/>
          </p:cNvCxnSpPr>
          <p:nvPr/>
        </p:nvCxnSpPr>
        <p:spPr bwMode="auto">
          <a:xfrm>
            <a:off x="7222125" y="5200710"/>
            <a:ext cx="533398" cy="34278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7693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Parenthesis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look at the HTML for a web page, it takes the same approach: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(foo</a:t>
            </a:r>
            <a:r>
              <a:rPr lang="en-US" dirty="0" smtClean="0"/>
              <a:t>  written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&lt;foo&gt;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written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&lt;/foo&gt;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But for some reason, LISP/Scheme/Racket is the target of subjective parenthesis-bashing</a:t>
            </a:r>
          </a:p>
          <a:p>
            <a:pPr lvl="1"/>
            <a:r>
              <a:rPr lang="en-US" dirty="0" smtClean="0"/>
              <a:t>Bizarrely, often by people who have no problem with HTML</a:t>
            </a:r>
          </a:p>
          <a:p>
            <a:pPr lvl="1"/>
            <a:r>
              <a:rPr lang="en-US" dirty="0" smtClean="0"/>
              <a:t>You are entitled to your opinion about syntax, but a good historian wouldn’t refuse to study a country where he/she didn’t like people’s accents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9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7670558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125129" y="3733800"/>
            <a:ext cx="2893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http://xkcd.com/297/</a:t>
            </a:r>
          </a:p>
        </p:txBody>
      </p:sp>
    </p:spTree>
    <p:extLst>
      <p:ext uri="{BB962C8B-B14F-4D97-AF65-F5344CB8AC3E}">
        <p14:creationId xmlns:p14="http://schemas.microsoft.com/office/powerpoint/2010/main" val="3321442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Parentheses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must break yourself of one habit for Racket: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 not add/remove </a:t>
            </a:r>
            <a:r>
              <a:rPr lang="en-US" dirty="0" err="1" smtClean="0"/>
              <a:t>parens</a:t>
            </a:r>
            <a:r>
              <a:rPr lang="en-US" dirty="0" smtClean="0"/>
              <a:t> because you feel like it </a:t>
            </a:r>
          </a:p>
          <a:p>
            <a:pPr lvl="2"/>
            <a:r>
              <a:rPr lang="en-US" dirty="0" err="1" smtClean="0"/>
              <a:t>Parens</a:t>
            </a:r>
            <a:r>
              <a:rPr lang="en-US" dirty="0" smtClean="0"/>
              <a:t> are never optional or meaningless!!!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most places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(e)</a:t>
            </a:r>
            <a:r>
              <a:rPr lang="en-US" dirty="0" smtClean="0"/>
              <a:t> means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with zero arguments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((e))</a:t>
            </a:r>
            <a:r>
              <a:rPr lang="en-US" dirty="0" smtClean="0"/>
              <a:t> means 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with zero arguments and call the result with zero arguments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Without static typing, often get hard-to-diagnose run-time errors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00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(more in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Correct: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Treats 1 as a zero-argument function (run-time error):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Gives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5 arguments (syntax error)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600" dirty="0" smtClean="0"/>
          </a:p>
          <a:p>
            <a:pPr marL="0" indent="0">
              <a:buNone/>
            </a:pPr>
            <a:r>
              <a:rPr lang="en-US" dirty="0" smtClean="0"/>
              <a:t>3 arguments to define (including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(n)</a:t>
            </a:r>
            <a:r>
              <a:rPr lang="en-US" dirty="0" smtClean="0"/>
              <a:t>) (syntax error)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Treats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as a function, passing it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(run-time error)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1" y="1905000"/>
            <a:ext cx="8229599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n</a:t>
            </a:r>
            <a:r>
              <a:rPr lang="en-US" sz="2000" kern="0" dirty="0" smtClean="0">
                <a:latin typeface="Courier New" pitchFamily="49" charset="0"/>
              </a:rPr>
              <a:t>)(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(= n 0) 1 (* n (fact (- n 1)))))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1" y="2819400"/>
            <a:ext cx="8305799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n</a:t>
            </a:r>
            <a:r>
              <a:rPr lang="en-US" sz="2000" kern="0" dirty="0" smtClean="0">
                <a:latin typeface="Courier New" pitchFamily="49" charset="0"/>
              </a:rPr>
              <a:t>)(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(= n 0) (1)(* n (fact (- n 1)))))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1" y="3657600"/>
            <a:ext cx="79248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n</a:t>
            </a:r>
            <a:r>
              <a:rPr lang="en-US" sz="2000" kern="0" dirty="0" smtClean="0">
                <a:latin typeface="Courier New" pitchFamily="49" charset="0"/>
              </a:rPr>
              <a:t>)(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= n 0 1 (* n (fact (- n 1)))))</a:t>
            </a:r>
          </a:p>
        </p:txBody>
      </p:sp>
      <p:sp>
        <p:nvSpPr>
          <p:cNvPr id="12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572000"/>
            <a:ext cx="8229599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</a:t>
            </a:r>
            <a:r>
              <a:rPr lang="en-US" sz="2000" kern="0" dirty="0" smtClean="0">
                <a:latin typeface="Courier New" pitchFamily="49" charset="0"/>
              </a:rPr>
              <a:t>)(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(= n 0) 1 (* n (fact (- n 1)))))</a:t>
            </a: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410200"/>
            <a:ext cx="8229599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n</a:t>
            </a:r>
            <a:r>
              <a:rPr lang="en-US" sz="2000" kern="0" dirty="0" smtClean="0">
                <a:latin typeface="Courier New" pitchFamily="49" charset="0"/>
              </a:rPr>
              <a:t>)(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(= n 0) 1 (n * (fact (- n 1)))))</a:t>
            </a:r>
          </a:p>
        </p:txBody>
      </p:sp>
    </p:spTree>
    <p:extLst>
      <p:ext uri="{BB962C8B-B14F-4D97-AF65-F5344CB8AC3E}">
        <p14:creationId xmlns:p14="http://schemas.microsoft.com/office/powerpoint/2010/main" val="1225383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Major </a:t>
            </a:r>
            <a:r>
              <a:rPr lang="en-US" smtClean="0"/>
              <a:t>topic coming later: </a:t>
            </a:r>
            <a:r>
              <a:rPr lang="en-US" dirty="0" smtClean="0"/>
              <a:t>contrasting static typing (e.g., ML) with dynamic typing (e.g., Racket)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now:</a:t>
            </a:r>
          </a:p>
          <a:p>
            <a:pPr lvl="1"/>
            <a:r>
              <a:rPr lang="en-US" dirty="0" smtClean="0"/>
              <a:t>Frustrating not to catch “little errors”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 * x)</a:t>
            </a:r>
            <a:r>
              <a:rPr lang="en-US" dirty="0" smtClean="0"/>
              <a:t> until you test your function</a:t>
            </a:r>
          </a:p>
          <a:p>
            <a:pPr lvl="1"/>
            <a:r>
              <a:rPr lang="en-US" dirty="0" smtClean="0"/>
              <a:t>But can use very flexible data structures and code without convincing a type checker that it makes sense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A list that can contain numbers or other lists</a:t>
            </a:r>
          </a:p>
          <a:p>
            <a:pPr lvl="1"/>
            <a:r>
              <a:rPr lang="en-US" dirty="0" smtClean="0"/>
              <a:t>Assuming </a:t>
            </a:r>
            <a:r>
              <a:rPr lang="en-US" i="1" dirty="0" smtClean="0"/>
              <a:t>lists or numbers “all the way down,” </a:t>
            </a:r>
            <a:r>
              <a:rPr lang="en-US" dirty="0" smtClean="0"/>
              <a:t>sum all the numbers…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4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600200"/>
            <a:ext cx="72390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(null?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0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latin typeface="Courier New" pitchFamily="49" charset="0"/>
              </a:rPr>
              <a:t>number? (car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(+ (car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(sum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(+ (sum (car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 (sum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3886200"/>
            <a:ext cx="7086600" cy="1524000"/>
          </a:xfrm>
        </p:spPr>
        <p:txBody>
          <a:bodyPr/>
          <a:lstStyle/>
          <a:p>
            <a:r>
              <a:rPr lang="en-US" dirty="0" smtClean="0"/>
              <a:t>No need for a fancy </a:t>
            </a:r>
            <a:r>
              <a:rPr lang="en-US" dirty="0" err="1" smtClean="0"/>
              <a:t>datatype</a:t>
            </a:r>
            <a:r>
              <a:rPr lang="en-US" dirty="0" smtClean="0"/>
              <a:t> binding, constructors, etc.</a:t>
            </a:r>
          </a:p>
          <a:p>
            <a:r>
              <a:rPr lang="en-US" dirty="0" smtClean="0"/>
              <a:t>Works no matter how deep the lists go</a:t>
            </a:r>
          </a:p>
          <a:p>
            <a:r>
              <a:rPr lang="en-US" dirty="0" smtClean="0"/>
              <a:t>But assumes each element is a list or a number</a:t>
            </a:r>
          </a:p>
          <a:p>
            <a:pPr lvl="1"/>
            <a:r>
              <a:rPr lang="en-US" dirty="0" smtClean="0"/>
              <a:t>Will get a run-time error if anything else is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Next two units will use the Racket language (not ML) and the </a:t>
            </a:r>
            <a:r>
              <a:rPr lang="en-US" dirty="0" err="1" smtClean="0"/>
              <a:t>DrRacket</a:t>
            </a:r>
            <a:r>
              <a:rPr lang="en-US" dirty="0" smtClean="0"/>
              <a:t> programming environment (not </a:t>
            </a:r>
            <a:r>
              <a:rPr lang="en-US" dirty="0" err="1" smtClean="0"/>
              <a:t>Emacs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Installation / basic usage instructions on course website</a:t>
            </a:r>
          </a:p>
          <a:p>
            <a:pPr lvl="1"/>
            <a:endParaRPr lang="en-US" sz="1200" dirty="0"/>
          </a:p>
          <a:p>
            <a:r>
              <a:rPr lang="en-US" dirty="0" smtClean="0"/>
              <a:t>Like ML, functional focus with imperative features</a:t>
            </a:r>
          </a:p>
          <a:p>
            <a:pPr lvl="1"/>
            <a:r>
              <a:rPr lang="en-US" dirty="0" smtClean="0"/>
              <a:t>Anonymous functions, closures, no return statement, etc.</a:t>
            </a:r>
          </a:p>
          <a:p>
            <a:pPr lvl="1"/>
            <a:r>
              <a:rPr lang="en-US" dirty="0" smtClean="0"/>
              <a:t>But we will not use pattern-matching</a:t>
            </a:r>
          </a:p>
          <a:p>
            <a:endParaRPr lang="en-US" sz="1200" dirty="0" smtClean="0"/>
          </a:p>
          <a:p>
            <a:r>
              <a:rPr lang="en-US" dirty="0" smtClean="0"/>
              <a:t>Unlike ML, no static type system: accepts more programs, but most errors do not occur until run-time</a:t>
            </a:r>
          </a:p>
          <a:p>
            <a:endParaRPr lang="en-US" sz="1200" dirty="0"/>
          </a:p>
          <a:p>
            <a:r>
              <a:rPr lang="en-US" dirty="0" smtClean="0"/>
              <a:t>Really minimalist syntax</a:t>
            </a:r>
          </a:p>
          <a:p>
            <a:endParaRPr lang="en-US" sz="1200" dirty="0"/>
          </a:p>
          <a:p>
            <a:r>
              <a:rPr lang="en-US" dirty="0" smtClean="0"/>
              <a:t>Advanced features like macros, modules, quoting/</a:t>
            </a:r>
            <a:r>
              <a:rPr lang="en-US" dirty="0" err="1" smtClean="0"/>
              <a:t>eval</a:t>
            </a:r>
            <a:r>
              <a:rPr lang="en-US" dirty="0" smtClean="0"/>
              <a:t>, continuations, contracts, …</a:t>
            </a:r>
          </a:p>
          <a:p>
            <a:pPr lvl="1"/>
            <a:r>
              <a:rPr lang="en-US" dirty="0" smtClean="0"/>
              <a:t>Will do only a couple of these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Avoid nested if-expressions when you can use </a:t>
            </a:r>
            <a:r>
              <a:rPr lang="en-US" dirty="0" err="1" smtClean="0"/>
              <a:t>cond</a:t>
            </a:r>
            <a:r>
              <a:rPr lang="en-US" dirty="0" smtClean="0"/>
              <a:t>-expressions instead</a:t>
            </a:r>
          </a:p>
          <a:p>
            <a:pPr lvl="1"/>
            <a:r>
              <a:rPr lang="en-US" dirty="0" smtClean="0"/>
              <a:t>Can think of one as sugar for the other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General syntax: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[e1a e1b]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[e2a e2b]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 …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Good style: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eNa</a:t>
            </a:r>
            <a:r>
              <a:rPr lang="en-US" dirty="0" smtClean="0"/>
              <a:t> should be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#t</a:t>
            </a:r>
          </a:p>
          <a:p>
            <a:endParaRPr lang="en-US" sz="1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8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1752600"/>
            <a:ext cx="7626927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cond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[(null?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0]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[(number? (car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(+ (car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(sum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)))]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[#t (+ (sum (car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 (sum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)))]))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8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variation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before, we could change our spec to say instead of errors on non-numbers, we should just ignore them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So this version can work for any list (or just a number)</a:t>
            </a:r>
          </a:p>
          <a:p>
            <a:pPr lvl="1"/>
            <a:r>
              <a:rPr lang="en-US" dirty="0" smtClean="0"/>
              <a:t>Compare carefully, we did </a:t>
            </a:r>
            <a:r>
              <a:rPr lang="en-US" i="1" dirty="0" smtClean="0"/>
              <a:t>not</a:t>
            </a:r>
            <a:r>
              <a:rPr lang="en-US" dirty="0" smtClean="0"/>
              <a:t> just add a branch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36073" y="3581400"/>
            <a:ext cx="6864927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cond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[(null?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0]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[(number?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[(list?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(+ (sum (car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 (sum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)))]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[#t 0]))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89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true?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both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cond</a:t>
            </a:r>
            <a:r>
              <a:rPr lang="en-US" dirty="0" smtClean="0"/>
              <a:t>, test expression can evaluate to anything</a:t>
            </a:r>
          </a:p>
          <a:p>
            <a:pPr lvl="1"/>
            <a:r>
              <a:rPr lang="en-US" dirty="0" smtClean="0"/>
              <a:t>It is not an error if the result is not </a:t>
            </a:r>
            <a:r>
              <a:rPr lang="en-US" b="1" dirty="0" smtClean="0">
                <a:latin typeface="Courier New" pitchFamily="49" charset="0"/>
              </a:rPr>
              <a:t>#t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latin typeface="Courier New" pitchFamily="49" charset="0"/>
              </a:rPr>
              <a:t>#f</a:t>
            </a:r>
            <a:endParaRPr lang="en-US" dirty="0" smtClean="0"/>
          </a:p>
          <a:p>
            <a:pPr lvl="1"/>
            <a:r>
              <a:rPr lang="en-US" dirty="0" smtClean="0"/>
              <a:t>(Apologies for the double-negative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Semantics of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itchFamily="49" charset="0"/>
              </a:rPr>
              <a:t>cond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“Treat anything other than </a:t>
            </a:r>
            <a:r>
              <a:rPr lang="en-US" b="1" dirty="0">
                <a:latin typeface="Courier New" pitchFamily="49" charset="0"/>
              </a:rPr>
              <a:t>#f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/>
              <a:t>as true”</a:t>
            </a:r>
          </a:p>
          <a:p>
            <a:pPr lvl="1"/>
            <a:r>
              <a:rPr lang="en-US" dirty="0" smtClean="0"/>
              <a:t>(In some languages, other things are false, not in Racket)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feature makes no sense in a statically typed language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Some consider using this feature poor style, but it can be convenient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5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 dirty="0" smtClean="0"/>
              <a:t>Racket has 4 ways to define local variables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let*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letrec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Variety is good: They have different semantics</a:t>
            </a:r>
          </a:p>
          <a:p>
            <a:pPr lvl="1"/>
            <a:r>
              <a:rPr lang="en-US" dirty="0" smtClean="0"/>
              <a:t>Use the one most convenient for your needs, which helps communicate your intent to people reading your code</a:t>
            </a:r>
          </a:p>
          <a:p>
            <a:pPr lvl="2"/>
            <a:r>
              <a:rPr lang="en-US" dirty="0" smtClean="0"/>
              <a:t>If any will work,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</a:p>
          <a:p>
            <a:pPr lvl="1"/>
            <a:r>
              <a:rPr lang="en-US" dirty="0" smtClean="0"/>
              <a:t>Will help us better learn scope and environments</a:t>
            </a:r>
          </a:p>
          <a:p>
            <a:pPr lvl="1"/>
            <a:endParaRPr lang="en-US" sz="1000" dirty="0"/>
          </a:p>
          <a:p>
            <a:r>
              <a:rPr lang="en-US" dirty="0" smtClean="0"/>
              <a:t>Like in ML, the 3 kinds of let-expressions can appear anywhere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5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let expression can bind any number of local variables</a:t>
            </a:r>
          </a:p>
          <a:p>
            <a:pPr lvl="1"/>
            <a:r>
              <a:rPr lang="en-US" dirty="0" smtClean="0"/>
              <a:t>Notice where all the parentheses are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The expressions are all evaluated in the environment from </a:t>
            </a:r>
            <a:r>
              <a:rPr lang="en-US" b="1" dirty="0" smtClean="0"/>
              <a:t>before</a:t>
            </a:r>
            <a:r>
              <a:rPr lang="en-US" dirty="0" smtClean="0"/>
              <a:t> </a:t>
            </a:r>
            <a:r>
              <a:rPr lang="en-US" b="1" dirty="0" smtClean="0"/>
              <a:t>the let-expression</a:t>
            </a:r>
          </a:p>
          <a:p>
            <a:pPr lvl="1"/>
            <a:r>
              <a:rPr lang="en-US" dirty="0" smtClean="0"/>
              <a:t>Except the body can use all the local variables of course</a:t>
            </a:r>
          </a:p>
          <a:p>
            <a:pPr lvl="1"/>
            <a:r>
              <a:rPr lang="en-US" dirty="0" smtClean="0"/>
              <a:t>This is </a:t>
            </a:r>
            <a:r>
              <a:rPr lang="en-US" b="1" dirty="0" smtClean="0"/>
              <a:t>not</a:t>
            </a:r>
            <a:r>
              <a:rPr lang="en-US" dirty="0" smtClean="0"/>
              <a:t> how ML let-expressions work</a:t>
            </a:r>
          </a:p>
          <a:p>
            <a:pPr lvl="1"/>
            <a:r>
              <a:rPr lang="en-US" dirty="0" smtClean="0"/>
              <a:t>Convenient for things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(let ([x y][y x]) …)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83873" y="4419600"/>
            <a:ext cx="3893127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silly-double 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(+ x 3)]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>
                <a:latin typeface="Courier New" pitchFamily="49" charset="0"/>
              </a:rPr>
              <a:t>(+ x </a:t>
            </a:r>
            <a:r>
              <a:rPr lang="en-US" sz="2000" kern="0" dirty="0" smtClean="0">
                <a:latin typeface="Courier New" pitchFamily="49" charset="0"/>
              </a:rPr>
              <a:t>2)])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(+ x y -5)))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438939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24384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Syntactically,</a:t>
            </a:r>
            <a:r>
              <a:rPr lang="en-US" dirty="0" smtClean="0"/>
              <a:t>  a  let* expression is a let-expression with 1 more character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The expressions are evaluated in the environment produced from the </a:t>
            </a:r>
            <a:r>
              <a:rPr lang="en-US" b="1" dirty="0" smtClean="0"/>
              <a:t>previous bindings</a:t>
            </a:r>
          </a:p>
          <a:p>
            <a:pPr lvl="1"/>
            <a:r>
              <a:rPr lang="en-US" dirty="0" smtClean="0"/>
              <a:t>Can repeat bindings (later ones shadow)</a:t>
            </a:r>
          </a:p>
          <a:p>
            <a:pPr lvl="1"/>
            <a:r>
              <a:rPr lang="en-US" dirty="0" smtClean="0"/>
              <a:t>This </a:t>
            </a:r>
            <a:r>
              <a:rPr lang="en-US" b="1" dirty="0" smtClean="0"/>
              <a:t>is</a:t>
            </a:r>
            <a:r>
              <a:rPr lang="en-US" dirty="0" smtClean="0"/>
              <a:t> how ML let-expressions work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62200" y="4191000"/>
            <a:ext cx="3893127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silly-double 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let*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(+ x 3)]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>
                <a:latin typeface="Courier New" pitchFamily="49" charset="0"/>
              </a:rPr>
              <a:t>(+ x </a:t>
            </a:r>
            <a:r>
              <a:rPr lang="en-US" sz="2000" kern="0" dirty="0" smtClean="0">
                <a:latin typeface="Courier New" pitchFamily="49" charset="0"/>
              </a:rPr>
              <a:t>2)])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(+ x y -8)))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248162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4384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Syntactically,</a:t>
            </a:r>
            <a:r>
              <a:rPr lang="en-US" dirty="0" smtClean="0"/>
              <a:t>  a  </a:t>
            </a:r>
            <a:r>
              <a:rPr lang="en-US" dirty="0" err="1" smtClean="0"/>
              <a:t>letrec</a:t>
            </a:r>
            <a:r>
              <a:rPr lang="en-US" dirty="0" smtClean="0"/>
              <a:t> expression is also the same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The expressions are evaluated in the environment that includes </a:t>
            </a:r>
            <a:r>
              <a:rPr lang="en-US" b="1" dirty="0" smtClean="0"/>
              <a:t>all</a:t>
            </a:r>
            <a:r>
              <a:rPr lang="en-US" dirty="0" smtClean="0"/>
              <a:t> </a:t>
            </a:r>
            <a:r>
              <a:rPr lang="en-US" b="1" dirty="0" smtClean="0"/>
              <a:t>the bindings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Needed for mutual recursion </a:t>
            </a:r>
          </a:p>
          <a:p>
            <a:pPr lvl="1"/>
            <a:r>
              <a:rPr lang="en-US" dirty="0" smtClean="0"/>
              <a:t>But expressions are still </a:t>
            </a:r>
            <a:r>
              <a:rPr lang="en-US" i="1" dirty="0" smtClean="0"/>
              <a:t>evaluated in order</a:t>
            </a:r>
            <a:r>
              <a:rPr lang="en-US" dirty="0" smtClean="0"/>
              <a:t>: accessing an uninitialized binding raises an error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Remember function bodies not evaluated until called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0" y="2819400"/>
            <a:ext cx="60960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silly-triple 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letrec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>
                <a:latin typeface="Courier New" pitchFamily="49" charset="0"/>
              </a:rPr>
              <a:t>(+ x </a:t>
            </a:r>
            <a:r>
              <a:rPr lang="en-US" sz="2000" kern="0" dirty="0" smtClean="0">
                <a:latin typeface="Courier New" pitchFamily="49" charset="0"/>
              </a:rPr>
              <a:t>2)]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kern="0" dirty="0" smtClean="0">
                <a:latin typeface="Courier New" pitchFamily="49" charset="0"/>
              </a:rPr>
              <a:t>) (+ z y w x))]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w </a:t>
            </a:r>
            <a:r>
              <a:rPr lang="en-US" sz="2000" kern="0" dirty="0">
                <a:latin typeface="Courier New" pitchFamily="49" charset="0"/>
              </a:rPr>
              <a:t>(+ x 7</a:t>
            </a:r>
            <a:r>
              <a:rPr lang="en-US" sz="2000" kern="0" dirty="0" smtClean="0">
                <a:latin typeface="Courier New" pitchFamily="49" charset="0"/>
              </a:rPr>
              <a:t>)])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(f -9)))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995013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letrec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r>
              <a:rPr lang="en-US" dirty="0" err="1" smtClean="0"/>
              <a:t>Letrec</a:t>
            </a:r>
            <a:r>
              <a:rPr lang="en-US" dirty="0" smtClean="0"/>
              <a:t> is ideal for recursion (including mutual recursion)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Do not use later bindings except inside functions</a:t>
            </a:r>
          </a:p>
          <a:p>
            <a:pPr lvl="1"/>
            <a:r>
              <a:rPr lang="en-US" dirty="0" smtClean="0"/>
              <a:t>This example will raise an error when called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905000"/>
            <a:ext cx="82296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silly-mod2 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letrec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even?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sym typeface="Symbol"/>
              </a:rPr>
              <a:t>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(zero? x) #t (odd? (- x 1))))]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odd?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sym typeface="Symbol"/>
              </a:rPr>
              <a:t>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(zero? x) </a:t>
            </a:r>
            <a:r>
              <a:rPr lang="en-US" sz="2000" kern="0" dirty="0" smtClean="0">
                <a:latin typeface="Courier New" pitchFamily="49" charset="0"/>
              </a:rPr>
              <a:t>#f (even? </a:t>
            </a:r>
            <a:r>
              <a:rPr lang="en-US" sz="2000" kern="0" dirty="0">
                <a:latin typeface="Courier New" pitchFamily="49" charset="0"/>
              </a:rPr>
              <a:t>(- x 1</a:t>
            </a:r>
            <a:r>
              <a:rPr lang="en-US" sz="2000" kern="0" dirty="0" smtClean="0">
                <a:latin typeface="Courier New" pitchFamily="49" charset="0"/>
              </a:rPr>
              <a:t>))))])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(even? x) 0 1)))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43200" y="4572000"/>
            <a:ext cx="35814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bad-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letrec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letrec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 smtClean="0">
                <a:latin typeface="Courier New" pitchFamily="49" charset="0"/>
              </a:rPr>
              <a:t>z]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 </a:t>
            </a:r>
            <a:r>
              <a:rPr lang="en-US" sz="2000" kern="0" dirty="0" smtClean="0">
                <a:latin typeface="Courier New" pitchFamily="49" charset="0"/>
              </a:rPr>
              <a:t>13])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x y z)))</a:t>
            </a:r>
          </a:p>
        </p:txBody>
      </p:sp>
    </p:spTree>
    <p:extLst>
      <p:ext uri="{BB962C8B-B14F-4D97-AF65-F5344CB8AC3E}">
        <p14:creationId xmlns:p14="http://schemas.microsoft.com/office/powerpoint/2010/main" val="557338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defines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3886200"/>
          </a:xfrm>
        </p:spPr>
        <p:txBody>
          <a:bodyPr/>
          <a:lstStyle/>
          <a:p>
            <a:r>
              <a:rPr lang="en-US" dirty="0" smtClean="0"/>
              <a:t>In certain positions, like the beginning of function bodies, you can put defines</a:t>
            </a:r>
          </a:p>
          <a:p>
            <a:pPr lvl="1"/>
            <a:r>
              <a:rPr lang="en-US" dirty="0" smtClean="0"/>
              <a:t>For defining local variables, same semantics as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letrec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Local defines is preferred Racket style, but course materials will avoid them to emphasize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let*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dirty="0" smtClean="0">
                <a:latin typeface="+mj-lt"/>
                <a:cs typeface="Courier New" pitchFamily="49" charset="0"/>
              </a:rPr>
              <a:t> distinction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You can choose to use them on homework or not</a:t>
            </a: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2971800"/>
            <a:ext cx="82296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silly-mod2 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even? x</a:t>
            </a:r>
            <a:r>
              <a:rPr lang="en-US" sz="2000" kern="0" dirty="0" smtClean="0">
                <a:latin typeface="Courier New" pitchFamily="49" charset="0"/>
              </a:rPr>
              <a:t>)(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(zero? x) #t (odd? (- x 1))))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odd?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(zero? x) </a:t>
            </a:r>
            <a:r>
              <a:rPr lang="en-US" sz="2000" kern="0" dirty="0" smtClean="0">
                <a:latin typeface="Courier New" pitchFamily="49" charset="0"/>
              </a:rPr>
              <a:t>#f (even?(- </a:t>
            </a:r>
            <a:r>
              <a:rPr lang="en-US" sz="2000" kern="0" dirty="0"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1))))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(even? x) 0 1))</a:t>
            </a:r>
          </a:p>
        </p:txBody>
      </p:sp>
    </p:spTree>
    <p:extLst>
      <p:ext uri="{BB962C8B-B14F-4D97-AF65-F5344CB8AC3E}">
        <p14:creationId xmlns:p14="http://schemas.microsoft.com/office/powerpoint/2010/main" val="959490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Racket vs.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724400"/>
          </a:xfrm>
        </p:spPr>
        <p:txBody>
          <a:bodyPr/>
          <a:lstStyle/>
          <a:p>
            <a:r>
              <a:rPr lang="en-US" dirty="0" smtClean="0"/>
              <a:t>Scheme and Racket are very similar languages</a:t>
            </a:r>
          </a:p>
          <a:p>
            <a:pPr lvl="1"/>
            <a:r>
              <a:rPr lang="en-US" dirty="0" smtClean="0"/>
              <a:t>Racket “changed its name” in 2010</a:t>
            </a:r>
          </a:p>
          <a:p>
            <a:pPr lvl="1"/>
            <a:endParaRPr lang="en-US" sz="1000" dirty="0"/>
          </a:p>
          <a:p>
            <a:r>
              <a:rPr lang="en-US" dirty="0" smtClean="0"/>
              <a:t>Racket made some non-backward-compatible changes…</a:t>
            </a:r>
          </a:p>
          <a:p>
            <a:pPr lvl="1"/>
            <a:r>
              <a:rPr lang="en-US" dirty="0" smtClean="0"/>
              <a:t>How the empty list is written</a:t>
            </a:r>
          </a:p>
          <a:p>
            <a:pPr lvl="1"/>
            <a:r>
              <a:rPr lang="en-US" dirty="0" smtClean="0"/>
              <a:t>Cons cells not mutable</a:t>
            </a:r>
          </a:p>
          <a:p>
            <a:pPr lvl="1"/>
            <a:r>
              <a:rPr lang="en-US" dirty="0" smtClean="0"/>
              <a:t>How modules work</a:t>
            </a:r>
          </a:p>
          <a:p>
            <a:pPr lvl="1"/>
            <a:r>
              <a:rPr lang="en-US" dirty="0" smtClean="0"/>
              <a:t>Etc.</a:t>
            </a:r>
          </a:p>
          <a:p>
            <a:pPr marL="457200" lvl="1" indent="0">
              <a:buNone/>
            </a:pPr>
            <a:r>
              <a:rPr lang="en-US" dirty="0" smtClean="0"/>
              <a:t>… and many additions</a:t>
            </a:r>
          </a:p>
          <a:p>
            <a:endParaRPr lang="en-US" sz="1000" dirty="0"/>
          </a:p>
          <a:p>
            <a:r>
              <a:rPr lang="en-US" dirty="0" smtClean="0"/>
              <a:t>Result: A modern language used to build some real systems</a:t>
            </a:r>
          </a:p>
          <a:p>
            <a:pPr lvl="1"/>
            <a:r>
              <a:rPr lang="en-US" dirty="0" smtClean="0"/>
              <a:t>More of a moving target: notes may become outdated</a:t>
            </a:r>
          </a:p>
          <a:p>
            <a:pPr lvl="1"/>
            <a:r>
              <a:rPr lang="en-US" dirty="0" smtClean="0"/>
              <a:t>Online documentation, particularly “The Racket Guide”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5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bindings in a file work like local defines, i.e.,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letrec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Like ML, you can </a:t>
            </a:r>
            <a:r>
              <a:rPr lang="en-US" i="1" dirty="0" smtClean="0"/>
              <a:t>refer to</a:t>
            </a:r>
            <a:r>
              <a:rPr lang="en-US" dirty="0" smtClean="0"/>
              <a:t> earlier bindings</a:t>
            </a:r>
          </a:p>
          <a:p>
            <a:pPr lvl="1"/>
            <a:r>
              <a:rPr lang="en-US" dirty="0" smtClean="0"/>
              <a:t>Unlike ML, you can also </a:t>
            </a:r>
            <a:r>
              <a:rPr lang="en-US" i="1" dirty="0" smtClean="0"/>
              <a:t>refer to</a:t>
            </a:r>
            <a:r>
              <a:rPr lang="en-US" dirty="0" smtClean="0"/>
              <a:t> later bindings</a:t>
            </a:r>
          </a:p>
          <a:p>
            <a:pPr lvl="1"/>
            <a:r>
              <a:rPr lang="en-US" dirty="0" smtClean="0"/>
              <a:t>But refer to later bindings only in function bodies</a:t>
            </a:r>
          </a:p>
          <a:p>
            <a:pPr lvl="2"/>
            <a:r>
              <a:rPr lang="en-US" dirty="0" smtClean="0"/>
              <a:t>Because bindings are </a:t>
            </a:r>
            <a:r>
              <a:rPr lang="en-US" i="1" dirty="0" smtClean="0"/>
              <a:t>evaluated</a:t>
            </a:r>
            <a:r>
              <a:rPr lang="en-US" dirty="0" smtClean="0"/>
              <a:t> in order</a:t>
            </a:r>
          </a:p>
          <a:p>
            <a:pPr lvl="2"/>
            <a:r>
              <a:rPr lang="en-US" dirty="0" smtClean="0"/>
              <a:t>Get an error if try to use a not-yet-defined binding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Unlike ML, cannot define the same variable twice in module</a:t>
            </a:r>
          </a:p>
          <a:p>
            <a:pPr lvl="2"/>
            <a:r>
              <a:rPr lang="en-US" dirty="0" smtClean="0"/>
              <a:t>Would make no sense</a:t>
            </a:r>
            <a:r>
              <a:rPr lang="en-US" dirty="0"/>
              <a:t>:</a:t>
            </a:r>
            <a:r>
              <a:rPr lang="en-US" dirty="0" smtClean="0"/>
              <a:t> cannot have both in environment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5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Unfortunate detail: </a:t>
            </a:r>
          </a:p>
          <a:p>
            <a:pPr lvl="1"/>
            <a:r>
              <a:rPr lang="en-US" dirty="0" smtClean="0"/>
              <a:t>REPL works slightly differently</a:t>
            </a:r>
          </a:p>
          <a:p>
            <a:pPr lvl="2"/>
            <a:r>
              <a:rPr lang="en-US" dirty="0" smtClean="0"/>
              <a:t>Not quite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let*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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Best to avoid recursive function definitions or forward references in REPL</a:t>
            </a:r>
          </a:p>
          <a:p>
            <a:pPr lvl="2"/>
            <a:r>
              <a:rPr lang="en-US" dirty="0" smtClean="0"/>
              <a:t>Actually okay unless shadowing something (you may not know about) – then weirdness ensues</a:t>
            </a:r>
          </a:p>
          <a:p>
            <a:pPr lvl="2"/>
            <a:r>
              <a:rPr lang="en-US" dirty="0" smtClean="0"/>
              <a:t>And calling recursive functions is fine of course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Actually…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Racket has a module system</a:t>
            </a:r>
          </a:p>
          <a:p>
            <a:pPr lvl="1"/>
            <a:r>
              <a:rPr lang="en-US" dirty="0" smtClean="0"/>
              <a:t>Each file is implicitly a module</a:t>
            </a:r>
          </a:p>
          <a:p>
            <a:pPr lvl="2"/>
            <a:r>
              <a:rPr lang="en-US" dirty="0" smtClean="0"/>
              <a:t>Not really “top-level”</a:t>
            </a:r>
          </a:p>
          <a:p>
            <a:pPr lvl="1"/>
            <a:r>
              <a:rPr lang="en-US" dirty="0" smtClean="0"/>
              <a:t>A module can shadow bindings from other modules it uses</a:t>
            </a:r>
          </a:p>
          <a:p>
            <a:pPr lvl="2"/>
            <a:r>
              <a:rPr lang="en-US" dirty="0" smtClean="0"/>
              <a:t>Including Racket standard library</a:t>
            </a:r>
          </a:p>
          <a:p>
            <a:pPr lvl="1"/>
            <a:r>
              <a:rPr lang="en-US" dirty="0" smtClean="0"/>
              <a:t>So we could redefine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/>
              <a:t> or any other function</a:t>
            </a:r>
          </a:p>
          <a:p>
            <a:pPr lvl="2"/>
            <a:r>
              <a:rPr lang="en-US" dirty="0" smtClean="0"/>
              <a:t>But poor style</a:t>
            </a:r>
          </a:p>
          <a:p>
            <a:pPr lvl="2"/>
            <a:r>
              <a:rPr lang="en-US" dirty="0" smtClean="0"/>
              <a:t>Only shadows in our module (else messes up rest of standard library)</a:t>
            </a:r>
          </a:p>
          <a:p>
            <a:pPr lvl="2"/>
            <a:endParaRPr lang="en-US" dirty="0"/>
          </a:p>
          <a:p>
            <a:r>
              <a:rPr lang="en-US" dirty="0" smtClean="0"/>
              <a:t>(Optional note: Scheme is different)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2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ML, Racket really has assignment statements</a:t>
            </a:r>
          </a:p>
          <a:p>
            <a:pPr lvl="1"/>
            <a:r>
              <a:rPr lang="en-US" dirty="0" smtClean="0"/>
              <a:t>But used </a:t>
            </a:r>
            <a:r>
              <a:rPr lang="en-US" i="1" dirty="0" smtClean="0"/>
              <a:t>only-when-really-appropriate!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For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in the current environment, subsequent lookups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get the result of evaluating expression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lvl="1"/>
            <a:r>
              <a:rPr lang="en-US" dirty="0" smtClean="0"/>
              <a:t>Any code using this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will be affected</a:t>
            </a:r>
          </a:p>
          <a:p>
            <a:pPr lvl="1"/>
            <a:r>
              <a:rPr lang="en-US" dirty="0" smtClean="0"/>
              <a:t>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e </a:t>
            </a:r>
            <a:r>
              <a:rPr lang="en-US" dirty="0" smtClean="0"/>
              <a:t>in Java, C, Python, etc.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Once you have side-effects, sequences are useful: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2743200"/>
            <a:ext cx="1828800" cy="4020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set! </a:t>
            </a:r>
            <a:r>
              <a:rPr lang="en-US" sz="2000" kern="0" dirty="0" smtClean="0">
                <a:latin typeface="Courier New" pitchFamily="49" charset="0"/>
              </a:rPr>
              <a:t>x e)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1800" y="5715000"/>
            <a:ext cx="3048000" cy="4020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begin </a:t>
            </a:r>
            <a:r>
              <a:rPr lang="en-US" sz="2000" kern="0" dirty="0" smtClean="0">
                <a:latin typeface="Courier New" pitchFamily="49" charset="0"/>
              </a:rPr>
              <a:t>e1 e2 … en)</a:t>
            </a:r>
          </a:p>
        </p:txBody>
      </p:sp>
    </p:spTree>
    <p:extLst>
      <p:ext uri="{BB962C8B-B14F-4D97-AF65-F5344CB8AC3E}">
        <p14:creationId xmlns:p14="http://schemas.microsoft.com/office/powerpoint/2010/main" val="1512740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uses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set! </a:t>
            </a:r>
            <a:r>
              <a:rPr lang="en-US" dirty="0" smtClean="0"/>
              <a:t>at top-level; mutating local variables is similar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400" dirty="0" smtClean="0"/>
          </a:p>
          <a:p>
            <a:pPr marL="0" indent="0">
              <a:buNone/>
            </a:pPr>
            <a:r>
              <a:rPr lang="en-US" dirty="0" smtClean="0"/>
              <a:t>Not much new here:</a:t>
            </a:r>
          </a:p>
          <a:p>
            <a:pPr lvl="1"/>
            <a:r>
              <a:rPr lang="en-US" dirty="0" smtClean="0"/>
              <a:t>Environment for closure determined when function is defined, but body is evaluated when function is called</a:t>
            </a:r>
          </a:p>
          <a:p>
            <a:pPr lvl="1"/>
            <a:r>
              <a:rPr lang="en-US" dirty="0" smtClean="0"/>
              <a:t>Once an expression produces a value, it is irrelevant how the value was produced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2286000"/>
            <a:ext cx="58674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 </a:t>
            </a:r>
            <a:r>
              <a:rPr lang="en-US" sz="2000" kern="0" dirty="0" smtClean="0">
                <a:latin typeface="Courier New" pitchFamily="49" charset="0"/>
              </a:rPr>
              <a:t>3)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(* 1 (+ x b))))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 </a:t>
            </a:r>
            <a:r>
              <a:rPr lang="en-US" sz="2000" kern="0" dirty="0">
                <a:latin typeface="Courier New" pitchFamily="49" charset="0"/>
              </a:rPr>
              <a:t>(+ </a:t>
            </a:r>
            <a:r>
              <a:rPr lang="en-US" sz="2000" kern="0" dirty="0" smtClean="0">
                <a:latin typeface="Courier New" pitchFamily="49" charset="0"/>
              </a:rPr>
              <a:t>b 4))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7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set! </a:t>
            </a:r>
            <a:r>
              <a:rPr lang="en-US" sz="2000" kern="0" dirty="0" smtClean="0">
                <a:latin typeface="Courier New" pitchFamily="49" charset="0"/>
              </a:rPr>
              <a:t>b 5)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z </a:t>
            </a:r>
            <a:r>
              <a:rPr lang="en-US" sz="2000" kern="0" dirty="0" smtClean="0">
                <a:latin typeface="Courier New" pitchFamily="49" charset="0"/>
              </a:rPr>
              <a:t>(f 4)) 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9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w </a:t>
            </a:r>
            <a:r>
              <a:rPr lang="en-US" sz="2000" kern="0" dirty="0" smtClean="0">
                <a:latin typeface="Courier New" pitchFamily="49" charset="0"/>
              </a:rPr>
              <a:t>c)     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7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22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dirty="0" smtClean="0"/>
              <a:t>Mutating top-level definitions is particularly problematic</a:t>
            </a:r>
          </a:p>
          <a:p>
            <a:pPr lvl="1"/>
            <a:r>
              <a:rPr lang="en-US" dirty="0" smtClean="0"/>
              <a:t>What if any code could do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n anything?</a:t>
            </a:r>
          </a:p>
          <a:p>
            <a:pPr lvl="1"/>
            <a:r>
              <a:rPr lang="en-US" dirty="0" smtClean="0"/>
              <a:t>How could we defend against this?</a:t>
            </a:r>
          </a:p>
          <a:p>
            <a:pPr lvl="1"/>
            <a:endParaRPr lang="en-US" dirty="0"/>
          </a:p>
          <a:p>
            <a:r>
              <a:rPr lang="en-US" dirty="0" smtClean="0"/>
              <a:t>A general principle: If something you need not to change might change, make a local copy of it.  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Could use a different name for local copy but do not need to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3810000"/>
            <a:ext cx="51054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 </a:t>
            </a:r>
            <a:r>
              <a:rPr lang="en-US" sz="2000" kern="0" dirty="0" smtClean="0">
                <a:latin typeface="Courier New" pitchFamily="49" charset="0"/>
              </a:rPr>
              <a:t>3)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 </a:t>
            </a:r>
            <a:r>
              <a:rPr lang="en-US" sz="2000" kern="0" dirty="0" smtClean="0">
                <a:latin typeface="Courier New" pitchFamily="49" charset="0"/>
              </a:rPr>
              <a:t>b])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(* 1 (+ x b)))))</a:t>
            </a:r>
          </a:p>
        </p:txBody>
      </p:sp>
    </p:spTree>
    <p:extLst>
      <p:ext uri="{BB962C8B-B14F-4D97-AF65-F5344CB8AC3E}">
        <p14:creationId xmlns:p14="http://schemas.microsoft.com/office/powerpoint/2010/main" val="2798434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elegant language design:</a:t>
            </a:r>
          </a:p>
          <a:p>
            <a:pPr lvl="1"/>
            <a:r>
              <a:rPr lang="en-US" dirty="0" smtClean="0"/>
              <a:t>Primitives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are just predefined variables bound to functions</a:t>
            </a:r>
          </a:p>
          <a:p>
            <a:pPr lvl="1"/>
            <a:r>
              <a:rPr lang="en-US" dirty="0" smtClean="0"/>
              <a:t>But maybe that means they are mutable</a:t>
            </a:r>
          </a:p>
          <a:p>
            <a:pPr lvl="1"/>
            <a:r>
              <a:rPr lang="en-US" dirty="0" smtClean="0"/>
              <a:t>Example continued: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Even that won’t work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 uses other functions that use things that might get mutated – all functions would need to copy everything mutable they used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3429000"/>
            <a:ext cx="5105400" cy="1600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 </a:t>
            </a:r>
            <a:r>
              <a:rPr lang="en-US" sz="2000" kern="0" dirty="0" smtClean="0">
                <a:latin typeface="Courier New" pitchFamily="49" charset="0"/>
              </a:rPr>
              <a:t>b]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+ </a:t>
            </a:r>
            <a:r>
              <a:rPr lang="en-US" sz="2000" kern="0" dirty="0" smtClean="0">
                <a:latin typeface="Courier New" pitchFamily="49" charset="0"/>
              </a:rPr>
              <a:t>+]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    </a:t>
            </a:r>
            <a:r>
              <a:rPr lang="en-US" sz="2000" kern="0" dirty="0" smtClean="0">
                <a:latin typeface="Courier New" pitchFamily="49" charset="0"/>
              </a:rPr>
              <a:t>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* 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smtClean="0">
                <a:latin typeface="Courier New" pitchFamily="49" charset="0"/>
              </a:rPr>
              <a:t>])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(* 1 (+ x b)))))</a:t>
            </a:r>
          </a:p>
        </p:txBody>
      </p:sp>
    </p:spTree>
    <p:extLst>
      <p:ext uri="{BB962C8B-B14F-4D97-AF65-F5344CB8AC3E}">
        <p14:creationId xmlns:p14="http://schemas.microsoft.com/office/powerpoint/2010/main" val="1123901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such madness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Racket, </a:t>
            </a:r>
            <a:r>
              <a:rPr lang="en-US" i="1" dirty="0" smtClean="0"/>
              <a:t>you do not have to program like this</a:t>
            </a:r>
          </a:p>
          <a:p>
            <a:pPr lvl="1"/>
            <a:r>
              <a:rPr lang="en-US" dirty="0" smtClean="0"/>
              <a:t>Each file is a module</a:t>
            </a:r>
          </a:p>
          <a:p>
            <a:pPr lvl="1"/>
            <a:r>
              <a:rPr lang="en-US" i="1" dirty="0" smtClean="0"/>
              <a:t>If</a:t>
            </a:r>
            <a:r>
              <a:rPr lang="en-US" dirty="0" smtClean="0"/>
              <a:t> a module does not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 smtClean="0"/>
              <a:t> on a top-level variable, then Racket makes it constant and forbids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 smtClean="0"/>
              <a:t> outside the module</a:t>
            </a:r>
          </a:p>
          <a:p>
            <a:pPr lvl="1"/>
            <a:r>
              <a:rPr lang="en-US" dirty="0" smtClean="0"/>
              <a:t>Primitives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dirty="0" smtClean="0"/>
              <a:t> are in a module that does not mutate them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Showed you this for the </a:t>
            </a:r>
            <a:r>
              <a:rPr lang="en-US" i="1" dirty="0" smtClean="0"/>
              <a:t>concept</a:t>
            </a:r>
            <a:r>
              <a:rPr lang="en-US" dirty="0" smtClean="0"/>
              <a:t> of copying to defend against mutation</a:t>
            </a:r>
          </a:p>
          <a:p>
            <a:pPr lvl="1"/>
            <a:r>
              <a:rPr lang="en-US" dirty="0" smtClean="0"/>
              <a:t>Easier defense: Do not allow mutation</a:t>
            </a:r>
          </a:p>
          <a:p>
            <a:pPr lvl="1"/>
            <a:r>
              <a:rPr lang="en-US" dirty="0" smtClean="0"/>
              <a:t>Mutable top-level bindings a highly dubious idea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01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 about </a:t>
            </a:r>
            <a:r>
              <a:rPr lang="en-US" b="1" i="0" dirty="0" smtClean="0">
                <a:latin typeface="Courier New" pitchFamily="49" charset="0"/>
                <a:cs typeface="Courier New" pitchFamily="49" charset="0"/>
              </a:rPr>
              <a:t>cons</a:t>
            </a:r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dirty="0" smtClean="0"/>
              <a:t> just makes a pair</a:t>
            </a:r>
          </a:p>
          <a:p>
            <a:pPr lvl="1"/>
            <a:r>
              <a:rPr lang="en-US" dirty="0" smtClean="0"/>
              <a:t>Often called a </a:t>
            </a:r>
            <a:r>
              <a:rPr lang="en-US" i="1" dirty="0" smtClean="0"/>
              <a:t>cons cell</a:t>
            </a:r>
          </a:p>
          <a:p>
            <a:pPr lvl="1"/>
            <a:r>
              <a:rPr lang="en-US" dirty="0" smtClean="0"/>
              <a:t>By convention and standard library, lists are nested pairs that eventually end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Passing an </a:t>
            </a:r>
            <a:r>
              <a:rPr lang="en-US" i="1" dirty="0" smtClean="0"/>
              <a:t>improper list</a:t>
            </a:r>
            <a:r>
              <a:rPr lang="en-US" dirty="0" smtClean="0"/>
              <a:t>  to functions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dirty="0" smtClean="0"/>
              <a:t> is a run-time error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3113690"/>
            <a:ext cx="7924800" cy="24489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(cons 1 (cons #t </a:t>
            </a:r>
            <a:r>
              <a:rPr lang="en-US" sz="2000" kern="0" dirty="0">
                <a:latin typeface="Courier New" pitchFamily="49" charset="0"/>
              </a:rPr>
              <a:t>"hi")))</a:t>
            </a:r>
            <a:r>
              <a:rPr lang="en-US" sz="14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;</a:t>
            </a:r>
            <a:r>
              <a:rPr lang="en-US" sz="14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'(1</a:t>
            </a:r>
            <a:r>
              <a:rPr lang="en-US" sz="14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#t</a:t>
            </a:r>
            <a:r>
              <a:rPr lang="en-US" sz="14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.</a:t>
            </a:r>
            <a:r>
              <a:rPr lang="en-US" sz="14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"hi")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lst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(cons 1 (cons #t (cons "hi" null))))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hi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hi-again </a:t>
            </a:r>
            <a:r>
              <a:rPr lang="en-US" sz="2000" kern="0" dirty="0">
                <a:latin typeface="Courier New" pitchFamily="49" charset="0"/>
              </a:rPr>
              <a:t>(car (</a:t>
            </a:r>
            <a:r>
              <a:rPr lang="en-US" sz="2000" kern="0" dirty="0" err="1">
                <a:latin typeface="Courier New" pitchFamily="49" charset="0"/>
              </a:rPr>
              <a:t>cdr</a:t>
            </a:r>
            <a:r>
              <a:rPr lang="en-US" sz="2000" kern="0" dirty="0">
                <a:latin typeface="Courier New" pitchFamily="49" charset="0"/>
              </a:rPr>
              <a:t> (</a:t>
            </a:r>
            <a:r>
              <a:rPr lang="en-US" sz="2000" kern="0" dirty="0" err="1">
                <a:latin typeface="Courier New" pitchFamily="49" charset="0"/>
              </a:rPr>
              <a:t>cdr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lst</a:t>
            </a:r>
            <a:r>
              <a:rPr lang="en-US" sz="2000" kern="0" dirty="0" smtClean="0">
                <a:latin typeface="Courier New" pitchFamily="49" charset="0"/>
              </a:rPr>
              <a:t>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hi-another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caddr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lst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no </a:t>
            </a:r>
            <a:r>
              <a:rPr lang="en-US" sz="2000" kern="0" dirty="0" smtClean="0">
                <a:latin typeface="Courier New" pitchFamily="49" charset="0"/>
              </a:rPr>
              <a:t>(list?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yes </a:t>
            </a:r>
            <a:r>
              <a:rPr lang="en-US" sz="2000" kern="0" dirty="0" smtClean="0">
                <a:latin typeface="Courier New" pitchFamily="49" charset="0"/>
              </a:rPr>
              <a:t>(pair?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of-course </a:t>
            </a:r>
            <a:r>
              <a:rPr lang="en-US" sz="2000" kern="0" dirty="0" smtClean="0">
                <a:latin typeface="Courier New" pitchFamily="49" charset="0"/>
              </a:rPr>
              <a:t>(and (list? </a:t>
            </a:r>
            <a:r>
              <a:rPr lang="en-US" sz="2000" kern="0" dirty="0" err="1" smtClean="0">
                <a:latin typeface="Courier New" pitchFamily="49" charset="0"/>
              </a:rPr>
              <a:t>lst</a:t>
            </a:r>
            <a:r>
              <a:rPr lang="en-US" sz="2000" kern="0" dirty="0" smtClean="0">
                <a:latin typeface="Courier New" pitchFamily="49" charset="0"/>
              </a:rPr>
              <a:t>) (pair</a:t>
            </a:r>
            <a:r>
              <a:rPr lang="en-US" sz="2000" kern="0" dirty="0">
                <a:latin typeface="Courier New" pitchFamily="49" charset="0"/>
              </a:rPr>
              <a:t>? </a:t>
            </a:r>
            <a:r>
              <a:rPr lang="en-US" sz="2000" kern="0" dirty="0" err="1">
                <a:latin typeface="Courier New" pitchFamily="49" charset="0"/>
              </a:rPr>
              <a:t>l</a:t>
            </a:r>
            <a:r>
              <a:rPr lang="en-US" sz="2000" kern="0" dirty="0" err="1" smtClean="0">
                <a:latin typeface="Courier New" pitchFamily="49" charset="0"/>
              </a:rPr>
              <a:t>st</a:t>
            </a:r>
            <a:r>
              <a:rPr lang="en-US" sz="2000" kern="0" dirty="0" smtClean="0">
                <a:latin typeface="Courier New" pitchFamily="49" charset="0"/>
              </a:rPr>
              <a:t>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92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truth about </a:t>
            </a:r>
            <a:r>
              <a:rPr lang="en-US" b="1" i="0" dirty="0" smtClean="0">
                <a:latin typeface="Courier New" pitchFamily="49" charset="0"/>
                <a:cs typeface="Courier New" pitchFamily="49" charset="0"/>
              </a:rPr>
              <a:t>cons</a:t>
            </a:r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why allow improper lists?</a:t>
            </a:r>
          </a:p>
          <a:p>
            <a:pPr lvl="1"/>
            <a:r>
              <a:rPr lang="en-US" dirty="0" smtClean="0"/>
              <a:t>Pairs are useful</a:t>
            </a:r>
          </a:p>
          <a:p>
            <a:pPr lvl="1"/>
            <a:r>
              <a:rPr lang="en-US" dirty="0" smtClean="0"/>
              <a:t>Without static types, why distinguish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(e1,e2)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e1::e2</a:t>
            </a: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Style: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Use proper lists for collections of unknown size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But feel free to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</a:t>
            </a:r>
            <a:r>
              <a:rPr lang="en-US" dirty="0" smtClean="0">
                <a:latin typeface="+mj-lt"/>
                <a:cs typeface="Courier New" pitchFamily="49" charset="0"/>
              </a:rPr>
              <a:t> to build a pair </a:t>
            </a: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Though </a:t>
            </a:r>
            <a:r>
              <a:rPr lang="en-US" dirty="0" err="1" smtClean="0">
                <a:latin typeface="+mj-lt"/>
                <a:cs typeface="Courier New" pitchFamily="49" charset="0"/>
              </a:rPr>
              <a:t>structs</a:t>
            </a:r>
            <a:r>
              <a:rPr lang="en-US" dirty="0" smtClean="0">
                <a:latin typeface="+mj-lt"/>
                <a:cs typeface="Courier New" pitchFamily="49" charset="0"/>
              </a:rPr>
              <a:t> (like records) may be better</a:t>
            </a:r>
          </a:p>
          <a:p>
            <a:pPr lvl="2"/>
            <a:endParaRPr lang="en-US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Built-in primitives: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list?</a:t>
            </a:r>
            <a:r>
              <a:rPr lang="en-US" dirty="0" smtClean="0">
                <a:latin typeface="+mj-lt"/>
                <a:cs typeface="Courier New" pitchFamily="49" charset="0"/>
              </a:rPr>
              <a:t> returns true for proper lists, including the empty list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pair?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returns true for </a:t>
            </a:r>
            <a:r>
              <a:rPr lang="en-US" dirty="0" smtClean="0">
                <a:cs typeface="Courier New" pitchFamily="49" charset="0"/>
              </a:rPr>
              <a:t>things made by cons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All improper and proper lists except the empty list</a:t>
            </a:r>
            <a:endParaRPr lang="en-US" dirty="0">
              <a:cs typeface="Courier New" pitchFamily="49" charset="0"/>
            </a:endParaRPr>
          </a:p>
          <a:p>
            <a:pPr lvl="1"/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0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DrRacket</a:t>
            </a:r>
            <a:r>
              <a:rPr lang="en-US" dirty="0" smtClean="0"/>
              <a:t> “definitions window” and “interactions window” very similar to how we used </a:t>
            </a:r>
            <a:r>
              <a:rPr lang="en-US" dirty="0" err="1" smtClean="0"/>
              <a:t>Emacs</a:t>
            </a:r>
            <a:r>
              <a:rPr lang="en-US" dirty="0" smtClean="0"/>
              <a:t> and a REPL, but more user-friendly</a:t>
            </a:r>
          </a:p>
          <a:p>
            <a:pPr lvl="1"/>
            <a:r>
              <a:rPr lang="en-US" dirty="0" err="1" smtClean="0"/>
              <a:t>DrRacket</a:t>
            </a:r>
            <a:r>
              <a:rPr lang="en-US" dirty="0" smtClean="0"/>
              <a:t> has always focused on good-for-teaching</a:t>
            </a:r>
          </a:p>
          <a:p>
            <a:pPr lvl="1"/>
            <a:r>
              <a:rPr lang="en-US" dirty="0" smtClean="0"/>
              <a:t>See usage notes for how to use REPL, testing files, etc.</a:t>
            </a:r>
          </a:p>
          <a:p>
            <a:pPr lvl="1"/>
            <a:r>
              <a:rPr lang="en-US" dirty="0" smtClean="0"/>
              <a:t>Easy to learn to use on your own, but lecture demos will help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 smtClean="0"/>
              <a:t>Free, well-written documentation:</a:t>
            </a:r>
          </a:p>
          <a:p>
            <a:pPr lvl="1"/>
            <a:r>
              <a:rPr lang="en-US" dirty="0"/>
              <a:t>http://racket-lang.org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The Racket Guide especially</a:t>
            </a:r>
            <a:r>
              <a:rPr lang="en-US" dirty="0"/>
              <a:t>, </a:t>
            </a:r>
            <a:r>
              <a:rPr lang="en-US" dirty="0" smtClean="0"/>
              <a:t>			http</a:t>
            </a:r>
            <a:r>
              <a:rPr lang="en-US" dirty="0"/>
              <a:t>://docs.racket-lang.org/guide/index.html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CSE341: Programming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2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 cells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if you wanted to mutate the </a:t>
            </a:r>
            <a:r>
              <a:rPr lang="en-US" i="1" dirty="0" smtClean="0"/>
              <a:t>contents</a:t>
            </a:r>
            <a:r>
              <a:rPr lang="en-US" dirty="0" smtClean="0"/>
              <a:t> of a cons cell?</a:t>
            </a:r>
          </a:p>
          <a:p>
            <a:pPr lvl="1"/>
            <a:r>
              <a:rPr lang="en-US" dirty="0" smtClean="0"/>
              <a:t>In Racket you cannot (major change from Scheme)</a:t>
            </a:r>
          </a:p>
          <a:p>
            <a:pPr lvl="1"/>
            <a:r>
              <a:rPr lang="en-US" dirty="0" smtClean="0"/>
              <a:t>This is good</a:t>
            </a:r>
          </a:p>
          <a:p>
            <a:pPr lvl="2"/>
            <a:r>
              <a:rPr lang="en-US" dirty="0" smtClean="0"/>
              <a:t>List-aliasing irrelevant</a:t>
            </a:r>
          </a:p>
          <a:p>
            <a:pPr lvl="2"/>
            <a:r>
              <a:rPr lang="en-US" dirty="0" smtClean="0"/>
              <a:t>Implementation can make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list?</a:t>
            </a:r>
            <a:r>
              <a:rPr lang="en-US" dirty="0" smtClean="0"/>
              <a:t> fast since </a:t>
            </a:r>
            <a:r>
              <a:rPr lang="en-US" dirty="0" err="1" smtClean="0"/>
              <a:t>listness</a:t>
            </a:r>
            <a:r>
              <a:rPr lang="en-US" dirty="0" smtClean="0"/>
              <a:t> is determined when cons cell is created</a:t>
            </a:r>
            <a:endParaRPr lang="en-US" dirty="0"/>
          </a:p>
          <a:p>
            <a:pPr marL="0" indent="0">
              <a:buNone/>
            </a:pPr>
            <a:endParaRPr lang="en-US" sz="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14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Set! does not change list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This does </a:t>
            </a:r>
            <a:r>
              <a:rPr lang="en-US" i="1" dirty="0" smtClean="0"/>
              <a:t>not </a:t>
            </a:r>
            <a:r>
              <a:rPr lang="en-US" dirty="0" smtClean="0"/>
              <a:t>mutate the contents of a cons cell: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z="1000" dirty="0"/>
          </a:p>
          <a:p>
            <a:pPr lvl="1"/>
            <a:r>
              <a:rPr lang="en-US" dirty="0" smtClean="0"/>
              <a:t>Like Java’s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new Cons(42,null)</a:t>
            </a:r>
            <a:r>
              <a:rPr lang="en-US" dirty="0" smtClean="0"/>
              <a:t>, </a:t>
            </a:r>
            <a:r>
              <a:rPr lang="en-US" i="1" dirty="0" smtClean="0"/>
              <a:t>not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x.car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42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0800" y="2362200"/>
            <a:ext cx="41148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(cons 14 null))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 smtClean="0">
                <a:latin typeface="Courier New" pitchFamily="49" charset="0"/>
              </a:rPr>
              <a:t>x)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set! </a:t>
            </a:r>
            <a:r>
              <a:rPr lang="en-US" sz="2000" kern="0" dirty="0" smtClean="0">
                <a:latin typeface="Courier New" pitchFamily="49" charset="0"/>
              </a:rPr>
              <a:t>x (cons 42 null))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fourteen </a:t>
            </a:r>
            <a:r>
              <a:rPr lang="en-US" sz="2000" kern="0" dirty="0" smtClean="0">
                <a:latin typeface="Courier New" pitchFamily="49" charset="0"/>
              </a:rPr>
              <a:t>(car y))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53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mcons</a:t>
            </a:r>
            <a:r>
              <a:rPr lang="en-US" dirty="0" smtClean="0"/>
              <a:t> cells are 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Since mutable pairs are sometimes useful (will use them soon), Racket provides them too: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mcons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mcar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mcdr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mpair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?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mcar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mcdr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Run-time error to use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mcar</a:t>
            </a:r>
            <a:r>
              <a:rPr lang="en-US" dirty="0" smtClean="0"/>
              <a:t> on a cons cell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 smtClean="0"/>
              <a:t> on an </a:t>
            </a:r>
            <a:r>
              <a:rPr lang="en-US" dirty="0" err="1" smtClean="0"/>
              <a:t>mcons</a:t>
            </a:r>
            <a:r>
              <a:rPr lang="en-US" dirty="0" smtClean="0"/>
              <a:t> cell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2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every file with a line containing only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racket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(Can have comments before this, but not code)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A file is a module containing a </a:t>
            </a:r>
            <a:r>
              <a:rPr lang="en-US" i="1" dirty="0">
                <a:cs typeface="Courier New" pitchFamily="49" charset="0"/>
              </a:rPr>
              <a:t>collection of definitions</a:t>
            </a:r>
            <a:r>
              <a:rPr lang="en-US" dirty="0">
                <a:cs typeface="Courier New" pitchFamily="49" charset="0"/>
              </a:rPr>
              <a:t> (bindings)…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0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1447800"/>
            <a:ext cx="5105400" cy="434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#</a:t>
            </a:r>
            <a:r>
              <a:rPr lang="en-US" sz="2000" kern="0" dirty="0" err="1" smtClean="0">
                <a:latin typeface="Courier New" pitchFamily="49" charset="0"/>
              </a:rPr>
              <a:t>lang</a:t>
            </a:r>
            <a:r>
              <a:rPr lang="en-US" sz="2000" kern="0" dirty="0" smtClean="0">
                <a:latin typeface="Courier New" pitchFamily="49" charset="0"/>
              </a:rPr>
              <a:t> racket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3)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 smtClean="0">
                <a:latin typeface="Courier New" pitchFamily="49" charset="0"/>
              </a:rPr>
              <a:t>(+ x 2))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cube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function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(* x (* x x))))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recursive function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y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(= y 0)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(* </a:t>
            </a:r>
            <a:r>
              <a:rPr lang="en-US" sz="2000" kern="0" dirty="0"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 x (- y 1))))))</a:t>
            </a:r>
          </a:p>
        </p:txBody>
      </p:sp>
    </p:spTree>
    <p:extLst>
      <p:ext uri="{BB962C8B-B14F-4D97-AF65-F5344CB8AC3E}">
        <p14:creationId xmlns:p14="http://schemas.microsoft.com/office/powerpoint/2010/main" val="300387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niceties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9248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Many built-in functions (a.k.a. procedures) take any number of </a:t>
            </a:r>
            <a:r>
              <a:rPr lang="en-US" dirty="0" err="1" smtClean="0"/>
              <a:t>args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Yes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is just a function</a:t>
            </a:r>
          </a:p>
          <a:p>
            <a:pPr lvl="1"/>
            <a:r>
              <a:rPr lang="en-US" dirty="0" smtClean="0"/>
              <a:t>Yes you can define your own </a:t>
            </a:r>
            <a:r>
              <a:rPr lang="en-US" i="1" dirty="0" smtClean="0"/>
              <a:t>variable-</a:t>
            </a:r>
            <a:r>
              <a:rPr lang="en-US" i="1" dirty="0" err="1" smtClean="0"/>
              <a:t>arity</a:t>
            </a:r>
            <a:r>
              <a:rPr lang="en-US" i="1" dirty="0" smtClean="0"/>
              <a:t> </a:t>
            </a:r>
            <a:r>
              <a:rPr lang="en-US" dirty="0" smtClean="0"/>
              <a:t>functions (not shown here)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Better style for non-anonymous function definitions (just sugar):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0" y="2590800"/>
            <a:ext cx="26670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cube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(* x </a:t>
            </a:r>
            <a:r>
              <a:rPr lang="en-US" sz="2000" kern="0" dirty="0" err="1" smtClean="0"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x)))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3600" y="4267200"/>
            <a:ext cx="5105400" cy="2133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cube 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(* x x x))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2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 y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(= y 0)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(* </a:t>
            </a:r>
            <a:r>
              <a:rPr lang="en-US" sz="2000" kern="0" dirty="0"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 x (- y 1)))))</a:t>
            </a:r>
          </a:p>
        </p:txBody>
      </p:sp>
    </p:spTree>
    <p:extLst>
      <p:ext uri="{BB962C8B-B14F-4D97-AF65-F5344CB8AC3E}">
        <p14:creationId xmlns:p14="http://schemas.microsoft.com/office/powerpoint/2010/main" val="105233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old friend: 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Currying is an idiom that works in any language with closures</a:t>
            </a:r>
          </a:p>
          <a:p>
            <a:pPr lvl="1"/>
            <a:r>
              <a:rPr lang="en-US" dirty="0" smtClean="0"/>
              <a:t>Less common in Racket because it has real multiple </a:t>
            </a:r>
            <a:r>
              <a:rPr lang="en-US" dirty="0" err="1" smtClean="0"/>
              <a:t>args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2600" y="2209800"/>
            <a:ext cx="5943600" cy="2971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(= y 0)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1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(* </a:t>
            </a:r>
            <a:r>
              <a:rPr lang="en-US" sz="2000" kern="0" dirty="0">
                <a:latin typeface="Courier New" pitchFamily="49" charset="0"/>
              </a:rPr>
              <a:t>x </a:t>
            </a:r>
            <a:r>
              <a:rPr lang="en-US" sz="2000" kern="0" dirty="0" smtClean="0">
                <a:latin typeface="Courier New" pitchFamily="49" charset="0"/>
              </a:rPr>
              <a:t>((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 x) (- y 1)))))))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three-to-the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 3))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eightyone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(three-to-the 4))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sixteen </a:t>
            </a:r>
            <a:r>
              <a:rPr lang="en-US" sz="2000" kern="0" dirty="0" smtClean="0">
                <a:latin typeface="Courier New" pitchFamily="49" charset="0"/>
              </a:rPr>
              <a:t>((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 2) 4))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5334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Sugar for defining curried functions: </a:t>
            </a:r>
          </a:p>
          <a:p>
            <a:pPr marL="0" indent="0">
              <a:buFontTx/>
              <a:buNone/>
            </a:pPr>
            <a:endParaRPr lang="en-US" sz="600" b="0" dirty="0" smtClean="0"/>
          </a:p>
          <a:p>
            <a:pPr marL="0" indent="0">
              <a:buFontTx/>
              <a:buNone/>
            </a:pPr>
            <a:r>
              <a:rPr lang="en-US" b="0" dirty="0" smtClean="0"/>
              <a:t>(No sugar for calling curried functions)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48200" y="5410200"/>
            <a:ext cx="41148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y</a:t>
            </a:r>
            <a:r>
              <a:rPr lang="en-US" sz="2000" kern="0" dirty="0" smtClean="0">
                <a:latin typeface="Courier New" pitchFamily="49" charset="0"/>
              </a:rPr>
              <a:t>)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659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old-friend: List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Empty list:  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Cons constructor: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cons  </a:t>
            </a:r>
          </a:p>
          <a:p>
            <a:pPr marL="0" indent="0">
              <a:buNone/>
            </a:pPr>
            <a:r>
              <a:rPr lang="en-US" dirty="0" smtClean="0"/>
              <a:t>Access head of list: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car   </a:t>
            </a:r>
          </a:p>
          <a:p>
            <a:pPr marL="0" indent="0">
              <a:buNone/>
            </a:pPr>
            <a:r>
              <a:rPr lang="en-US" dirty="0" smtClean="0"/>
              <a:t>Access tail of list:    </a:t>
            </a:r>
            <a:r>
              <a:rPr lang="en-US" sz="1000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cdr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Check for empty: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null?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Notes: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Unlike </a:t>
            </a:r>
            <a:r>
              <a:rPr lang="en-US" dirty="0">
                <a:cs typeface="Courier New" pitchFamily="49" charset="0"/>
              </a:rPr>
              <a:t>Scheme,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Courier New" pitchFamily="49" charset="0"/>
              </a:rPr>
              <a:t> doesn’t </a:t>
            </a:r>
            <a:r>
              <a:rPr lang="en-US" dirty="0" smtClean="0">
                <a:cs typeface="Courier New" pitchFamily="49" charset="0"/>
              </a:rPr>
              <a:t>work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>
                <a:cs typeface="Courier New" pitchFamily="49" charset="0"/>
              </a:rPr>
              <a:t>but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'()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does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(list e1 … 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cs typeface="Courier New" pitchFamily="49" charset="0"/>
              </a:rPr>
              <a:t>for building lists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Names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are a </a:t>
            </a:r>
            <a:r>
              <a:rPr lang="en-US" dirty="0">
                <a:cs typeface="Courier New" pitchFamily="49" charset="0"/>
              </a:rPr>
              <a:t>historical </a:t>
            </a:r>
            <a:r>
              <a:rPr lang="en-US" dirty="0" smtClean="0">
                <a:cs typeface="Courier New" pitchFamily="49" charset="0"/>
              </a:rPr>
              <a:t>accident</a:t>
            </a:r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70936</TotalTime>
  <Words>3575</Words>
  <Application>Microsoft Office PowerPoint</Application>
  <PresentationFormat>On-screen Show (4:3)</PresentationFormat>
  <Paragraphs>648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Courier New</vt:lpstr>
      <vt:lpstr>Symbol</vt:lpstr>
      <vt:lpstr>Times New Roman</vt:lpstr>
      <vt:lpstr>Wingdings</vt:lpstr>
      <vt:lpstr>dan_design_template</vt:lpstr>
      <vt:lpstr>CSE341: Programming Languages  Lecture 13 Racket Introduction</vt:lpstr>
      <vt:lpstr>Racket</vt:lpstr>
      <vt:lpstr>Racket vs. Scheme</vt:lpstr>
      <vt:lpstr>Getting started</vt:lpstr>
      <vt:lpstr>File structure</vt:lpstr>
      <vt:lpstr>Example</vt:lpstr>
      <vt:lpstr>Some niceties</vt:lpstr>
      <vt:lpstr>An old friend: currying</vt:lpstr>
      <vt:lpstr>Another old-friend: List processing</vt:lpstr>
      <vt:lpstr>Examples</vt:lpstr>
      <vt:lpstr>Racket syntax</vt:lpstr>
      <vt:lpstr>Brackets</vt:lpstr>
      <vt:lpstr>Why is this good?</vt:lpstr>
      <vt:lpstr>Parenthesis bias</vt:lpstr>
      <vt:lpstr>PowerPoint Presentation</vt:lpstr>
      <vt:lpstr>Parentheses matter</vt:lpstr>
      <vt:lpstr>Examples (more in code)</vt:lpstr>
      <vt:lpstr>Dynamic typing</vt:lpstr>
      <vt:lpstr>Example</vt:lpstr>
      <vt:lpstr>Better style</vt:lpstr>
      <vt:lpstr>Example</vt:lpstr>
      <vt:lpstr>A variation</vt:lpstr>
      <vt:lpstr>What is true?</vt:lpstr>
      <vt:lpstr>Local bindings</vt:lpstr>
      <vt:lpstr>Let</vt:lpstr>
      <vt:lpstr>Let*</vt:lpstr>
      <vt:lpstr>Letrec</vt:lpstr>
      <vt:lpstr>More letrec</vt:lpstr>
      <vt:lpstr>Local defines</vt:lpstr>
      <vt:lpstr>Top-level</vt:lpstr>
      <vt:lpstr>REPL</vt:lpstr>
      <vt:lpstr>Optional: Actually…</vt:lpstr>
      <vt:lpstr>Set!</vt:lpstr>
      <vt:lpstr>Example</vt:lpstr>
      <vt:lpstr>Top-level</vt:lpstr>
      <vt:lpstr>But wait…</vt:lpstr>
      <vt:lpstr>No such madness</vt:lpstr>
      <vt:lpstr>The truth about cons</vt:lpstr>
      <vt:lpstr>The truth about cons</vt:lpstr>
      <vt:lpstr>cons cells are immutable</vt:lpstr>
      <vt:lpstr>Set! does not change list contents</vt:lpstr>
      <vt:lpstr>mcons cells are mutable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856</cp:revision>
  <cp:lastPrinted>2011-09-27T20:26:28Z</cp:lastPrinted>
  <dcterms:created xsi:type="dcterms:W3CDTF">2009-03-13T20:43:19Z</dcterms:created>
  <dcterms:modified xsi:type="dcterms:W3CDTF">2019-07-22T18:18:49Z</dcterms:modified>
</cp:coreProperties>
</file>