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436" r:id="rId3"/>
    <p:sldId id="437" r:id="rId4"/>
    <p:sldId id="438" r:id="rId5"/>
    <p:sldId id="439" r:id="rId6"/>
    <p:sldId id="440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14</a:t>
            </a:r>
            <a:br>
              <a:rPr lang="en-US" sz="3200" i="0" dirty="0" smtClean="0"/>
            </a:br>
            <a:r>
              <a:rPr lang="en-US" sz="3200" i="0" dirty="0" err="1"/>
              <a:t>Thunks</a:t>
            </a:r>
            <a:r>
              <a:rPr lang="en-US" sz="3200" i="0" dirty="0"/>
              <a:t>, Laziness, Streams, </a:t>
            </a:r>
            <a:r>
              <a:rPr lang="en-US" sz="3200" i="0" dirty="0" err="1"/>
              <a:t>Memoization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1054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A stream is an </a:t>
            </a:r>
            <a:r>
              <a:rPr lang="en-US" i="1" dirty="0" smtClean="0"/>
              <a:t>infinite sequence</a:t>
            </a:r>
            <a:r>
              <a:rPr lang="en-US" dirty="0" smtClean="0"/>
              <a:t> of values</a:t>
            </a:r>
          </a:p>
          <a:p>
            <a:pPr lvl="1"/>
            <a:r>
              <a:rPr lang="en-US" dirty="0" smtClean="0"/>
              <a:t>So cannot make a stream by making all the values</a:t>
            </a:r>
          </a:p>
          <a:p>
            <a:pPr lvl="1"/>
            <a:r>
              <a:rPr lang="en-US" dirty="0" smtClean="0"/>
              <a:t>Key idea: Use a </a:t>
            </a:r>
            <a:r>
              <a:rPr lang="en-US" dirty="0" err="1" smtClean="0"/>
              <a:t>thunk</a:t>
            </a:r>
            <a:r>
              <a:rPr lang="en-US" dirty="0" smtClean="0"/>
              <a:t> to delay creating most of the sequence</a:t>
            </a:r>
          </a:p>
          <a:p>
            <a:pPr lvl="1"/>
            <a:r>
              <a:rPr lang="en-US" dirty="0" smtClean="0"/>
              <a:t>Just a programming idiom</a:t>
            </a:r>
          </a:p>
          <a:p>
            <a:pPr lvl="1"/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A powerful concept for division of labor:</a:t>
            </a:r>
          </a:p>
          <a:p>
            <a:pPr lvl="1"/>
            <a:r>
              <a:rPr lang="en-US" dirty="0" smtClean="0"/>
              <a:t>Stream producer knows how to create any number of values</a:t>
            </a:r>
          </a:p>
          <a:p>
            <a:pPr lvl="1"/>
            <a:r>
              <a:rPr lang="en-US" dirty="0" smtClean="0"/>
              <a:t>Stream consumer decides how many values to ask for</a:t>
            </a: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Some examples of streams you might (not) be familiar with:</a:t>
            </a:r>
          </a:p>
          <a:p>
            <a:pPr lvl="1"/>
            <a:r>
              <a:rPr lang="en-US" dirty="0" smtClean="0"/>
              <a:t>User actions (mouse clicks, etc.)</a:t>
            </a:r>
          </a:p>
          <a:p>
            <a:pPr lvl="1"/>
            <a:r>
              <a:rPr lang="en-US" dirty="0" smtClean="0"/>
              <a:t>UNIX pipes: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cmd1 | cmd2</a:t>
            </a:r>
            <a:r>
              <a:rPr lang="en-US" dirty="0" smtClean="0"/>
              <a:t> has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cmd2</a:t>
            </a:r>
            <a:r>
              <a:rPr lang="en-US" dirty="0" smtClean="0"/>
              <a:t> “pull” data from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cmd1</a:t>
            </a:r>
          </a:p>
          <a:p>
            <a:pPr lvl="1"/>
            <a:r>
              <a:rPr lang="en-US" dirty="0" smtClean="0"/>
              <a:t>Output values from a sequential feedback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7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represent streams using pairs and </a:t>
            </a:r>
            <a:r>
              <a:rPr lang="en-US" dirty="0" err="1" smtClean="0"/>
              <a:t>thunks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Let a stream be a </a:t>
            </a:r>
            <a:r>
              <a:rPr lang="en-US" dirty="0" err="1" smtClean="0"/>
              <a:t>thunk</a:t>
            </a:r>
            <a:r>
              <a:rPr lang="en-US" dirty="0" smtClean="0"/>
              <a:t> that </a:t>
            </a:r>
            <a:r>
              <a:rPr lang="en-US" i="1" dirty="0" smtClean="0"/>
              <a:t>when called</a:t>
            </a:r>
            <a:r>
              <a:rPr lang="en-US" dirty="0" smtClean="0"/>
              <a:t> returns a pair: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(next-answer . next-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thunk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given a stream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, the client can get any number of elements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: 	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car (s))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Second: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(car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(s))))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Third:     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car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(s))))))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/>
              <a:t>(Usually bind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(s))</a:t>
            </a:r>
            <a:r>
              <a:rPr lang="en-US" dirty="0" smtClean="0"/>
              <a:t> to a variable or pass to a recursive function)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6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function returns how many stream elements it takes to find one for which tester does not 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#f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Happens to be written with a tail-recursive helper function</a:t>
            </a: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  <a:p>
            <a:pPr lvl="1"/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  <a:p>
            <a:pPr lvl="1"/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  <a:p>
            <a:pPr lvl="1"/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(stream)</a:t>
            </a:r>
            <a:r>
              <a:rPr lang="en-US" dirty="0" smtClean="0">
                <a:latin typeface="+mj-lt"/>
                <a:cs typeface="Courier New" pitchFamily="49" charset="0"/>
              </a:rPr>
              <a:t> generates the pair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So recursively pass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+mj-lt"/>
                <a:cs typeface="Courier New" pitchFamily="49" charset="0"/>
              </a:rPr>
              <a:t>, the </a:t>
            </a:r>
            <a:r>
              <a:rPr lang="en-US" dirty="0" err="1" smtClean="0">
                <a:latin typeface="+mj-lt"/>
                <a:cs typeface="Courier New" pitchFamily="49" charset="0"/>
              </a:rPr>
              <a:t>thunk</a:t>
            </a:r>
            <a:r>
              <a:rPr lang="en-US" dirty="0" smtClean="0">
                <a:latin typeface="+mj-lt"/>
                <a:cs typeface="Courier New" pitchFamily="49" charset="0"/>
              </a:rPr>
              <a:t> for the rest of the infinite sequence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2819400"/>
            <a:ext cx="8001000" cy="2286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number-until stream tester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letrec</a:t>
            </a:r>
            <a:r>
              <a:rPr lang="en-US" sz="2000" kern="0" dirty="0" smtClean="0">
                <a:latin typeface="Courier New" pitchFamily="49" charset="0"/>
              </a:rPr>
              <a:t> 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stream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</a:t>
            </a:r>
            <a:r>
              <a:rPr lang="en-US" sz="2000" kern="0" dirty="0" smtClean="0">
                <a:latin typeface="Courier New" pitchFamily="49" charset="0"/>
              </a:rPr>
              <a:t> ([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 (stream)])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(tester (car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    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       (f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 (+ </a:t>
            </a:r>
            <a:r>
              <a:rPr lang="en-US" sz="2000" kern="0" dirty="0" err="1" smtClean="0">
                <a:latin typeface="Courier New" pitchFamily="49" charset="0"/>
              </a:rPr>
              <a:t>ans</a:t>
            </a:r>
            <a:r>
              <a:rPr lang="en-US" sz="2000" kern="0" dirty="0" smtClean="0">
                <a:latin typeface="Courier New" pitchFamily="49" charset="0"/>
              </a:rPr>
              <a:t> 1)))))])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(f stream 1)))</a:t>
            </a:r>
          </a:p>
        </p:txBody>
      </p:sp>
    </p:spTree>
    <p:extLst>
      <p:ext uri="{BB962C8B-B14F-4D97-AF65-F5344CB8AC3E}">
        <p14:creationId xmlns:p14="http://schemas.microsoft.com/office/powerpoint/2010/main" val="113958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Coding up a stream in your program is easy </a:t>
            </a:r>
          </a:p>
          <a:p>
            <a:pPr lvl="1"/>
            <a:r>
              <a:rPr lang="en-US" dirty="0" smtClean="0"/>
              <a:t>We will do functional streams using pairs and </a:t>
            </a:r>
            <a:r>
              <a:rPr lang="en-US" dirty="0" err="1" smtClean="0"/>
              <a:t>thunks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Let a stream be a </a:t>
            </a:r>
            <a:r>
              <a:rPr lang="en-US" dirty="0" err="1" smtClean="0"/>
              <a:t>thunk</a:t>
            </a:r>
            <a:r>
              <a:rPr lang="en-US" dirty="0" smtClean="0"/>
              <a:t> that </a:t>
            </a:r>
            <a:r>
              <a:rPr lang="en-US" i="1" dirty="0" smtClean="0"/>
              <a:t>when called</a:t>
            </a:r>
            <a:r>
              <a:rPr lang="en-US" dirty="0" smtClean="0"/>
              <a:t> returns a pair:</a:t>
            </a:r>
          </a:p>
          <a:p>
            <a:pPr marL="0" indent="0" algn="ctr">
              <a:buNone/>
            </a:pPr>
            <a:r>
              <a:rPr lang="en-US" dirty="0">
                <a:latin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(next-answer . next-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thunk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Saw how to use them, now how to make them…</a:t>
            </a:r>
          </a:p>
          <a:p>
            <a:pPr lvl="1"/>
            <a:r>
              <a:rPr lang="en-US" dirty="0" smtClean="0"/>
              <a:t>Admittedly mind-bending, but uses what we know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8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676400"/>
          </a:xfrm>
        </p:spPr>
        <p:txBody>
          <a:bodyPr/>
          <a:lstStyle/>
          <a:p>
            <a:r>
              <a:rPr lang="en-US" dirty="0"/>
              <a:t>How can one </a:t>
            </a:r>
            <a:r>
              <a:rPr lang="en-US" dirty="0" err="1"/>
              <a:t>thunk</a:t>
            </a:r>
            <a:r>
              <a:rPr lang="en-US" dirty="0"/>
              <a:t> create the right next </a:t>
            </a:r>
            <a:r>
              <a:rPr lang="en-US" dirty="0" err="1"/>
              <a:t>thunk</a:t>
            </a:r>
            <a:r>
              <a:rPr lang="en-US" dirty="0"/>
              <a:t>?  Recursion!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thunk</a:t>
            </a:r>
            <a:r>
              <a:rPr lang="en-US" dirty="0"/>
              <a:t> that produces a pair where </a:t>
            </a:r>
            <a:r>
              <a:rPr lang="en-US" dirty="0" err="1"/>
              <a:t>cdr</a:t>
            </a:r>
            <a:r>
              <a:rPr lang="en-US" dirty="0"/>
              <a:t> is next </a:t>
            </a:r>
            <a:r>
              <a:rPr lang="en-US" dirty="0" err="1" smtClean="0"/>
              <a:t>thunk</a:t>
            </a:r>
            <a:endParaRPr lang="en-US" dirty="0" smtClean="0"/>
          </a:p>
          <a:p>
            <a:pPr lvl="1"/>
            <a:r>
              <a:rPr lang="en-US" dirty="0" smtClean="0"/>
              <a:t>A recursive function can return a </a:t>
            </a:r>
            <a:r>
              <a:rPr lang="en-US" dirty="0" err="1" smtClean="0"/>
              <a:t>thunk</a:t>
            </a:r>
            <a:r>
              <a:rPr lang="en-US" dirty="0"/>
              <a:t> </a:t>
            </a:r>
            <a:r>
              <a:rPr lang="en-US" dirty="0" smtClean="0"/>
              <a:t>where recursive call does not happen until </a:t>
            </a:r>
            <a:r>
              <a:rPr lang="en-US" dirty="0" err="1" smtClean="0"/>
              <a:t>thunk</a:t>
            </a:r>
            <a:r>
              <a:rPr lang="en-US" dirty="0" smtClean="0"/>
              <a:t> is called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2971800"/>
            <a:ext cx="8001000" cy="3124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ones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2000" kern="0" dirty="0" smtClean="0">
                <a:latin typeface="Courier New" pitchFamily="49" charset="0"/>
              </a:rPr>
              <a:t> () (cons 1 ones)))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nats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letrec</a:t>
            </a:r>
            <a:r>
              <a:rPr lang="en-US" sz="2000" kern="0" dirty="0">
                <a:latin typeface="Courier New" pitchFamily="49" charset="0"/>
              </a:rPr>
              <a:t> ([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>
                <a:latin typeface="Courier New" pitchFamily="49" charset="0"/>
              </a:rPr>
              <a:t>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(cons x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() (f (+ x 1)))))])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>
                <a:latin typeface="Courier New" pitchFamily="49" charset="0"/>
              </a:rPr>
              <a:t>() </a:t>
            </a:r>
            <a:r>
              <a:rPr lang="en-US" sz="2000" kern="0" dirty="0" smtClean="0">
                <a:latin typeface="Courier New" pitchFamily="49" charset="0"/>
              </a:rPr>
              <a:t>(f 1))))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powers-of-two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(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letrec</a:t>
            </a:r>
            <a:r>
              <a:rPr lang="en-US" sz="2000" kern="0" dirty="0">
                <a:latin typeface="Courier New" pitchFamily="49" charset="0"/>
              </a:rPr>
              <a:t> ([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>
                <a:latin typeface="Courier New" pitchFamily="49" charset="0"/>
              </a:rPr>
              <a:t>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      (cons x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>
                <a:latin typeface="Courier New" pitchFamily="49" charset="0"/>
              </a:rPr>
              <a:t>() (f </a:t>
            </a:r>
            <a:r>
              <a:rPr lang="en-US" sz="2000" kern="0" dirty="0" smtClean="0">
                <a:latin typeface="Courier New" pitchFamily="49" charset="0"/>
              </a:rPr>
              <a:t>(* </a:t>
            </a:r>
            <a:r>
              <a:rPr lang="en-US" sz="2000" kern="0" dirty="0"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2)))))])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>
                <a:latin typeface="Courier New" pitchFamily="49" charset="0"/>
              </a:rPr>
              <a:t>() (f </a:t>
            </a:r>
            <a:r>
              <a:rPr lang="en-US" sz="2000" kern="0" dirty="0" smtClean="0">
                <a:latin typeface="Courier New" pitchFamily="49" charset="0"/>
              </a:rPr>
              <a:t>2))))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237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it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r>
              <a:rPr lang="en-US" dirty="0" smtClean="0"/>
              <a:t>This uses a variable before it is defined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goes into an infinite loop making an infinite-length list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a stream: </a:t>
            </a:r>
            <a:r>
              <a:rPr lang="en-US" dirty="0" err="1" smtClean="0"/>
              <a:t>thunk</a:t>
            </a:r>
            <a:r>
              <a:rPr lang="en-US" dirty="0" smtClean="0"/>
              <a:t> that returns a pair with </a:t>
            </a:r>
            <a:r>
              <a:rPr lang="en-US" dirty="0" err="1" smtClean="0"/>
              <a:t>cdr</a:t>
            </a:r>
            <a:r>
              <a:rPr lang="en-US" dirty="0" smtClean="0"/>
              <a:t> a </a:t>
            </a:r>
            <a:r>
              <a:rPr lang="en-US" dirty="0" err="1" smtClean="0"/>
              <a:t>thunk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4343400"/>
            <a:ext cx="63246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ones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2000" kern="0" dirty="0" smtClean="0">
                <a:latin typeface="Courier New" pitchFamily="49" charset="0"/>
              </a:rPr>
              <a:t> () (cons 1 ones)))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ones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latin typeface="Courier New" pitchFamily="49" charset="0"/>
              </a:rPr>
              <a:t>cons 1 ones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828800"/>
            <a:ext cx="7866993" cy="419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ones-really-bad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>
                <a:latin typeface="Courier New" pitchFamily="49" charset="0"/>
              </a:rPr>
              <a:t>cons 1 </a:t>
            </a:r>
            <a:r>
              <a:rPr lang="en-US" sz="2000" kern="0" dirty="0" smtClean="0">
                <a:latin typeface="Courier New" pitchFamily="49" charset="0"/>
              </a:rPr>
              <a:t>ones-really-bad))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1" y="2895600"/>
            <a:ext cx="74676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ones-bad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2000" kern="0" dirty="0">
                <a:latin typeface="Courier New" pitchFamily="49" charset="0"/>
              </a:rPr>
              <a:t> () cons 1 </a:t>
            </a:r>
            <a:r>
              <a:rPr lang="en-US" sz="2000" kern="0" dirty="0" smtClean="0">
                <a:latin typeface="Courier New" pitchFamily="49" charset="0"/>
              </a:rPr>
              <a:t>(ones-bad)))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ones-bad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(cons </a:t>
            </a:r>
            <a:r>
              <a:rPr lang="en-US" sz="2000" kern="0" dirty="0">
                <a:latin typeface="Courier New" pitchFamily="49" charset="0"/>
              </a:rPr>
              <a:t>1 (ones-bad)))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45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function has no side effects and does not read mutable memory, no point in computing it twice for the same arguments</a:t>
            </a:r>
          </a:p>
          <a:p>
            <a:pPr lvl="1"/>
            <a:r>
              <a:rPr lang="en-US" dirty="0" smtClean="0"/>
              <a:t>Can keep a </a:t>
            </a:r>
            <a:r>
              <a:rPr lang="en-US" i="1" dirty="0" smtClean="0"/>
              <a:t>cache</a:t>
            </a:r>
            <a:r>
              <a:rPr lang="en-US" dirty="0" smtClean="0"/>
              <a:t> of previous results</a:t>
            </a:r>
          </a:p>
          <a:p>
            <a:pPr lvl="1"/>
            <a:r>
              <a:rPr lang="en-US" dirty="0" smtClean="0"/>
              <a:t>Net win if (1) maintaining cache is cheaper than </a:t>
            </a:r>
            <a:r>
              <a:rPr lang="en-US" dirty="0" err="1" smtClean="0"/>
              <a:t>recomputing</a:t>
            </a:r>
            <a:r>
              <a:rPr lang="en-US" dirty="0" smtClean="0"/>
              <a:t> and (2) cached results are reused</a:t>
            </a:r>
          </a:p>
          <a:p>
            <a:pPr lvl="1"/>
            <a:endParaRPr lang="en-US" dirty="0"/>
          </a:p>
          <a:p>
            <a:r>
              <a:rPr lang="en-US" dirty="0" smtClean="0"/>
              <a:t>Similar to promises, but if the function takes arguments, then there are multiple “previous results”</a:t>
            </a:r>
          </a:p>
          <a:p>
            <a:endParaRPr lang="en-US" dirty="0"/>
          </a:p>
          <a:p>
            <a:r>
              <a:rPr lang="en-US" dirty="0" smtClean="0"/>
              <a:t>For recursive functions, this </a:t>
            </a:r>
            <a:r>
              <a:rPr lang="en-US" i="1" dirty="0" err="1" smtClean="0"/>
              <a:t>memoization</a:t>
            </a:r>
            <a:r>
              <a:rPr lang="en-US" dirty="0" smtClean="0"/>
              <a:t> can lead to </a:t>
            </a:r>
            <a:r>
              <a:rPr lang="en-US" i="1" dirty="0" smtClean="0"/>
              <a:t>exponentially</a:t>
            </a:r>
            <a:r>
              <a:rPr lang="en-US" dirty="0" smtClean="0"/>
              <a:t> faster programs</a:t>
            </a:r>
          </a:p>
          <a:p>
            <a:pPr lvl="1"/>
            <a:r>
              <a:rPr lang="en-US" dirty="0" smtClean="0"/>
              <a:t>Related to algorithmic technique of dynamic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</a:t>
            </a:r>
            <a:r>
              <a:rPr lang="en-US" dirty="0" err="1" smtClean="0"/>
              <a:t>memoization</a:t>
            </a:r>
            <a:r>
              <a:rPr lang="en-US" dirty="0" smtClean="0"/>
              <a:t>: see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(mutable) cache that all calls using the cache share</a:t>
            </a:r>
          </a:p>
          <a:p>
            <a:pPr lvl="1"/>
            <a:r>
              <a:rPr lang="en-US" dirty="0" smtClean="0"/>
              <a:t>So must be defined </a:t>
            </a:r>
            <a:r>
              <a:rPr lang="en-US" i="1" dirty="0" smtClean="0"/>
              <a:t>outside</a:t>
            </a:r>
            <a:r>
              <a:rPr lang="en-US" dirty="0" smtClean="0"/>
              <a:t> the function(s) using it</a:t>
            </a:r>
          </a:p>
          <a:p>
            <a:pPr lvl="1"/>
            <a:endParaRPr lang="en-US" dirty="0"/>
          </a:p>
          <a:p>
            <a:r>
              <a:rPr lang="en-US" dirty="0" smtClean="0"/>
              <a:t>See code for an example with Fibonacci numbers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Good demonstration of the idea because it is short, but, as shown in the code, there are also easier less-general ways to make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dirty="0" smtClean="0"/>
              <a:t> efficient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(An association list (list of pairs) is a simple but sub-optimal data structure for a cache; okay for our example)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6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uses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assoc</a:t>
            </a:r>
            <a:r>
              <a:rPr lang="en-US" dirty="0" smtClean="0"/>
              <a:t>, which is just a library function you could look up in the Racket reference manual: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assoc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v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takes a list of pairs and locates </a:t>
            </a:r>
            <a:r>
              <a:rPr lang="en-US" dirty="0"/>
              <a:t>the first element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dirty="0"/>
              <a:t> whose car is equal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 according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is-equal?</a:t>
            </a:r>
            <a:r>
              <a:rPr lang="en-US" dirty="0"/>
              <a:t>. </a:t>
            </a:r>
            <a:r>
              <a:rPr lang="en-US" dirty="0" smtClean="0"/>
              <a:t> If </a:t>
            </a:r>
            <a:r>
              <a:rPr lang="en-US" dirty="0"/>
              <a:t>such an element exists, the pair (i.e., an element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dirty="0"/>
              <a:t>) is returned. </a:t>
            </a:r>
            <a:r>
              <a:rPr lang="en-US" dirty="0" smtClean="0"/>
              <a:t> Otherwise</a:t>
            </a:r>
            <a:r>
              <a:rPr lang="en-US" dirty="0"/>
              <a:t>, the result is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Returns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#f</a:t>
            </a:r>
            <a:r>
              <a:rPr lang="en-US" dirty="0" smtClean="0"/>
              <a:t> for not found to distinguish from finding a pair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#f</a:t>
            </a:r>
            <a:r>
              <a:rPr lang="en-US" dirty="0" smtClean="0"/>
              <a:t> in </a:t>
            </a:r>
            <a:r>
              <a:rPr lang="en-US" dirty="0" err="1" smtClean="0"/>
              <a:t>cdr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362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each language construct, the semantics specifies when </a:t>
            </a:r>
            <a:r>
              <a:rPr lang="en-US" dirty="0" err="1" smtClean="0"/>
              <a:t>subexpressions</a:t>
            </a:r>
            <a:r>
              <a:rPr lang="en-US" dirty="0" smtClean="0"/>
              <a:t> get evaluated.  In ML, Racket, Java, C:</a:t>
            </a:r>
          </a:p>
          <a:p>
            <a:pPr lvl="1"/>
            <a:r>
              <a:rPr lang="en-US" dirty="0" smtClean="0"/>
              <a:t>Function arguments are </a:t>
            </a:r>
            <a:r>
              <a:rPr lang="en-US" i="1" dirty="0" smtClean="0"/>
              <a:t>eager</a:t>
            </a:r>
            <a:r>
              <a:rPr lang="en-US" dirty="0" smtClean="0"/>
              <a:t> (call-by-value)</a:t>
            </a:r>
          </a:p>
          <a:p>
            <a:pPr lvl="2"/>
            <a:r>
              <a:rPr lang="en-US" dirty="0" smtClean="0"/>
              <a:t>Evaluated once before calling the function</a:t>
            </a:r>
          </a:p>
          <a:p>
            <a:pPr lvl="1"/>
            <a:r>
              <a:rPr lang="en-US" dirty="0" smtClean="0"/>
              <a:t>Conditional branches are not eager</a:t>
            </a:r>
          </a:p>
          <a:p>
            <a:pPr lvl="1"/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It matters: calling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factorial-bad</a:t>
            </a:r>
            <a:r>
              <a:rPr lang="en-US" dirty="0" smtClean="0"/>
              <a:t>  never terminates: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3846786"/>
            <a:ext cx="6934200" cy="23254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my-if-bad x y z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x y z))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factorial-bad n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(my-if-bad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(= n 0)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(* n (factorial-bad (- n 1)))))</a:t>
            </a:r>
          </a:p>
        </p:txBody>
      </p:sp>
    </p:spTree>
    <p:extLst>
      <p:ext uri="{BB962C8B-B14F-4D97-AF65-F5344CB8AC3E}">
        <p14:creationId xmlns:p14="http://schemas.microsoft.com/office/powerpoint/2010/main" val="3818335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Thunks</a:t>
            </a:r>
            <a:r>
              <a:rPr lang="en-US" dirty="0" smtClean="0"/>
              <a:t>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3096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know how to delay evaluation: put expression in a function!</a:t>
            </a:r>
          </a:p>
          <a:p>
            <a:pPr lvl="1"/>
            <a:r>
              <a:rPr lang="en-US" dirty="0" smtClean="0"/>
              <a:t>Thanks to closures, can use all the same variables later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A zero-argument function used to delay evaluation is called a </a:t>
            </a:r>
            <a:r>
              <a:rPr lang="en-US" i="1" dirty="0" err="1" smtClean="0"/>
              <a:t>thunk</a:t>
            </a:r>
            <a:endParaRPr lang="en-US" i="1" dirty="0" smtClean="0"/>
          </a:p>
          <a:p>
            <a:pPr lvl="1"/>
            <a:r>
              <a:rPr lang="en-US" dirty="0" smtClean="0"/>
              <a:t>As a verb:</a:t>
            </a:r>
            <a:r>
              <a:rPr lang="en-US" i="1" dirty="0" smtClean="0"/>
              <a:t> </a:t>
            </a:r>
            <a:r>
              <a:rPr lang="en-US" i="1" dirty="0" err="1" smtClean="0"/>
              <a:t>thunk</a:t>
            </a:r>
            <a:r>
              <a:rPr lang="en-US" i="1" dirty="0" smtClean="0"/>
              <a:t> the expression</a:t>
            </a:r>
          </a:p>
          <a:p>
            <a:pPr marL="0" indent="0">
              <a:buNone/>
            </a:pPr>
            <a:endParaRPr lang="en-US" sz="1000" i="1" dirty="0"/>
          </a:p>
          <a:p>
            <a:pPr marL="0" indent="0">
              <a:buNone/>
            </a:pPr>
            <a:r>
              <a:rPr lang="en-US" dirty="0" smtClean="0"/>
              <a:t>This works (but it is silly to wrap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like this):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3999186"/>
            <a:ext cx="7162800" cy="23254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my-if x y z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(if x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kern="0" dirty="0" smtClean="0">
                <a:latin typeface="Courier New" pitchFamily="49" charset="0"/>
              </a:rPr>
              <a:t>y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kern="0" dirty="0" smtClean="0">
                <a:latin typeface="Courier New" pitchFamily="49" charset="0"/>
              </a:rPr>
              <a:t>z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n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(my-if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(= n 0)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(lambda() </a:t>
            </a:r>
            <a:r>
              <a:rPr lang="en-US" sz="2000" kern="0" dirty="0" smtClean="0">
                <a:latin typeface="Courier New" pitchFamily="49" charset="0"/>
              </a:rPr>
              <a:t>1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rgbClr val="FF0000"/>
                </a:solidFill>
                <a:latin typeface="Courier New" pitchFamily="49" charset="0"/>
              </a:rPr>
              <a:t>lambda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latin typeface="Courier New" pitchFamily="49" charset="0"/>
              </a:rPr>
              <a:t>(* n (fact (- n 1)))</a:t>
            </a:r>
            <a:r>
              <a:rPr lang="en-US" sz="2000" kern="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33381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dirty="0" smtClean="0"/>
              <a:t>Evaluate an expression </a:t>
            </a:r>
            <a:r>
              <a:rPr lang="en-US" b="1" dirty="0" smtClean="0">
                <a:latin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to get a result: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function that </a:t>
            </a:r>
            <a:r>
              <a:rPr lang="en-US" i="1" dirty="0" smtClean="0"/>
              <a:t>when called</a:t>
            </a:r>
            <a:r>
              <a:rPr lang="en-US" dirty="0" smtClean="0"/>
              <a:t>, evaluates </a:t>
            </a:r>
            <a:r>
              <a:rPr lang="en-US" b="1" dirty="0" smtClean="0">
                <a:latin typeface="Courier New" pitchFamily="49" charset="0"/>
              </a:rPr>
              <a:t>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and returns result</a:t>
            </a:r>
          </a:p>
          <a:p>
            <a:pPr lvl="1"/>
            <a:r>
              <a:rPr lang="en-US" dirty="0" smtClean="0"/>
              <a:t>Zero-argument function for “</a:t>
            </a:r>
            <a:r>
              <a:rPr lang="en-US" dirty="0" err="1" smtClean="0"/>
              <a:t>thunking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b="1" dirty="0">
                <a:latin typeface="Courier New" pitchFamily="49" charset="0"/>
              </a:rPr>
              <a:t>e</a:t>
            </a:r>
            <a:r>
              <a:rPr lang="en-US" dirty="0" smtClean="0"/>
              <a:t> to some </a:t>
            </a:r>
            <a:r>
              <a:rPr lang="en-US" dirty="0" err="1" smtClean="0"/>
              <a:t>thunk</a:t>
            </a:r>
            <a:r>
              <a:rPr lang="en-US" dirty="0" smtClean="0"/>
              <a:t> and then call the </a:t>
            </a:r>
            <a:r>
              <a:rPr lang="en-US" dirty="0" err="1" smtClean="0"/>
              <a:t>thunk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Next: Powerful idioms related to delaying evaluation and/or avoided repeated or unnecessary computations</a:t>
            </a:r>
          </a:p>
          <a:p>
            <a:pPr lvl="1"/>
            <a:r>
              <a:rPr lang="en-US" dirty="0" smtClean="0"/>
              <a:t>Some idioms also use mutation in encapsulated ways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33800" y="2137186"/>
            <a:ext cx="1828800" cy="419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e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34103" y="3646394"/>
            <a:ext cx="2228193" cy="419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() e)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4724400"/>
            <a:ext cx="1828800" cy="419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(e)</a:t>
            </a:r>
          </a:p>
        </p:txBody>
      </p:sp>
    </p:spTree>
    <p:extLst>
      <p:ext uri="{BB962C8B-B14F-4D97-AF65-F5344CB8AC3E}">
        <p14:creationId xmlns:p14="http://schemas.microsoft.com/office/powerpoint/2010/main" val="4133556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expensive computations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Thunks</a:t>
            </a:r>
            <a:r>
              <a:rPr lang="en-US" dirty="0" smtClean="0"/>
              <a:t> let you skip expensive computations if they are not needed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Great if take the true-branch: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worse if you end up using the </a:t>
            </a:r>
            <a:r>
              <a:rPr lang="en-US" dirty="0" err="1" smtClean="0"/>
              <a:t>thunk</a:t>
            </a:r>
            <a:r>
              <a:rPr lang="en-US" dirty="0" smtClean="0"/>
              <a:t> more than once: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In general, might not know many times a result is needed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2703786"/>
            <a:ext cx="4572000" cy="8014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th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(…) 0 (…  (</a:t>
            </a:r>
            <a:r>
              <a:rPr lang="en-US" sz="2000" kern="0" dirty="0" err="1" smtClean="0">
                <a:latin typeface="Courier New" pitchFamily="49" charset="0"/>
              </a:rPr>
              <a:t>th</a:t>
            </a:r>
            <a:r>
              <a:rPr lang="en-US" sz="2000" kern="0" dirty="0" smtClean="0">
                <a:latin typeface="Courier New" pitchFamily="49" charset="0"/>
              </a:rPr>
              <a:t>) …)))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4114800"/>
            <a:ext cx="45720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th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(…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(…) 0 (… (</a:t>
            </a:r>
            <a:r>
              <a:rPr lang="en-US" sz="2000" kern="0" dirty="0" err="1" smtClean="0">
                <a:latin typeface="Courier New" pitchFamily="49" charset="0"/>
              </a:rPr>
              <a:t>th</a:t>
            </a:r>
            <a:r>
              <a:rPr lang="en-US" sz="2000" kern="0" dirty="0" smtClean="0">
                <a:latin typeface="Courier New" pitchFamily="49" charset="0"/>
              </a:rPr>
              <a:t>) …))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(…) 0 (…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th</a:t>
            </a:r>
            <a:r>
              <a:rPr lang="en-US" sz="2000" kern="0" dirty="0" smtClean="0">
                <a:latin typeface="Courier New" pitchFamily="49" charset="0"/>
              </a:rPr>
              <a:t>) …))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(…) 0 (… (</a:t>
            </a:r>
            <a:r>
              <a:rPr lang="en-US" sz="2000" kern="0" dirty="0" err="1">
                <a:latin typeface="Courier New" pitchFamily="49" charset="0"/>
              </a:rPr>
              <a:t>th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latin typeface="Courier New" pitchFamily="49" charset="0"/>
              </a:rPr>
              <a:t>…))))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9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of both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Assuming some expensive computation has no side effects, ideally we would:</a:t>
            </a:r>
          </a:p>
          <a:p>
            <a:pPr lvl="1"/>
            <a:r>
              <a:rPr lang="en-US" dirty="0" smtClean="0"/>
              <a:t>Not compute it </a:t>
            </a:r>
            <a:r>
              <a:rPr lang="en-US" i="1" dirty="0" smtClean="0"/>
              <a:t>until needed</a:t>
            </a:r>
          </a:p>
          <a:p>
            <a:pPr lvl="1"/>
            <a:r>
              <a:rPr lang="en-US" i="1" dirty="0"/>
              <a:t>R</a:t>
            </a:r>
            <a:r>
              <a:rPr lang="en-US" i="1" dirty="0" smtClean="0"/>
              <a:t>emember the answer</a:t>
            </a:r>
            <a:r>
              <a:rPr lang="en-US" dirty="0" smtClean="0"/>
              <a:t> so future uses complete immediately</a:t>
            </a:r>
          </a:p>
          <a:p>
            <a:pPr marL="0" indent="0">
              <a:buNone/>
            </a:pPr>
            <a:r>
              <a:rPr lang="en-US" dirty="0" smtClean="0"/>
              <a:t>Called </a:t>
            </a:r>
            <a:r>
              <a:rPr lang="en-US" i="1" dirty="0" smtClean="0"/>
              <a:t>lazy evaluation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Languages where most constructs, including function arguments, work this way are </a:t>
            </a:r>
            <a:r>
              <a:rPr lang="en-US" i="1" dirty="0" smtClean="0"/>
              <a:t>lazy languages</a:t>
            </a:r>
          </a:p>
          <a:p>
            <a:pPr lvl="1"/>
            <a:r>
              <a:rPr lang="en-US" dirty="0" smtClean="0"/>
              <a:t>Haskell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Racket predefines support for </a:t>
            </a:r>
            <a:r>
              <a:rPr lang="en-US" i="1" dirty="0" smtClean="0"/>
              <a:t>promises</a:t>
            </a:r>
            <a:r>
              <a:rPr lang="en-US" dirty="0" smtClean="0"/>
              <a:t>, but we can make our own</a:t>
            </a:r>
          </a:p>
          <a:p>
            <a:pPr lvl="1"/>
            <a:r>
              <a:rPr lang="en-US" dirty="0" err="1" smtClean="0"/>
              <a:t>Thunks</a:t>
            </a:r>
            <a:r>
              <a:rPr lang="en-US" dirty="0" smtClean="0"/>
              <a:t> and mutable pairs are enough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3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and force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40571" y="1447800"/>
            <a:ext cx="5979429" cy="2819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my-delay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th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err="1" smtClean="0">
                <a:latin typeface="Courier New" pitchFamily="49" charset="0"/>
              </a:rPr>
              <a:t>mcons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th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my-force p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15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mcar</a:t>
            </a:r>
            <a:r>
              <a:rPr lang="en-US" sz="2000" kern="0" dirty="0" smtClean="0">
                <a:latin typeface="Courier New" pitchFamily="49" charset="0"/>
              </a:rPr>
              <a:t> p)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(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 p)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	</a:t>
            </a:r>
            <a:r>
              <a:rPr lang="en-US" sz="2000" kern="0" dirty="0" smtClean="0">
                <a:latin typeface="Courier New" pitchFamily="49" charset="0"/>
              </a:rPr>
              <a:t>   </a:t>
            </a:r>
            <a:r>
              <a:rPr lang="en-US" sz="15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begin</a:t>
            </a:r>
            <a:r>
              <a:rPr lang="en-US" sz="2000" kern="0" dirty="0" smtClean="0">
                <a:latin typeface="Courier New" pitchFamily="49" charset="0"/>
              </a:rPr>
              <a:t> (set-</a:t>
            </a:r>
            <a:r>
              <a:rPr lang="en-US" sz="2000" kern="0" dirty="0" err="1" smtClean="0">
                <a:latin typeface="Courier New" pitchFamily="49" charset="0"/>
              </a:rPr>
              <a:t>mcar</a:t>
            </a:r>
            <a:r>
              <a:rPr lang="en-US" sz="2000" kern="0" dirty="0" smtClean="0">
                <a:latin typeface="Courier New" pitchFamily="49" charset="0"/>
              </a:rPr>
              <a:t>! p #t)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</a:t>
            </a:r>
            <a:r>
              <a:rPr lang="en-US" sz="15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6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(set-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! p ((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 p)))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</a:t>
            </a:r>
            <a:r>
              <a:rPr lang="en-US" sz="15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</a:t>
            </a:r>
            <a:r>
              <a:rPr lang="en-US" sz="4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 p))))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4572000"/>
            <a:ext cx="77724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ADT represented by a mutable </a:t>
            </a:r>
            <a:r>
              <a:rPr lang="en-US" dirty="0" smtClean="0"/>
              <a:t>pair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#f </a:t>
            </a:r>
            <a:r>
              <a:rPr lang="en-US" dirty="0" smtClean="0"/>
              <a:t>in </a:t>
            </a:r>
            <a:r>
              <a:rPr lang="en-US" i="1" dirty="0" smtClean="0">
                <a:latin typeface="+mj-lt"/>
                <a:cs typeface="Courier New" pitchFamily="49" charset="0"/>
              </a:rPr>
              <a:t>car</a:t>
            </a:r>
            <a:r>
              <a:rPr lang="en-US" dirty="0" smtClean="0"/>
              <a:t> means </a:t>
            </a:r>
            <a:r>
              <a:rPr lang="en-US" i="1" dirty="0" err="1" smtClean="0">
                <a:latin typeface="+mj-lt"/>
                <a:cs typeface="Courier New" pitchFamily="49" charset="0"/>
              </a:rPr>
              <a:t>cdr</a:t>
            </a:r>
            <a:r>
              <a:rPr lang="en-US" dirty="0" smtClean="0"/>
              <a:t> is unevaluated </a:t>
            </a:r>
            <a:r>
              <a:rPr lang="en-US" dirty="0" err="1" smtClean="0"/>
              <a:t>thunk</a:t>
            </a:r>
            <a:endParaRPr lang="en-US" dirty="0" smtClean="0"/>
          </a:p>
          <a:p>
            <a:pPr lvl="1"/>
            <a:r>
              <a:rPr lang="en-US" dirty="0" smtClean="0"/>
              <a:t>Really a one-of type: </a:t>
            </a:r>
            <a:r>
              <a:rPr lang="en-US" dirty="0" err="1" smtClean="0"/>
              <a:t>thunk</a:t>
            </a:r>
            <a:r>
              <a:rPr lang="en-US" dirty="0" smtClean="0"/>
              <a:t> or result-of-</a:t>
            </a:r>
            <a:r>
              <a:rPr lang="en-US" dirty="0" err="1" smtClean="0"/>
              <a:t>thunk</a:t>
            </a:r>
            <a:endParaRPr lang="en-US" dirty="0" smtClean="0"/>
          </a:p>
          <a:p>
            <a:r>
              <a:rPr lang="en-US" dirty="0" smtClean="0"/>
              <a:t>Ideally hide representation in a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5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promises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748659"/>
            <a:ext cx="58674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p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(…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(…) 0 (… (my-force p) …))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(…) 0 (… (</a:t>
            </a:r>
            <a:r>
              <a:rPr lang="en-US" sz="2000" kern="0" dirty="0">
                <a:latin typeface="Courier New" pitchFamily="49" charset="0"/>
              </a:rPr>
              <a:t>my-force p</a:t>
            </a:r>
            <a:r>
              <a:rPr lang="en-US" sz="2000" kern="0" dirty="0" smtClean="0">
                <a:latin typeface="Courier New" pitchFamily="49" charset="0"/>
              </a:rPr>
              <a:t>) …))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(…) 0 (…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latin typeface="Courier New" pitchFamily="49" charset="0"/>
              </a:rPr>
              <a:t>my-force p</a:t>
            </a:r>
            <a:r>
              <a:rPr lang="en-US" sz="2000" kern="0" dirty="0" smtClean="0">
                <a:latin typeface="Courier New" pitchFamily="49" charset="0"/>
              </a:rPr>
              <a:t>) …))))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29407" y="4076700"/>
            <a:ext cx="5885793" cy="419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(f (my-delay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() e)))</a:t>
            </a:r>
          </a:p>
        </p:txBody>
      </p:sp>
    </p:spTree>
    <p:extLst>
      <p:ext uri="{BB962C8B-B14F-4D97-AF65-F5344CB8AC3E}">
        <p14:creationId xmlns:p14="http://schemas.microsoft.com/office/powerpoint/2010/main" val="364889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See code file for example that does multiplication using a very slow addition helper function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 smtClean="0"/>
              <a:t>With </a:t>
            </a:r>
            <a:r>
              <a:rPr lang="en-US" dirty="0" err="1" smtClean="0"/>
              <a:t>thunking</a:t>
            </a:r>
            <a:r>
              <a:rPr lang="en-US" dirty="0"/>
              <a:t> </a:t>
            </a:r>
            <a:r>
              <a:rPr lang="en-US" dirty="0" smtClean="0"/>
              <a:t>second argument: </a:t>
            </a:r>
          </a:p>
          <a:p>
            <a:pPr lvl="1"/>
            <a:r>
              <a:rPr lang="en-US" i="1" dirty="0" smtClean="0"/>
              <a:t>Great</a:t>
            </a:r>
            <a:r>
              <a:rPr lang="en-US" dirty="0" smtClean="0"/>
              <a:t> if first argument 0</a:t>
            </a:r>
          </a:p>
          <a:p>
            <a:pPr lvl="1"/>
            <a:r>
              <a:rPr lang="en-US" dirty="0" smtClean="0"/>
              <a:t>Okay if first argument 1</a:t>
            </a:r>
          </a:p>
          <a:p>
            <a:pPr lvl="1"/>
            <a:r>
              <a:rPr lang="en-US" i="1" dirty="0" smtClean="0"/>
              <a:t>Worse</a:t>
            </a:r>
            <a:r>
              <a:rPr lang="en-US" dirty="0" smtClean="0"/>
              <a:t> otherwise</a:t>
            </a:r>
          </a:p>
          <a:p>
            <a:endParaRPr lang="en-US" sz="1000" dirty="0"/>
          </a:p>
          <a:p>
            <a:r>
              <a:rPr lang="en-US" dirty="0" smtClean="0"/>
              <a:t>With </a:t>
            </a:r>
            <a:r>
              <a:rPr lang="en-US" dirty="0" err="1" smtClean="0"/>
              <a:t>precomputing</a:t>
            </a:r>
            <a:r>
              <a:rPr lang="en-US" dirty="0" smtClean="0"/>
              <a:t> second argument: </a:t>
            </a:r>
          </a:p>
          <a:p>
            <a:pPr lvl="1"/>
            <a:r>
              <a:rPr lang="en-US" i="1" dirty="0" smtClean="0"/>
              <a:t>Okay</a:t>
            </a:r>
            <a:r>
              <a:rPr lang="en-US" dirty="0" smtClean="0"/>
              <a:t> in all cases</a:t>
            </a:r>
          </a:p>
          <a:p>
            <a:endParaRPr lang="en-US" sz="1000" dirty="0"/>
          </a:p>
          <a:p>
            <a:r>
              <a:rPr lang="en-US" dirty="0" smtClean="0"/>
              <a:t>With </a:t>
            </a:r>
            <a:r>
              <a:rPr lang="en-US" dirty="0" err="1" smtClean="0"/>
              <a:t>thunk</a:t>
            </a:r>
            <a:r>
              <a:rPr lang="en-US" dirty="0" smtClean="0"/>
              <a:t> that uses a promise for second argument: </a:t>
            </a:r>
          </a:p>
          <a:p>
            <a:pPr lvl="1"/>
            <a:r>
              <a:rPr lang="en-US" i="1" dirty="0" smtClean="0"/>
              <a:t>Great</a:t>
            </a:r>
            <a:r>
              <a:rPr lang="en-US" dirty="0" smtClean="0"/>
              <a:t> if first argument 0</a:t>
            </a:r>
          </a:p>
          <a:p>
            <a:pPr lvl="1"/>
            <a:r>
              <a:rPr lang="en-US" i="1" dirty="0" smtClean="0"/>
              <a:t>Okay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4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67430</TotalTime>
  <Words>1529</Words>
  <Application>Microsoft Office PowerPoint</Application>
  <PresentationFormat>On-screen Show (4:3)</PresentationFormat>
  <Paragraphs>276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Times New Roman</vt:lpstr>
      <vt:lpstr>dan_design_template</vt:lpstr>
      <vt:lpstr>CSE341: Programming Languages  Lecture 14 Thunks, Laziness, Streams, Memoization</vt:lpstr>
      <vt:lpstr>Delayed evaluation</vt:lpstr>
      <vt:lpstr>Thunks delay</vt:lpstr>
      <vt:lpstr>The key point</vt:lpstr>
      <vt:lpstr>Avoiding expensive computations</vt:lpstr>
      <vt:lpstr>Best of both worlds</vt:lpstr>
      <vt:lpstr>Delay and force</vt:lpstr>
      <vt:lpstr>Using promises</vt:lpstr>
      <vt:lpstr>Lessons From Example</vt:lpstr>
      <vt:lpstr>Streams</vt:lpstr>
      <vt:lpstr>Using streams</vt:lpstr>
      <vt:lpstr>Example using streams</vt:lpstr>
      <vt:lpstr>Streams</vt:lpstr>
      <vt:lpstr>Making streams</vt:lpstr>
      <vt:lpstr>Getting it wrong</vt:lpstr>
      <vt:lpstr>Memoization</vt:lpstr>
      <vt:lpstr>How to do memoization: see example</vt:lpstr>
      <vt:lpstr>assoc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852</cp:revision>
  <cp:lastPrinted>2011-09-27T20:26:28Z</cp:lastPrinted>
  <dcterms:created xsi:type="dcterms:W3CDTF">2009-03-13T20:43:19Z</dcterms:created>
  <dcterms:modified xsi:type="dcterms:W3CDTF">2019-07-29T18:00:31Z</dcterms:modified>
</cp:coreProperties>
</file>