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455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smtClean="0"/>
              <a:t>Spring 2019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15</a:t>
            </a:r>
            <a:br>
              <a:rPr lang="en-US" sz="3200" i="0" dirty="0" smtClean="0"/>
            </a:br>
            <a:r>
              <a:rPr lang="en-US" sz="3200" i="0" dirty="0" smtClean="0"/>
              <a:t>Macros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0292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Racket macro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Two simple macros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1981200"/>
            <a:ext cx="7543800" cy="1409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define-syntax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my-if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          ; macro name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syntax-rules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then else</a:t>
            </a:r>
            <a:r>
              <a:rPr lang="en-US" sz="2000" kern="0" dirty="0" smtClean="0">
                <a:latin typeface="Courier New" pitchFamily="49" charset="0"/>
              </a:rPr>
              <a:t>)   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other keywords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[(my-if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e1</a:t>
            </a:r>
            <a:r>
              <a:rPr lang="en-US" sz="2000" kern="0" dirty="0" smtClean="0">
                <a:latin typeface="Courier New" pitchFamily="49" charset="0"/>
              </a:rPr>
              <a:t> then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 smtClean="0">
                <a:latin typeface="Courier New" pitchFamily="49" charset="0"/>
              </a:rPr>
              <a:t> else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e3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macro use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e1 e2 e3)]))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       ; form of expansion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3619500"/>
            <a:ext cx="7543800" cy="1409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define-syntax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comment-out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    ; macro name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syntax-rules</a:t>
            </a:r>
            <a:r>
              <a:rPr lang="en-US" sz="2000" kern="0" dirty="0" smtClean="0">
                <a:latin typeface="Courier New" pitchFamily="49" charset="0"/>
              </a:rPr>
              <a:t> ()            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other keywords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[(comment-out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ignore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instead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macro use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instead]))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      ; form of expansion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762000" y="52578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b="0" dirty="0" smtClean="0"/>
              <a:t>If the form of the use matches, do the corresponding expansion</a:t>
            </a:r>
          </a:p>
          <a:p>
            <a:pPr lvl="1"/>
            <a:r>
              <a:rPr lang="en-US" b="0" dirty="0" smtClean="0"/>
              <a:t>In these examples, list of possible use forms has length 1</a:t>
            </a:r>
          </a:p>
          <a:p>
            <a:pPr lvl="1"/>
            <a:r>
              <a:rPr lang="en-US" b="0" dirty="0" smtClean="0"/>
              <a:t>Else syntax error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93877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Revisiting delay and force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0010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Recall our definition of promises from earlier</a:t>
            </a:r>
          </a:p>
          <a:p>
            <a:pPr lvl="1"/>
            <a:r>
              <a:rPr lang="en-US" dirty="0" smtClean="0"/>
              <a:t>Should we use a macro instead to avoid clients’ explicit </a:t>
            </a:r>
            <a:r>
              <a:rPr lang="en-US" dirty="0" err="1" smtClean="0"/>
              <a:t>thunk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2209800"/>
            <a:ext cx="5979429" cy="2667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my-delay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th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err="1" smtClean="0">
                <a:latin typeface="Courier New" pitchFamily="49" charset="0"/>
              </a:rPr>
              <a:t>mcons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#f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th</a:t>
            </a:r>
            <a:r>
              <a:rPr lang="en-US" sz="2000" kern="0" dirty="0" smtClean="0">
                <a:latin typeface="Courier New" pitchFamily="49" charset="0"/>
              </a:rPr>
              <a:t>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my-force p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	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latin typeface="Courier New" pitchFamily="49" charset="0"/>
              </a:rPr>
              <a:t>mcar</a:t>
            </a:r>
            <a:r>
              <a:rPr lang="en-US" sz="2000" kern="0" dirty="0" smtClean="0">
                <a:latin typeface="Courier New" pitchFamily="49" charset="0"/>
              </a:rPr>
              <a:t> p)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(</a:t>
            </a:r>
            <a:r>
              <a:rPr lang="en-US" sz="2000" kern="0" dirty="0" err="1" smtClean="0">
                <a:latin typeface="Courier New" pitchFamily="49" charset="0"/>
              </a:rPr>
              <a:t>mcdr</a:t>
            </a:r>
            <a:r>
              <a:rPr lang="en-US" sz="2000" kern="0" dirty="0" smtClean="0">
                <a:latin typeface="Courier New" pitchFamily="49" charset="0"/>
              </a:rPr>
              <a:t> p)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	</a:t>
            </a:r>
            <a:r>
              <a:rPr lang="en-US" sz="2000" kern="0" dirty="0" smtClean="0">
                <a:latin typeface="Courier New" pitchFamily="49" charset="0"/>
              </a:rPr>
              <a:t>    (begin (set-</a:t>
            </a:r>
            <a:r>
              <a:rPr lang="en-US" sz="2000" kern="0" dirty="0" err="1" smtClean="0">
                <a:latin typeface="Courier New" pitchFamily="49" charset="0"/>
              </a:rPr>
              <a:t>mcar</a:t>
            </a:r>
            <a:r>
              <a:rPr lang="en-US" sz="2000" kern="0" dirty="0" smtClean="0">
                <a:latin typeface="Courier New" pitchFamily="49" charset="0"/>
              </a:rPr>
              <a:t>! p #t)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</a:t>
            </a:r>
            <a:r>
              <a:rPr lang="en-US" sz="6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(set-</a:t>
            </a:r>
            <a:r>
              <a:rPr lang="en-US" sz="2000" kern="0" dirty="0" err="1" smtClean="0">
                <a:latin typeface="Courier New" pitchFamily="49" charset="0"/>
              </a:rPr>
              <a:t>mcdr</a:t>
            </a:r>
            <a:r>
              <a:rPr lang="en-US" sz="2000" kern="0" dirty="0" smtClean="0">
                <a:latin typeface="Courier New" pitchFamily="49" charset="0"/>
              </a:rPr>
              <a:t>! p ((</a:t>
            </a:r>
            <a:r>
              <a:rPr lang="en-US" sz="2000" kern="0" dirty="0" err="1" smtClean="0">
                <a:latin typeface="Courier New" pitchFamily="49" charset="0"/>
              </a:rPr>
              <a:t>mcdr</a:t>
            </a:r>
            <a:r>
              <a:rPr lang="en-US" sz="2000" kern="0" dirty="0" smtClean="0">
                <a:latin typeface="Courier New" pitchFamily="49" charset="0"/>
              </a:rPr>
              <a:t> p)))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</a:t>
            </a:r>
            <a:r>
              <a:rPr lang="en-US" sz="4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mcdr</a:t>
            </a:r>
            <a:r>
              <a:rPr lang="en-US" sz="2000" kern="0" dirty="0" smtClean="0">
                <a:latin typeface="Courier New" pitchFamily="49" charset="0"/>
              </a:rPr>
              <a:t> p))))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5634859"/>
            <a:ext cx="5867400" cy="76594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p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(… (my-force p) …))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29407" y="5067300"/>
            <a:ext cx="5885793" cy="419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(f (my-delay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 </a:t>
            </a:r>
            <a:r>
              <a:rPr lang="en-US" sz="2000" kern="0" dirty="0" smtClean="0">
                <a:latin typeface="Courier New" pitchFamily="49" charset="0"/>
              </a:rPr>
              <a:t>() e)))</a:t>
            </a:r>
          </a:p>
        </p:txBody>
      </p:sp>
    </p:spTree>
    <p:extLst>
      <p:ext uri="{BB962C8B-B14F-4D97-AF65-F5344CB8AC3E}">
        <p14:creationId xmlns:p14="http://schemas.microsoft.com/office/powerpoint/2010/main" val="38681758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delay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524000"/>
          </a:xfrm>
        </p:spPr>
        <p:txBody>
          <a:bodyPr/>
          <a:lstStyle/>
          <a:p>
            <a:r>
              <a:rPr lang="en-US" dirty="0" smtClean="0"/>
              <a:t>A macro can put an expression under a </a:t>
            </a:r>
            <a:r>
              <a:rPr lang="en-US" dirty="0" err="1" smtClean="0"/>
              <a:t>thunk</a:t>
            </a:r>
            <a:endParaRPr lang="en-US" dirty="0" smtClean="0"/>
          </a:p>
          <a:p>
            <a:pPr lvl="1"/>
            <a:r>
              <a:rPr lang="en-US" dirty="0" smtClean="0"/>
              <a:t>Delays evaluation without explicit </a:t>
            </a:r>
            <a:r>
              <a:rPr lang="en-US" dirty="0" err="1" smtClean="0"/>
              <a:t>thunk</a:t>
            </a:r>
            <a:endParaRPr lang="en-US" dirty="0" smtClean="0"/>
          </a:p>
          <a:p>
            <a:pPr lvl="1"/>
            <a:r>
              <a:rPr lang="en-US" dirty="0" smtClean="0"/>
              <a:t>Cannot implement this with a function</a:t>
            </a:r>
          </a:p>
          <a:p>
            <a:r>
              <a:rPr lang="en-US" dirty="0" smtClean="0"/>
              <a:t>Now client should </a:t>
            </a:r>
            <a:r>
              <a:rPr lang="en-US" i="1" dirty="0" smtClean="0"/>
              <a:t>no</a:t>
            </a:r>
            <a:r>
              <a:rPr lang="en-US" dirty="0" smtClean="0"/>
              <a:t>t use a </a:t>
            </a:r>
            <a:r>
              <a:rPr lang="en-US" dirty="0" err="1" smtClean="0"/>
              <a:t>thunk</a:t>
            </a:r>
            <a:r>
              <a:rPr lang="en-US" dirty="0" smtClean="0"/>
              <a:t> (that would double-</a:t>
            </a:r>
            <a:r>
              <a:rPr lang="en-US" dirty="0" err="1" smtClean="0"/>
              <a:t>thunk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Racket’s pre-defined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delay</a:t>
            </a:r>
            <a:r>
              <a:rPr lang="en-US" dirty="0" smtClean="0"/>
              <a:t> is a similar macro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3695700"/>
            <a:ext cx="5029200" cy="1409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define-syntax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my-delay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syntax-rules</a:t>
            </a:r>
            <a:r>
              <a:rPr lang="en-US" sz="2000" kern="0" dirty="0" smtClean="0">
                <a:latin typeface="Courier New" pitchFamily="49" charset="0"/>
              </a:rPr>
              <a:t> ()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[(my-delay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 err="1" smtClean="0">
                <a:latin typeface="Courier New" pitchFamily="49" charset="0"/>
              </a:rPr>
              <a:t>mcons</a:t>
            </a:r>
            <a:r>
              <a:rPr lang="en-US" sz="2000" kern="0" dirty="0" smtClean="0">
                <a:latin typeface="Courier New" pitchFamily="49" charset="0"/>
              </a:rPr>
              <a:t> #f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lambda</a:t>
            </a:r>
            <a:r>
              <a:rPr lang="en-US" sz="2000" kern="0" dirty="0" smtClean="0">
                <a:latin typeface="Courier New" pitchFamily="49" charset="0"/>
              </a:rPr>
              <a:t>() e))]))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62807" y="5524500"/>
            <a:ext cx="5047593" cy="419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(f (my-delay e))</a:t>
            </a:r>
          </a:p>
        </p:txBody>
      </p:sp>
    </p:spTree>
    <p:extLst>
      <p:ext uri="{BB962C8B-B14F-4D97-AF65-F5344CB8AC3E}">
        <p14:creationId xmlns:p14="http://schemas.microsoft.com/office/powerpoint/2010/main" val="33438460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a force macro?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could define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my-force</a:t>
            </a:r>
            <a:r>
              <a:rPr lang="en-US" dirty="0" smtClean="0"/>
              <a:t> with a macro too</a:t>
            </a:r>
          </a:p>
          <a:p>
            <a:pPr lvl="1"/>
            <a:r>
              <a:rPr lang="en-US" dirty="0" smtClean="0"/>
              <a:t>Good macro style would be to evaluate the argument exactly once (use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below, not multiple evaluations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Which shows it is </a:t>
            </a:r>
            <a:r>
              <a:rPr lang="en-US" dirty="0" smtClean="0">
                <a:solidFill>
                  <a:schemeClr val="accent2"/>
                </a:solidFill>
              </a:rPr>
              <a:t>bad style to use a macro at all here!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not use macros when functions do what you want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3505200"/>
            <a:ext cx="6858000" cy="27813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define-syntax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my-force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syntax-rules</a:t>
            </a:r>
            <a:r>
              <a:rPr lang="en-US" sz="2000" kern="0" dirty="0" smtClean="0">
                <a:latin typeface="Courier New" pitchFamily="49" charset="0"/>
              </a:rPr>
              <a:t> ()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[(my-force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e])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</a:t>
            </a:r>
            <a:r>
              <a:rPr lang="en-US" sz="2000" kern="0" dirty="0">
                <a:latin typeface="Courier New" pitchFamily="49" charset="0"/>
              </a:rPr>
              <a:t> (</a:t>
            </a:r>
            <a:r>
              <a:rPr lang="en-US" sz="2000" kern="0" dirty="0" err="1">
                <a:latin typeface="Courier New" pitchFamily="49" charset="0"/>
              </a:rPr>
              <a:t>mcar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x)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</a:t>
            </a:r>
            <a:r>
              <a:rPr lang="en-US" sz="2000" kern="0" dirty="0" smtClean="0">
                <a:latin typeface="Courier New" pitchFamily="49" charset="0"/>
              </a:rPr>
              <a:t>      (</a:t>
            </a:r>
            <a:r>
              <a:rPr lang="en-US" sz="2000" kern="0" dirty="0" err="1">
                <a:latin typeface="Courier New" pitchFamily="49" charset="0"/>
              </a:rPr>
              <a:t>mcdr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x)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	    </a:t>
            </a:r>
            <a:r>
              <a:rPr lang="en-US" sz="2000" kern="0" dirty="0" smtClean="0">
                <a:latin typeface="Courier New" pitchFamily="49" charset="0"/>
              </a:rPr>
              <a:t>      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begin</a:t>
            </a:r>
            <a:r>
              <a:rPr lang="en-US" sz="2000" kern="0" dirty="0">
                <a:latin typeface="Courier New" pitchFamily="49" charset="0"/>
              </a:rPr>
              <a:t> (set-</a:t>
            </a:r>
            <a:r>
              <a:rPr lang="en-US" sz="2000" kern="0" dirty="0" err="1">
                <a:latin typeface="Courier New" pitchFamily="49" charset="0"/>
              </a:rPr>
              <a:t>mcar</a:t>
            </a:r>
            <a:r>
              <a:rPr lang="en-US" sz="2000" kern="0" dirty="0">
                <a:latin typeface="Courier New" pitchFamily="49" charset="0"/>
              </a:rPr>
              <a:t>!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>
                <a:latin typeface="Courier New" pitchFamily="49" charset="0"/>
              </a:rPr>
              <a:t>#t)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  </a:t>
            </a: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600" kern="0" dirty="0" smtClean="0">
                <a:latin typeface="Courier New" pitchFamily="49" charset="0"/>
              </a:rPr>
              <a:t>               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latin typeface="Courier New" pitchFamily="49" charset="0"/>
              </a:rPr>
              <a:t>set-</a:t>
            </a:r>
            <a:r>
              <a:rPr lang="en-US" sz="2000" kern="0" dirty="0" err="1">
                <a:latin typeface="Courier New" pitchFamily="49" charset="0"/>
              </a:rPr>
              <a:t>mcdr</a:t>
            </a:r>
            <a:r>
              <a:rPr lang="en-US" sz="2000" kern="0" dirty="0">
                <a:latin typeface="Courier New" pitchFamily="49" charset="0"/>
              </a:rPr>
              <a:t>! p ((</a:t>
            </a:r>
            <a:r>
              <a:rPr lang="en-US" sz="2000" kern="0" dirty="0" err="1">
                <a:latin typeface="Courier New" pitchFamily="49" charset="0"/>
              </a:rPr>
              <a:t>mcdr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p)))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         </a:t>
            </a:r>
            <a:r>
              <a:rPr lang="en-US" sz="1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</a:t>
            </a:r>
            <a:r>
              <a:rPr lang="en-US" sz="4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>
                <a:latin typeface="Courier New" pitchFamily="49" charset="0"/>
              </a:rPr>
              <a:t>mcdr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p))))]))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079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bad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Any </a:t>
            </a:r>
            <a:r>
              <a:rPr lang="en-US" i="1" dirty="0" smtClean="0"/>
              <a:t>function</a:t>
            </a:r>
            <a:r>
              <a:rPr lang="en-US" dirty="0" smtClean="0"/>
              <a:t> that doubles its argument is fine for clients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These are equivalent to each other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 macros for doubling are bad style but instructive examples: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These are not equivalent to each other.  Consider: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0" y="2053459"/>
            <a:ext cx="3886200" cy="76594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dbl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sz="2000" kern="0" dirty="0" smtClean="0">
                <a:latin typeface="Courier New" pitchFamily="49" charset="0"/>
              </a:rPr>
              <a:t>) (+ x x))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dbl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x</a:t>
            </a:r>
            <a:r>
              <a:rPr lang="en-US" sz="2000" kern="0" dirty="0">
                <a:latin typeface="Courier New" pitchFamily="49" charset="0"/>
              </a:rPr>
              <a:t>) </a:t>
            </a:r>
            <a:r>
              <a:rPr lang="en-US" sz="2000" kern="0" dirty="0" smtClean="0">
                <a:latin typeface="Courier New" pitchFamily="49" charset="0"/>
              </a:rPr>
              <a:t>(* 2 </a:t>
            </a:r>
            <a:r>
              <a:rPr lang="en-US" sz="2000" kern="0" dirty="0">
                <a:latin typeface="Courier New" pitchFamily="49" charset="0"/>
              </a:rPr>
              <a:t>x))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4114800"/>
            <a:ext cx="8121869" cy="7048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define-syntax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dbl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syntax-rules</a:t>
            </a:r>
            <a:r>
              <a:rPr lang="en-US" sz="2000" kern="0" dirty="0" smtClean="0">
                <a:latin typeface="Courier New" pitchFamily="49" charset="0"/>
              </a:rPr>
              <a:t>()[(</a:t>
            </a:r>
            <a:r>
              <a:rPr lang="en-US" sz="2000" kern="0" dirty="0" err="1" smtClean="0">
                <a:latin typeface="Courier New" pitchFamily="49" charset="0"/>
              </a:rPr>
              <a:t>dbl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)(+ x x)]))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define-syntax </a:t>
            </a:r>
            <a:r>
              <a:rPr lang="en-US" sz="2000" kern="0" dirty="0" err="1">
                <a:solidFill>
                  <a:schemeClr val="accent2"/>
                </a:solidFill>
                <a:latin typeface="Courier New" pitchFamily="49" charset="0"/>
              </a:rPr>
              <a:t>dbl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syntax-rules</a:t>
            </a:r>
            <a:r>
              <a:rPr lang="en-US" sz="2000" kern="0" dirty="0">
                <a:latin typeface="Courier New" pitchFamily="49" charset="0"/>
              </a:rPr>
              <a:t>()[(</a:t>
            </a:r>
            <a:r>
              <a:rPr lang="en-US" sz="2000" kern="0" dirty="0" err="1">
                <a:latin typeface="Courier New" pitchFamily="49" charset="0"/>
              </a:rPr>
              <a:t>dbl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)(* 2 </a:t>
            </a:r>
            <a:r>
              <a:rPr lang="en-US" sz="2000" kern="0" dirty="0"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)]))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33600" y="5543550"/>
            <a:ext cx="4724400" cy="476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latin typeface="Courier New" pitchFamily="49" charset="0"/>
              </a:rPr>
              <a:t>dbl</a:t>
            </a:r>
            <a:r>
              <a:rPr lang="en-US" sz="2000" kern="0" dirty="0" smtClean="0">
                <a:latin typeface="Courier New" pitchFamily="49" charset="0"/>
              </a:rPr>
              <a:t> (begin (</a:t>
            </a:r>
            <a:r>
              <a:rPr lang="en-US" sz="2000" kern="0" dirty="0">
                <a:latin typeface="Courier New" pitchFamily="49" charset="0"/>
              </a:rPr>
              <a:t>print "</a:t>
            </a:r>
            <a:r>
              <a:rPr lang="en-US" sz="2000" kern="0" dirty="0" smtClean="0">
                <a:latin typeface="Courier New" pitchFamily="49" charset="0"/>
              </a:rPr>
              <a:t>hi</a:t>
            </a:r>
            <a:r>
              <a:rPr lang="en-US" sz="2000" kern="0" dirty="0">
                <a:latin typeface="Courier New" pitchFamily="49" charset="0"/>
              </a:rPr>
              <a:t>") </a:t>
            </a:r>
            <a:r>
              <a:rPr lang="en-US" sz="2000" kern="0" dirty="0" smtClean="0">
                <a:latin typeface="Courier New" pitchFamily="49" charset="0"/>
              </a:rPr>
              <a:t>42))</a:t>
            </a:r>
          </a:p>
        </p:txBody>
      </p:sp>
    </p:spTree>
    <p:extLst>
      <p:ext uri="{BB962C8B-B14F-4D97-AF65-F5344CB8AC3E}">
        <p14:creationId xmlns:p14="http://schemas.microsoft.com/office/powerpoint/2010/main" val="44564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Sometimes a macro </a:t>
            </a:r>
            <a:r>
              <a:rPr lang="en-US" i="1" dirty="0" smtClean="0"/>
              <a:t>should</a:t>
            </a:r>
            <a:r>
              <a:rPr lang="en-US" dirty="0" smtClean="0"/>
              <a:t> re-evaluate an argument it is passed</a:t>
            </a:r>
          </a:p>
          <a:p>
            <a:pPr lvl="1"/>
            <a:r>
              <a:rPr lang="en-US" dirty="0" smtClean="0"/>
              <a:t>If not, as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dbl</a:t>
            </a:r>
            <a:r>
              <a:rPr lang="en-US" dirty="0" smtClean="0"/>
              <a:t>, then use a local binding as needed: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Also good style for macros not to have surprising evaluation order</a:t>
            </a:r>
          </a:p>
          <a:p>
            <a:pPr lvl="1"/>
            <a:r>
              <a:rPr lang="en-US" dirty="0" smtClean="0"/>
              <a:t>Good rule of thumb to preserve left-to-right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 example (fix with a local binding):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7401" y="2209800"/>
            <a:ext cx="4952999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define-syntax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dbl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syntax-rules </a:t>
            </a:r>
            <a:r>
              <a:rPr lang="en-US" sz="2000" kern="0" dirty="0" smtClean="0">
                <a:latin typeface="Courier New" pitchFamily="49" charset="0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[(</a:t>
            </a:r>
            <a:r>
              <a:rPr lang="en-US" sz="2000" kern="0" dirty="0" err="1" smtClean="0">
                <a:latin typeface="Courier New" pitchFamily="49" charset="0"/>
              </a:rPr>
              <a:t>dbl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x]) (+ </a:t>
            </a:r>
            <a:r>
              <a:rPr lang="en-US" sz="2000" kern="0" dirty="0"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y))]))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67001" y="4953000"/>
            <a:ext cx="3809999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define-syntax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take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syntax-rules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from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[(take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e1</a:t>
            </a:r>
            <a:r>
              <a:rPr lang="en-US" sz="2000" kern="0" dirty="0" smtClean="0">
                <a:latin typeface="Courier New" pitchFamily="49" charset="0"/>
              </a:rPr>
              <a:t> from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e2</a:t>
            </a:r>
            <a:r>
              <a:rPr lang="en-US" sz="2000" kern="0" dirty="0" smtClean="0">
                <a:latin typeface="Courier New" pitchFamily="49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(- e2 e1)]))</a:t>
            </a:r>
          </a:p>
        </p:txBody>
      </p:sp>
    </p:spTree>
    <p:extLst>
      <p:ext uri="{BB962C8B-B14F-4D97-AF65-F5344CB8AC3E}">
        <p14:creationId xmlns:p14="http://schemas.microsoft.com/office/powerpoint/2010/main" val="4281972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variables in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C/C++, defining local variables inside macros is unwise</a:t>
            </a:r>
          </a:p>
          <a:p>
            <a:pPr lvl="1"/>
            <a:r>
              <a:rPr lang="en-US" dirty="0" smtClean="0"/>
              <a:t>When needed done with hacks like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__strange_name34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dirty="0" smtClean="0"/>
              <a:t>Here is why with a silly example:</a:t>
            </a:r>
          </a:p>
          <a:p>
            <a:pPr lvl="1"/>
            <a:r>
              <a:rPr lang="en-US" dirty="0" smtClean="0"/>
              <a:t>Macro: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Use: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Naïve expansion: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But instead Racket “gets it right,” which is part of </a:t>
            </a:r>
            <a:r>
              <a:rPr lang="en-US" i="1" dirty="0" smtClean="0"/>
              <a:t>hygiene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71800" y="2743200"/>
            <a:ext cx="5410199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define-syntax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dbl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syntax-rules </a:t>
            </a:r>
            <a:r>
              <a:rPr lang="en-US" sz="2000" kern="0" dirty="0" smtClean="0">
                <a:latin typeface="Courier New" pitchFamily="49" charset="0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[(</a:t>
            </a:r>
            <a:r>
              <a:rPr lang="en-US" sz="2000" kern="0" dirty="0" err="1" smtClean="0">
                <a:latin typeface="Courier New" pitchFamily="49" charset="0"/>
              </a:rPr>
              <a:t>dbl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1])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            (* 2 x y))]))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05202" y="4495800"/>
            <a:ext cx="5181600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7]) (</a:t>
            </a:r>
            <a:r>
              <a:rPr lang="en-US" sz="2000" kern="0" dirty="0" err="1" smtClean="0">
                <a:latin typeface="Courier New" pitchFamily="49" charset="0"/>
              </a:rPr>
              <a:t>dbl</a:t>
            </a:r>
            <a:r>
              <a:rPr lang="en-US" sz="2000" kern="0" dirty="0" smtClean="0">
                <a:latin typeface="Courier New" pitchFamily="49" charset="0"/>
              </a:rPr>
              <a:t> y))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81401" y="5181600"/>
            <a:ext cx="51054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7</a:t>
            </a:r>
            <a:r>
              <a:rPr lang="en-US" sz="2000" kern="0" dirty="0">
                <a:latin typeface="Courier New" pitchFamily="49" charset="0"/>
              </a:rPr>
              <a:t>]) 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1])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             (* 2 </a:t>
            </a:r>
            <a:r>
              <a:rPr lang="en-US" sz="2000" kern="0" dirty="0" smtClean="0">
                <a:latin typeface="Courier New" pitchFamily="49" charset="0"/>
              </a:rPr>
              <a:t>y y)))</a:t>
            </a:r>
          </a:p>
        </p:txBody>
      </p:sp>
    </p:spTree>
    <p:extLst>
      <p:ext uri="{BB962C8B-B14F-4D97-AF65-F5344CB8AC3E}">
        <p14:creationId xmlns:p14="http://schemas.microsoft.com/office/powerpoint/2010/main" val="4014239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other side of hygiene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also looks like it would do the “wrong” thing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Macro: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Use: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Naïve expansion: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But again Racket’s </a:t>
            </a:r>
            <a:r>
              <a:rPr lang="en-US" i="1" dirty="0" smtClean="0"/>
              <a:t>hygienic macros</a:t>
            </a:r>
            <a:r>
              <a:rPr lang="en-US" dirty="0" smtClean="0"/>
              <a:t> get this right!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95600" y="2438400"/>
            <a:ext cx="4191000" cy="1143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define-syntax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dbl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endParaRPr lang="en-US" sz="2000" kern="0" dirty="0" smtClean="0">
              <a:solidFill>
                <a:schemeClr val="accent2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syntax-rules </a:t>
            </a:r>
            <a:r>
              <a:rPr lang="en-US" sz="2000" kern="0" dirty="0" smtClean="0">
                <a:latin typeface="Courier New" pitchFamily="49" charset="0"/>
              </a:rPr>
              <a:t>()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    [(</a:t>
            </a:r>
            <a:r>
              <a:rPr lang="en-US" sz="2000" kern="0" dirty="0" err="1" smtClean="0">
                <a:latin typeface="Courier New" pitchFamily="49" charset="0"/>
              </a:rPr>
              <a:t>dbl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) (* 2 x)]))</a:t>
            </a: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07254" y="3886200"/>
            <a:ext cx="3657598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latin typeface="Courier New" pitchFamily="49" charset="0"/>
              </a:rPr>
              <a:t>+</a:t>
            </a:r>
            <a:r>
              <a:rPr lang="en-US" sz="2000" kern="0" dirty="0" smtClean="0">
                <a:latin typeface="Courier New" pitchFamily="49" charset="0"/>
              </a:rPr>
              <a:t>]) (</a:t>
            </a:r>
            <a:r>
              <a:rPr lang="en-US" sz="2000" kern="0" dirty="0" err="1" smtClean="0">
                <a:latin typeface="Courier New" pitchFamily="49" charset="0"/>
              </a:rPr>
              <a:t>dbl</a:t>
            </a:r>
            <a:r>
              <a:rPr lang="en-US" sz="2000" kern="0" dirty="0" smtClean="0">
                <a:latin typeface="Courier New" pitchFamily="49" charset="0"/>
              </a:rPr>
              <a:t> 42))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07254" y="5029200"/>
            <a:ext cx="3581399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*</a:t>
            </a:r>
            <a:r>
              <a:rPr lang="en-US" sz="2000" kern="0" dirty="0" smtClean="0">
                <a:latin typeface="Courier New" pitchFamily="49" charset="0"/>
              </a:rPr>
              <a:t> +]) (* </a:t>
            </a:r>
            <a:r>
              <a:rPr lang="en-US" sz="2000" kern="0" dirty="0">
                <a:latin typeface="Courier New" pitchFamily="49" charset="0"/>
              </a:rPr>
              <a:t>2 </a:t>
            </a:r>
            <a:r>
              <a:rPr lang="en-US" sz="2000" kern="0" dirty="0" smtClean="0">
                <a:latin typeface="Courier New" pitchFamily="49" charset="0"/>
              </a:rPr>
              <a:t>42))</a:t>
            </a:r>
          </a:p>
        </p:txBody>
      </p:sp>
    </p:spTree>
    <p:extLst>
      <p:ext uri="{BB962C8B-B14F-4D97-AF65-F5344CB8AC3E}">
        <p14:creationId xmlns:p14="http://schemas.microsoft.com/office/powerpoint/2010/main" val="25515938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hygienic macros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hygienic macro system: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Secretly renames local variables in macros with fresh names</a:t>
            </a:r>
          </a:p>
          <a:p>
            <a:pPr marL="514350" indent="-457200">
              <a:buFont typeface="+mj-lt"/>
              <a:buAutoNum type="arabicPeriod"/>
            </a:pPr>
            <a:r>
              <a:rPr lang="en-US" dirty="0" smtClean="0"/>
              <a:t>Looks up variables used in macros where the macro is defined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Neither of these rules are followed by the “naïve expansion” most macro systems use</a:t>
            </a:r>
          </a:p>
          <a:p>
            <a:pPr lvl="1"/>
            <a:r>
              <a:rPr lang="en-US" dirty="0" smtClean="0"/>
              <a:t>Without hygiene, macros are much more brittle (non-modular)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On rare occasions, hygiene is not what you want</a:t>
            </a:r>
          </a:p>
          <a:p>
            <a:pPr lvl="1"/>
            <a:r>
              <a:rPr lang="en-US" dirty="0" smtClean="0"/>
              <a:t>Racket has somewhat complicated support for that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59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See the code for macros that: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solidFill>
                  <a:schemeClr val="accent2"/>
                </a:solidFill>
              </a:rPr>
              <a:t>A for loop for executing a body a fixed number of times</a:t>
            </a:r>
          </a:p>
          <a:p>
            <a:pPr lvl="1"/>
            <a:r>
              <a:rPr lang="en-US" dirty="0"/>
              <a:t>Shows a macro that purposely re-evaluates some expressions and not others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Allow 0, 1, or 2 local bindings with fewer </a:t>
            </a:r>
            <a:r>
              <a:rPr lang="en-US" dirty="0" err="1" smtClean="0"/>
              <a:t>parens</a:t>
            </a:r>
            <a:r>
              <a:rPr lang="en-US" dirty="0" smtClean="0"/>
              <a:t> than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let*</a:t>
            </a:r>
          </a:p>
          <a:p>
            <a:pPr lvl="1"/>
            <a:r>
              <a:rPr lang="en-US" dirty="0" smtClean="0"/>
              <a:t>Shows a macro with multiple cases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 re-implementation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let*</a:t>
            </a:r>
            <a:r>
              <a:rPr lang="en-US" dirty="0" smtClean="0"/>
              <a:t> in terms of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let</a:t>
            </a:r>
          </a:p>
          <a:p>
            <a:pPr lvl="1"/>
            <a:r>
              <a:rPr lang="en-US" dirty="0" smtClean="0"/>
              <a:t>Shows a macro taking any number of arguments</a:t>
            </a:r>
          </a:p>
          <a:p>
            <a:pPr lvl="1"/>
            <a:r>
              <a:rPr lang="en-US" dirty="0" smtClean="0"/>
              <a:t>Shows a recursive macro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51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chemeClr val="accent2"/>
                </a:solidFill>
              </a:rPr>
              <a:t>macro definition</a:t>
            </a:r>
            <a:r>
              <a:rPr lang="en-US" dirty="0" smtClean="0"/>
              <a:t> describes how to transform some new syntax into different syntax in the source language</a:t>
            </a:r>
          </a:p>
          <a:p>
            <a:endParaRPr lang="en-US" sz="1200" dirty="0"/>
          </a:p>
          <a:p>
            <a:r>
              <a:rPr lang="en-US" dirty="0" smtClean="0"/>
              <a:t>A macro is one way to implement syntactic sugar</a:t>
            </a:r>
          </a:p>
          <a:p>
            <a:pPr lvl="1"/>
            <a:r>
              <a:rPr lang="en-US" dirty="0" smtClean="0"/>
              <a:t>“Replace any syntax of the form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e1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andalso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e2</a:t>
            </a:r>
            <a:r>
              <a:rPr lang="en-US" dirty="0" smtClean="0"/>
              <a:t> with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 e1 then e2 else false</a:t>
            </a:r>
            <a:r>
              <a:rPr lang="en-US" dirty="0" smtClean="0"/>
              <a:t>”</a:t>
            </a:r>
          </a:p>
          <a:p>
            <a:pPr lvl="1"/>
            <a:endParaRPr lang="en-US" sz="1200" dirty="0"/>
          </a:p>
          <a:p>
            <a:r>
              <a:rPr lang="en-US" dirty="0" smtClean="0"/>
              <a:t>A </a:t>
            </a:r>
            <a:r>
              <a:rPr lang="en-US" i="1" dirty="0" smtClean="0">
                <a:solidFill>
                  <a:schemeClr val="accent2"/>
                </a:solidFill>
              </a:rPr>
              <a:t>macro system</a:t>
            </a:r>
            <a:r>
              <a:rPr lang="en-US" dirty="0" smtClean="0"/>
              <a:t> is a language (or part of a larger language) for defining macros</a:t>
            </a:r>
          </a:p>
          <a:p>
            <a:endParaRPr lang="en-US" sz="1200" dirty="0"/>
          </a:p>
          <a:p>
            <a:r>
              <a:rPr lang="en-US" i="1" dirty="0" smtClean="0">
                <a:solidFill>
                  <a:schemeClr val="accent2"/>
                </a:solidFill>
              </a:rPr>
              <a:t>Macro expansion</a:t>
            </a:r>
            <a:r>
              <a:rPr lang="en-US" dirty="0" smtClean="0"/>
              <a:t> is the process of rewriting the syntax for each </a:t>
            </a:r>
            <a:r>
              <a:rPr lang="en-US" i="1" dirty="0" smtClean="0">
                <a:solidFill>
                  <a:schemeClr val="accent2"/>
                </a:solidFill>
              </a:rPr>
              <a:t>macro use</a:t>
            </a:r>
          </a:p>
          <a:p>
            <a:pPr lvl="1"/>
            <a:r>
              <a:rPr lang="en-US" dirty="0" smtClean="0"/>
              <a:t>Before a program is run (or even compiled)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4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Racket 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define a macro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in Racket,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dirty="0" smtClean="0"/>
              <a:t> becomes a new special form: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 …)</a:t>
            </a:r>
            <a:r>
              <a:rPr lang="en-US" dirty="0" smtClean="0"/>
              <a:t> gets expanded according to definition</a:t>
            </a:r>
          </a:p>
          <a:p>
            <a:pPr lvl="1"/>
            <a:endParaRPr lang="en-US" dirty="0"/>
          </a:p>
          <a:p>
            <a:r>
              <a:rPr lang="en-US" dirty="0" smtClean="0"/>
              <a:t>Example definitions (actual definitions coming later):</a:t>
            </a:r>
          </a:p>
          <a:p>
            <a:pPr lvl="1"/>
            <a:r>
              <a:rPr lang="en-US" dirty="0" smtClean="0"/>
              <a:t>Expand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my-if e1 then e2 else e3)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  <a:cs typeface="Courier New" pitchFamily="49" charset="0"/>
              </a:rPr>
              <a:t>   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e1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 e3)</a:t>
            </a:r>
          </a:p>
          <a:p>
            <a:pPr lvl="1"/>
            <a:r>
              <a:rPr lang="en-US" dirty="0"/>
              <a:t>Expand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(comment-out e1 e2)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itchFamily="49" charset="0"/>
              </a:rPr>
              <a:t>   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e2</a:t>
            </a:r>
          </a:p>
          <a:p>
            <a:pPr lvl="1"/>
            <a:r>
              <a:rPr lang="en-US" dirty="0"/>
              <a:t>Expand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my-delay e)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>
                <a:cs typeface="Courier New" pitchFamily="49" charset="0"/>
              </a:rPr>
              <a:t>   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mcons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#f (lambda () e))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246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1317" y="3314700"/>
            <a:ext cx="6484883" cy="1943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my-if </a:t>
            </a:r>
            <a:r>
              <a:rPr lang="en-US" sz="2000" kern="0" dirty="0" smtClean="0"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else </a:t>
            </a:r>
            <a:r>
              <a:rPr lang="en-US" sz="2000" kern="0" dirty="0" smtClean="0">
                <a:latin typeface="Courier New" pitchFamily="49" charset="0"/>
              </a:rPr>
              <a:t>z)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; (if x y z)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my-if </a:t>
            </a:r>
            <a:r>
              <a:rPr lang="en-US" sz="2000" kern="0" dirty="0">
                <a:latin typeface="Courier New" pitchFamily="49" charset="0"/>
              </a:rPr>
              <a:t>x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>
                <a:latin typeface="Courier New" pitchFamily="49" charset="0"/>
              </a:rPr>
              <a:t>y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then </a:t>
            </a:r>
            <a:r>
              <a:rPr lang="en-US" sz="2000" kern="0" dirty="0" smtClean="0">
                <a:latin typeface="Courier New" pitchFamily="49" charset="0"/>
              </a:rPr>
              <a:t>z) 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syntax error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comment-out </a:t>
            </a:r>
            <a:r>
              <a:rPr lang="en-US" sz="2000" kern="0" dirty="0" smtClean="0">
                <a:latin typeface="Courier New" pitchFamily="49" charset="0"/>
              </a:rPr>
              <a:t>(car null) #f)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my-delay </a:t>
            </a:r>
            <a:r>
              <a:rPr lang="en-US" sz="2000" kern="0" dirty="0">
                <a:latin typeface="Courier New" pitchFamily="49" charset="0"/>
              </a:rPr>
              <a:t>(begin (print "hi") </a:t>
            </a:r>
            <a:r>
              <a:rPr lang="en-US" sz="2000" kern="0" dirty="0" smtClean="0">
                <a:latin typeface="Courier New" pitchFamily="49" charset="0"/>
              </a:rPr>
              <a:t>(foo 15)))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is like we added keywords to our language</a:t>
            </a:r>
          </a:p>
          <a:p>
            <a:pPr lvl="1"/>
            <a:r>
              <a:rPr lang="en-US" dirty="0" smtClean="0"/>
              <a:t>Other keywords only keywords in uses of that macro</a:t>
            </a:r>
          </a:p>
          <a:p>
            <a:pPr lvl="1"/>
            <a:r>
              <a:rPr lang="en-US" dirty="0" smtClean="0"/>
              <a:t>Syntax error if keywords misused</a:t>
            </a:r>
          </a:p>
          <a:p>
            <a:pPr lvl="1"/>
            <a:r>
              <a:rPr lang="en-US" dirty="0" smtClean="0"/>
              <a:t>Rewriting (“expansion”) happens before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466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Macros often deserve a bad reputation because they are often overused or used when functions would be better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in doubt, resist defining a macro?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But they can be used well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0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any macro system must deal with tokens, parentheses, and scope</a:t>
            </a:r>
          </a:p>
          <a:p>
            <a:endParaRPr lang="en-US" dirty="0"/>
          </a:p>
          <a:p>
            <a:r>
              <a:rPr lang="en-US" dirty="0" smtClean="0"/>
              <a:t>How to define macros in Racket</a:t>
            </a:r>
          </a:p>
          <a:p>
            <a:endParaRPr lang="en-US" dirty="0"/>
          </a:p>
          <a:p>
            <a:r>
              <a:rPr lang="en-US" dirty="0" smtClean="0"/>
              <a:t>How macro definitions must deal with expression evaluation carefully</a:t>
            </a:r>
          </a:p>
          <a:p>
            <a:pPr lvl="1"/>
            <a:r>
              <a:rPr lang="en-US" dirty="0" smtClean="0"/>
              <a:t>Order expressions evaluate and how many times</a:t>
            </a:r>
          </a:p>
          <a:p>
            <a:pPr lvl="1"/>
            <a:endParaRPr lang="en-US" dirty="0"/>
          </a:p>
          <a:p>
            <a:r>
              <a:rPr lang="en-US" dirty="0" smtClean="0"/>
              <a:t>The key issue of variable bindings in macros and the notion of </a:t>
            </a:r>
            <a:r>
              <a:rPr lang="en-US" i="1" dirty="0" smtClean="0"/>
              <a:t>hygiene</a:t>
            </a:r>
          </a:p>
          <a:p>
            <a:pPr lvl="1"/>
            <a:r>
              <a:rPr lang="en-US" dirty="0" smtClean="0"/>
              <a:t>Racket is superior to most languages here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051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First question for a macro system: How does it tokenize?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Macro systems generally work at the level of </a:t>
            </a:r>
            <a:r>
              <a:rPr lang="en-US" i="1" dirty="0" smtClean="0"/>
              <a:t>tokens</a:t>
            </a:r>
            <a:r>
              <a:rPr lang="en-US" dirty="0" smtClean="0"/>
              <a:t> not sequences of characters</a:t>
            </a:r>
          </a:p>
          <a:p>
            <a:pPr lvl="1"/>
            <a:r>
              <a:rPr lang="en-US" dirty="0" smtClean="0"/>
              <a:t>So must know how programming language tokenizes text</a:t>
            </a:r>
          </a:p>
          <a:p>
            <a:pPr lvl="1"/>
            <a:endParaRPr lang="en-US" dirty="0"/>
          </a:p>
          <a:p>
            <a:r>
              <a:rPr lang="en-US" dirty="0" smtClean="0"/>
              <a:t>Example: “macro expand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</a:t>
            </a:r>
            <a:r>
              <a:rPr lang="en-US" dirty="0" smtClean="0"/>
              <a:t>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car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Would not rewrite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headt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foo)</a:t>
            </a:r>
            <a:r>
              <a:rPr lang="en-US" dirty="0" smtClean="0"/>
              <a:t> to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(+ cart foo)</a:t>
            </a:r>
          </a:p>
          <a:p>
            <a:pPr lvl="1"/>
            <a:r>
              <a:rPr lang="en-US" dirty="0" smtClean="0"/>
              <a:t>Would not rewrite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head-door</a:t>
            </a:r>
            <a:r>
              <a:rPr lang="en-US" dirty="0" smtClean="0"/>
              <a:t>  to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car-door</a:t>
            </a:r>
          </a:p>
          <a:p>
            <a:pPr lvl="2"/>
            <a:r>
              <a:rPr lang="en-US" dirty="0" smtClean="0"/>
              <a:t>But would in </a:t>
            </a:r>
            <a:r>
              <a:rPr lang="en-US" dirty="0"/>
              <a:t>C</a:t>
            </a:r>
            <a:r>
              <a:rPr lang="en-US" dirty="0" smtClean="0"/>
              <a:t> where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head-door </a:t>
            </a:r>
            <a:r>
              <a:rPr lang="en-US" dirty="0" smtClean="0"/>
              <a:t>is subtraction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0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Parenthesization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09700"/>
            <a:ext cx="7772400" cy="4953000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Second question for a macro system: How does associativity work?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C/C++ basic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Probably </a:t>
            </a:r>
            <a:r>
              <a:rPr lang="en-US" i="1" dirty="0" smtClean="0"/>
              <a:t>not</a:t>
            </a:r>
            <a:r>
              <a:rPr lang="en-US" dirty="0" smtClean="0"/>
              <a:t> what you wanted: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means                            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C macro writers use lots of parentheses, which is fine: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Racket won’t have this problem:</a:t>
            </a:r>
          </a:p>
          <a:p>
            <a:pPr lvl="1"/>
            <a:r>
              <a:rPr lang="en-US" dirty="0" smtClean="0"/>
              <a:t>Macro use: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(macro-name …)</a:t>
            </a:r>
          </a:p>
          <a:p>
            <a:pPr lvl="1"/>
            <a:r>
              <a:rPr lang="en-US" dirty="0" smtClean="0"/>
              <a:t>After expansion: </a:t>
            </a:r>
            <a:r>
              <a:rPr lang="en-US" b="1" i="1" dirty="0" smtClean="0">
                <a:latin typeface="Courier New" pitchFamily="49" charset="0"/>
                <a:cs typeface="Courier New" pitchFamily="49" charset="0"/>
              </a:rPr>
              <a:t>something else in same place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   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0" y="2362200"/>
            <a:ext cx="3352800" cy="40202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#define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 </a:t>
            </a:r>
            <a:r>
              <a:rPr lang="en-US" sz="2000" kern="0" dirty="0" err="1" smtClean="0">
                <a:latin typeface="Courier New" pitchFamily="49" charset="0"/>
              </a:rPr>
              <a:t>x+y</a:t>
            </a: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3484178"/>
            <a:ext cx="2133600" cy="40202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ADD(1,2/3)*4</a:t>
            </a: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000" y="3467100"/>
            <a:ext cx="1676400" cy="40202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1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+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2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/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3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4</a:t>
            </a:r>
          </a:p>
        </p:txBody>
      </p:sp>
      <p:sp>
        <p:nvSpPr>
          <p:cNvPr id="10" name="Rectangle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53200" y="3467100"/>
            <a:ext cx="1981200" cy="40202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(1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+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2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/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3)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*</a:t>
            </a:r>
            <a:r>
              <a:rPr lang="en-US" sz="8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4</a:t>
            </a: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43200" y="4572000"/>
            <a:ext cx="4267200" cy="40202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#define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ADD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err="1" smtClean="0">
                <a:latin typeface="Courier New" pitchFamily="49" charset="0"/>
              </a:rPr>
              <a:t>,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) ((x)+(y))</a:t>
            </a:r>
          </a:p>
        </p:txBody>
      </p:sp>
    </p:spTree>
    <p:extLst>
      <p:ext uri="{BB962C8B-B14F-4D97-AF65-F5344CB8AC3E}">
        <p14:creationId xmlns:p14="http://schemas.microsoft.com/office/powerpoint/2010/main" val="4066723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bindings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Third question for a macro system: Can variables shadow macros?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Suppose macros also apply to variable bindings.  Then: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en-US" dirty="0" smtClean="0"/>
              <a:t>Would become: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This is why C/C++ convention is all-caps macros and non-all-caps for everything else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Racket does </a:t>
            </a:r>
            <a:r>
              <a:rPr lang="en-US" i="1" dirty="0" smtClean="0"/>
              <a:t>not</a:t>
            </a:r>
            <a:r>
              <a:rPr lang="en-US" dirty="0" smtClean="0"/>
              <a:t> work this way – it gets scope “right”!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Spring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057400" y="2781300"/>
            <a:ext cx="5410200" cy="800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head </a:t>
            </a:r>
            <a:r>
              <a:rPr lang="en-US" sz="2000" kern="0" dirty="0" smtClean="0">
                <a:latin typeface="Courier New" pitchFamily="49" charset="0"/>
              </a:rPr>
              <a:t>0][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car </a:t>
            </a:r>
            <a:r>
              <a:rPr lang="en-US" sz="2000" kern="0" dirty="0" smtClean="0">
                <a:latin typeface="Courier New" pitchFamily="49" charset="0"/>
              </a:rPr>
              <a:t>1]) head)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0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let* </a:t>
            </a:r>
            <a:r>
              <a:rPr lang="en-US" sz="2000" kern="0" dirty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head </a:t>
            </a:r>
            <a:r>
              <a:rPr lang="en-US" sz="2000" kern="0" dirty="0">
                <a:latin typeface="Courier New" pitchFamily="49" charset="0"/>
              </a:rPr>
              <a:t>0][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car </a:t>
            </a:r>
            <a:r>
              <a:rPr lang="en-US" sz="2000" kern="0" dirty="0">
                <a:latin typeface="Courier New" pitchFamily="49" charset="0"/>
              </a:rPr>
              <a:t>1]) </a:t>
            </a:r>
            <a:r>
              <a:rPr lang="en-US" sz="2000" kern="0" dirty="0" smtClean="0">
                <a:latin typeface="Courier New" pitchFamily="49" charset="0"/>
              </a:rPr>
              <a:t>head)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; 0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4038600"/>
            <a:ext cx="5638800" cy="8001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 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car </a:t>
            </a:r>
            <a:r>
              <a:rPr lang="en-US" sz="2000" kern="0" dirty="0" smtClean="0">
                <a:latin typeface="Courier New" pitchFamily="49" charset="0"/>
              </a:rPr>
              <a:t>0][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car </a:t>
            </a:r>
            <a:r>
              <a:rPr lang="en-US" sz="2000" kern="0" dirty="0" smtClean="0">
                <a:latin typeface="Courier New" pitchFamily="49" charset="0"/>
              </a:rPr>
              <a:t>1]) car)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; error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(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let* </a:t>
            </a:r>
            <a:r>
              <a:rPr lang="en-US" sz="2000" kern="0" dirty="0" smtClean="0">
                <a:latin typeface="Courier New" pitchFamily="49" charset="0"/>
              </a:rPr>
              <a:t>([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car </a:t>
            </a:r>
            <a:r>
              <a:rPr lang="en-US" sz="2000" kern="0" dirty="0">
                <a:latin typeface="Courier New" pitchFamily="49" charset="0"/>
              </a:rPr>
              <a:t>0][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car </a:t>
            </a:r>
            <a:r>
              <a:rPr lang="en-US" sz="2000" kern="0" dirty="0">
                <a:latin typeface="Courier New" pitchFamily="49" charset="0"/>
              </a:rPr>
              <a:t>1]) </a:t>
            </a:r>
            <a:r>
              <a:rPr lang="en-US" sz="2000" kern="0" dirty="0" smtClean="0">
                <a:latin typeface="Courier New" pitchFamily="49" charset="0"/>
              </a:rPr>
              <a:t>car)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;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1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079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58264</TotalTime>
  <Words>1587</Words>
  <Application>Microsoft Office PowerPoint</Application>
  <PresentationFormat>On-screen Show (4:3)</PresentationFormat>
  <Paragraphs>312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Courier New</vt:lpstr>
      <vt:lpstr>Times New Roman</vt:lpstr>
      <vt:lpstr>dan_design_template</vt:lpstr>
      <vt:lpstr>CSE341: Programming Languages  Lecture 15 Macros</vt:lpstr>
      <vt:lpstr>What is a macro</vt:lpstr>
      <vt:lpstr>Using Racket Macros</vt:lpstr>
      <vt:lpstr>Example uses</vt:lpstr>
      <vt:lpstr>Overuse</vt:lpstr>
      <vt:lpstr>Now…</vt:lpstr>
      <vt:lpstr>Tokenization</vt:lpstr>
      <vt:lpstr>Parenthesization</vt:lpstr>
      <vt:lpstr>Local bindings</vt:lpstr>
      <vt:lpstr>Example Racket macro definitions</vt:lpstr>
      <vt:lpstr>Revisiting delay and force</vt:lpstr>
      <vt:lpstr>A delay macro</vt:lpstr>
      <vt:lpstr>What about a force macro?</vt:lpstr>
      <vt:lpstr>Another bad macro</vt:lpstr>
      <vt:lpstr>More examples</vt:lpstr>
      <vt:lpstr>Local variables in macros</vt:lpstr>
      <vt:lpstr>The other side of hygiene</vt:lpstr>
      <vt:lpstr>How hygienic macros work</vt:lpstr>
      <vt:lpstr>More examples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855</cp:revision>
  <cp:lastPrinted>2011-09-27T20:26:28Z</cp:lastPrinted>
  <dcterms:created xsi:type="dcterms:W3CDTF">2009-03-13T20:43:19Z</dcterms:created>
  <dcterms:modified xsi:type="dcterms:W3CDTF">2019-07-31T20:57:16Z</dcterms:modified>
</cp:coreProperties>
</file>