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16</a:t>
            </a:r>
            <a:br>
              <a:rPr lang="en-US" sz="3200" i="0" dirty="0" smtClean="0"/>
            </a:br>
            <a:r>
              <a:rPr lang="en-US" sz="3200" i="0" dirty="0" err="1" smtClean="0"/>
              <a:t>Datatype</a:t>
            </a:r>
            <a:r>
              <a:rPr lang="en-US" sz="3200" i="0" dirty="0" smtClean="0"/>
              <a:t>-Style Programming </a:t>
            </a:r>
            <a:br>
              <a:rPr lang="en-US" sz="3200" i="0" dirty="0" smtClean="0"/>
            </a:br>
            <a:r>
              <a:rPr lang="en-US" sz="3200" i="0" dirty="0" smtClean="0"/>
              <a:t>With Lists or </a:t>
            </a:r>
            <a:r>
              <a:rPr lang="en-US" sz="3200" i="0" dirty="0" err="1" smtClean="0"/>
              <a:t>Structs</a:t>
            </a:r>
            <a:r>
              <a:rPr lang="en-US" sz="3200" i="0" dirty="0" smtClean="0"/>
              <a:t/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772400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“</a:t>
            </a:r>
            <a:r>
              <a:rPr lang="en-US" dirty="0" err="1" smtClean="0"/>
              <a:t>datatypes</a:t>
            </a:r>
            <a:r>
              <a:rPr lang="en-US" dirty="0" smtClean="0"/>
              <a:t>” like </a:t>
            </a:r>
            <a:r>
              <a:rPr lang="en-US" dirty="0" err="1" smtClean="0"/>
              <a:t>exp</a:t>
            </a:r>
            <a:r>
              <a:rPr lang="en-US" dirty="0" smtClean="0"/>
              <a:t>, create one </a:t>
            </a:r>
            <a:r>
              <a:rPr lang="en-US" dirty="0" err="1" smtClean="0"/>
              <a:t>struct</a:t>
            </a:r>
            <a:r>
              <a:rPr lang="en-US" dirty="0" smtClean="0"/>
              <a:t> for each “kind of </a:t>
            </a:r>
            <a:r>
              <a:rPr lang="en-US" dirty="0" err="1" smtClean="0"/>
              <a:t>exp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structs</a:t>
            </a:r>
            <a:r>
              <a:rPr lang="en-US" dirty="0" smtClean="0"/>
              <a:t> are like ML constructors!</a:t>
            </a:r>
          </a:p>
          <a:p>
            <a:pPr lvl="1"/>
            <a:r>
              <a:rPr lang="en-US" dirty="0" smtClean="0"/>
              <a:t>But provide constructor, tester, and extractor functions</a:t>
            </a:r>
          </a:p>
          <a:p>
            <a:pPr lvl="2"/>
            <a:r>
              <a:rPr lang="en-US" dirty="0" smtClean="0"/>
              <a:t>Instead of patterns</a:t>
            </a:r>
          </a:p>
          <a:p>
            <a:pPr lvl="2"/>
            <a:r>
              <a:rPr lang="en-US" dirty="0" smtClean="0"/>
              <a:t>E.g.,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const-int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Dynamic typing means “these are the kinds of </a:t>
            </a:r>
            <a:r>
              <a:rPr lang="en-US" dirty="0" err="1" smtClean="0"/>
              <a:t>exp</a:t>
            </a:r>
            <a:r>
              <a:rPr lang="en-US" dirty="0" smtClean="0"/>
              <a:t>” is “in comments” rather than a </a:t>
            </a:r>
            <a:r>
              <a:rPr lang="en-US" i="1" dirty="0" smtClean="0"/>
              <a:t>type system</a:t>
            </a:r>
          </a:p>
          <a:p>
            <a:pPr lvl="1"/>
            <a:r>
              <a:rPr lang="en-US" dirty="0" smtClean="0"/>
              <a:t>Dynamic typing means “types” of fields are also “in comments”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447800"/>
            <a:ext cx="64770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negate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(e1 e2)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multiply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(e1 e2)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2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 err="1" smtClean="0"/>
              <a:t>structs</a:t>
            </a:r>
            <a:r>
              <a:rPr lang="en-US" dirty="0" smtClean="0"/>
              <a:t> are all we need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Build trees representing expressions, e.g.,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+mj-lt"/>
              <a:cs typeface="Courier New" pitchFamily="49" charset="0"/>
            </a:endParaRPr>
          </a:p>
          <a:p>
            <a:endParaRPr lang="en-US" sz="1000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Build our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eval-exp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function (see code):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514600"/>
            <a:ext cx="70104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(multiply (negate (add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2)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2))) 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7))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07473" y="3886200"/>
            <a:ext cx="7626927" cy="2209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eval-exp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cond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[(</a:t>
            </a:r>
            <a:r>
              <a:rPr lang="en-US" sz="2000" kern="0" dirty="0" err="1" smtClean="0">
                <a:latin typeface="Courier New" pitchFamily="49" charset="0"/>
              </a:rPr>
              <a:t>const</a:t>
            </a:r>
            <a:r>
              <a:rPr lang="en-US" sz="2000" kern="0" dirty="0" smtClean="0">
                <a:latin typeface="Courier New" pitchFamily="49" charset="0"/>
              </a:rPr>
              <a:t>? e) e]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[(negate? e)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const</a:t>
            </a:r>
            <a:r>
              <a:rPr lang="en-US" sz="2000" kern="0" dirty="0">
                <a:latin typeface="Courier New" pitchFamily="49" charset="0"/>
              </a:rPr>
              <a:t> (- (</a:t>
            </a:r>
            <a:r>
              <a:rPr lang="en-US" sz="2000" kern="0" dirty="0" err="1">
                <a:latin typeface="Courier New" pitchFamily="49" charset="0"/>
              </a:rPr>
              <a:t>const-int</a:t>
            </a:r>
            <a:r>
              <a:rPr lang="en-US" sz="2000" kern="0" dirty="0">
                <a:latin typeface="Courier New" pitchFamily="49" charset="0"/>
              </a:rPr>
              <a:t> 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          (</a:t>
            </a:r>
            <a:r>
              <a:rPr lang="en-US" sz="2000" kern="0" dirty="0" err="1">
                <a:latin typeface="Courier New" pitchFamily="49" charset="0"/>
              </a:rPr>
              <a:t>eval-exp</a:t>
            </a:r>
            <a:r>
              <a:rPr lang="en-US" sz="2000" kern="0" dirty="0">
                <a:latin typeface="Courier New" pitchFamily="49" charset="0"/>
              </a:rPr>
              <a:t> (negate-e </a:t>
            </a:r>
            <a:r>
              <a:rPr lang="en-US" sz="2000" kern="0" dirty="0" smtClean="0">
                <a:latin typeface="Courier New" pitchFamily="49" charset="0"/>
              </a:rPr>
              <a:t>e)))))]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[(add? e) …]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[(multiply? e) …]…</a:t>
            </a:r>
          </a:p>
        </p:txBody>
      </p:sp>
    </p:spTree>
    <p:extLst>
      <p:ext uri="{BB962C8B-B14F-4D97-AF65-F5344CB8AC3E}">
        <p14:creationId xmlns:p14="http://schemas.microsoft.com/office/powerpoint/2010/main" val="2999418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is an optional attribute on </a:t>
            </a:r>
            <a:r>
              <a:rPr lang="en-US" dirty="0" err="1" smtClean="0"/>
              <a:t>struct</a:t>
            </a:r>
            <a:r>
              <a:rPr lang="en-US" dirty="0" smtClean="0"/>
              <a:t> definitions</a:t>
            </a:r>
          </a:p>
          <a:p>
            <a:pPr lvl="1"/>
            <a:r>
              <a:rPr lang="en-US" dirty="0" smtClean="0"/>
              <a:t>For us, prints </a:t>
            </a:r>
            <a:r>
              <a:rPr lang="en-US" dirty="0" err="1" smtClean="0"/>
              <a:t>struct</a:t>
            </a:r>
            <a:r>
              <a:rPr lang="en-US" dirty="0" smtClean="0"/>
              <a:t> values in the REPL rather than hiding them, which is convenient for debugging homework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663300"/>
                </a:solidFill>
                <a:latin typeface="Courier New" pitchFamily="49" charset="0"/>
              </a:rPr>
              <a:t>#:mutable</a:t>
            </a:r>
            <a:r>
              <a:rPr lang="en-US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is another optional attribute on </a:t>
            </a:r>
            <a:r>
              <a:rPr lang="en-US" dirty="0" err="1" smtClean="0"/>
              <a:t>struct</a:t>
            </a:r>
            <a:r>
              <a:rPr lang="en-US" dirty="0" smtClean="0"/>
              <a:t> definitions</a:t>
            </a:r>
          </a:p>
          <a:p>
            <a:pPr lvl="1"/>
            <a:r>
              <a:rPr lang="en-US" dirty="0" smtClean="0"/>
              <a:t>Provides more functions, for example: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decide if each </a:t>
            </a:r>
            <a:r>
              <a:rPr lang="en-US" dirty="0" err="1" smtClean="0"/>
              <a:t>struct</a:t>
            </a:r>
            <a:r>
              <a:rPr lang="en-US" dirty="0" smtClean="0"/>
              <a:t> supports mutation, with usual advantages and disadvantages</a:t>
            </a:r>
          </a:p>
          <a:p>
            <a:pPr lvl="2"/>
            <a:r>
              <a:rPr lang="en-US" dirty="0" smtClean="0"/>
              <a:t>As expected, we will avoid this attribute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mcons</a:t>
            </a:r>
            <a:r>
              <a:rPr lang="en-US" dirty="0" smtClean="0"/>
              <a:t> is just a predefined mutable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3733800"/>
            <a:ext cx="77724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card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(suit rank)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</a:t>
            </a:r>
            <a:r>
              <a:rPr lang="en-US" sz="2000" kern="0" dirty="0" smtClean="0">
                <a:solidFill>
                  <a:srgbClr val="663300"/>
                </a:solidFill>
                <a:latin typeface="Courier New" pitchFamily="49" charset="0"/>
              </a:rPr>
              <a:t>transparent #:mutable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also defines set-card-suit!, set-card-rank!</a:t>
            </a:r>
          </a:p>
        </p:txBody>
      </p:sp>
    </p:spTree>
    <p:extLst>
      <p:ext uri="{BB962C8B-B14F-4D97-AF65-F5344CB8AC3E}">
        <p14:creationId xmlns:p14="http://schemas.microsoft.com/office/powerpoint/2010/main" val="3684484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Versus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case of syntactic sugar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905000"/>
            <a:ext cx="5486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(e1 e2)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08364" y="3276600"/>
            <a:ext cx="64770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e1 e2</a:t>
            </a:r>
            <a:r>
              <a:rPr lang="en-US" sz="2000" kern="0" dirty="0" smtClean="0">
                <a:latin typeface="Courier New" pitchFamily="49" charset="0"/>
              </a:rPr>
              <a:t>) (</a:t>
            </a:r>
            <a:r>
              <a:rPr lang="en-US" sz="2000" kern="0" dirty="0">
                <a:latin typeface="Courier New" pitchFamily="49" charset="0"/>
              </a:rPr>
              <a:t>list </a:t>
            </a:r>
            <a:r>
              <a:rPr lang="en-US" sz="2000" kern="0" dirty="0" smtClean="0">
                <a:latin typeface="Courier New" pitchFamily="49" charset="0"/>
              </a:rPr>
              <a:t>'add e1 e2))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add? e</a:t>
            </a:r>
            <a:r>
              <a:rPr lang="en-US" sz="2000" kern="0" dirty="0" smtClean="0">
                <a:latin typeface="Courier New" pitchFamily="49" charset="0"/>
              </a:rPr>
              <a:t>) (</a:t>
            </a:r>
            <a:r>
              <a:rPr lang="en-US" sz="2000" kern="0" dirty="0" err="1" smtClean="0">
                <a:latin typeface="Courier New" pitchFamily="49" charset="0"/>
              </a:rPr>
              <a:t>eq</a:t>
            </a:r>
            <a:r>
              <a:rPr lang="en-US" sz="2000" kern="0" dirty="0" smtClean="0">
                <a:latin typeface="Courier New" pitchFamily="49" charset="0"/>
              </a:rPr>
              <a:t>? (car e) </a:t>
            </a:r>
            <a:r>
              <a:rPr lang="en-US" sz="2000" kern="0" dirty="0">
                <a:latin typeface="Courier New" pitchFamily="49" charset="0"/>
              </a:rPr>
              <a:t>'add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add-e1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latin typeface="Courier New" pitchFamily="49" charset="0"/>
              </a:rPr>
              <a:t>(car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e)))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add-e2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kern="0" dirty="0">
                <a:latin typeface="Courier New" pitchFamily="49" charset="0"/>
              </a:rPr>
              <a:t>) (car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))))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result of calling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(add x y)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is </a:t>
            </a:r>
            <a:r>
              <a:rPr lang="en-US" i="1" dirty="0" smtClean="0"/>
              <a:t>not</a:t>
            </a:r>
            <a:r>
              <a:rPr lang="en-US" dirty="0" smtClean="0"/>
              <a:t> a list</a:t>
            </a:r>
          </a:p>
          <a:p>
            <a:pPr lvl="1"/>
            <a:r>
              <a:rPr lang="en-US" dirty="0" smtClean="0"/>
              <a:t>And there is no list for which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add? </a:t>
            </a:r>
            <a:r>
              <a:rPr lang="en-US" dirty="0" smtClean="0"/>
              <a:t>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 makes a new kind of thing: extending Racket with a new kind of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calling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dirty="0" smtClean="0"/>
              <a:t>,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mult-e1</a:t>
            </a:r>
            <a:r>
              <a:rPr lang="en-US" dirty="0" smtClean="0"/>
              <a:t> on “an add” is a run-time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1524000"/>
            <a:ext cx="54864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(e1 e2) </a:t>
            </a:r>
            <a:r>
              <a:rPr lang="en-US" sz="2000" kern="0" dirty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09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approach is error-prone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3276600"/>
          </a:xfrm>
        </p:spPr>
        <p:txBody>
          <a:bodyPr/>
          <a:lstStyle/>
          <a:p>
            <a:r>
              <a:rPr lang="en-US" dirty="0" smtClean="0"/>
              <a:t>Can break abstraction by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dirty="0"/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dirty="0"/>
              <a:t>, </a:t>
            </a:r>
            <a:r>
              <a:rPr lang="en-US" dirty="0" smtClean="0"/>
              <a:t>and list-library functions directly on “add expressions”</a:t>
            </a:r>
          </a:p>
          <a:p>
            <a:pPr lvl="1"/>
            <a:r>
              <a:rPr lang="en-US" dirty="0" smtClean="0"/>
              <a:t>Silent likely error: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(define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(list (add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1)(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4)) …))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(car (car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Can make data that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add? </a:t>
            </a:r>
            <a:r>
              <a:rPr lang="en-US" dirty="0" smtClean="0">
                <a:latin typeface="+mj-lt"/>
              </a:rPr>
              <a:t>wrongly answers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#t </a:t>
            </a:r>
            <a:r>
              <a:rPr lang="en-US" dirty="0" smtClean="0">
                <a:latin typeface="+mj-lt"/>
              </a:rPr>
              <a:t>to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(cons </a:t>
            </a:r>
            <a:r>
              <a:rPr lang="en-US" b="1" dirty="0">
                <a:latin typeface="Courier New" pitchFamily="49" charset="0"/>
              </a:rPr>
              <a:t>'add "I am not an </a:t>
            </a:r>
            <a:r>
              <a:rPr lang="en-US" b="1" dirty="0" smtClean="0">
                <a:latin typeface="Courier New" pitchFamily="49" charset="0"/>
              </a:rPr>
              <a:t>add")</a:t>
            </a:r>
            <a:r>
              <a:rPr lang="en-US" dirty="0" smtClean="0">
                <a:latin typeface="Courier New" pitchFamily="49" charset="0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1371600"/>
            <a:ext cx="64770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e1 e2</a:t>
            </a:r>
            <a:r>
              <a:rPr lang="en-US" sz="2000" kern="0" dirty="0" smtClean="0">
                <a:latin typeface="Courier New" pitchFamily="49" charset="0"/>
              </a:rPr>
              <a:t>) (</a:t>
            </a:r>
            <a:r>
              <a:rPr lang="en-US" sz="2000" kern="0" dirty="0">
                <a:latin typeface="Courier New" pitchFamily="49" charset="0"/>
              </a:rPr>
              <a:t>list </a:t>
            </a:r>
            <a:r>
              <a:rPr lang="en-US" sz="2000" kern="0" dirty="0" smtClean="0">
                <a:latin typeface="Courier New" pitchFamily="49" charset="0"/>
              </a:rPr>
              <a:t>'add e1 e2))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add? e</a:t>
            </a:r>
            <a:r>
              <a:rPr lang="en-US" sz="2000" kern="0" dirty="0" smtClean="0">
                <a:latin typeface="Courier New" pitchFamily="49" charset="0"/>
              </a:rPr>
              <a:t>) (</a:t>
            </a:r>
            <a:r>
              <a:rPr lang="en-US" sz="2000" kern="0" dirty="0" err="1" smtClean="0">
                <a:latin typeface="Courier New" pitchFamily="49" charset="0"/>
              </a:rPr>
              <a:t>eq</a:t>
            </a:r>
            <a:r>
              <a:rPr lang="en-US" sz="2000" kern="0" dirty="0" smtClean="0">
                <a:latin typeface="Courier New" pitchFamily="49" charset="0"/>
              </a:rPr>
              <a:t>? (car e) </a:t>
            </a:r>
            <a:r>
              <a:rPr lang="en-US" sz="2000" kern="0" dirty="0">
                <a:latin typeface="Courier New" pitchFamily="49" charset="0"/>
              </a:rPr>
              <a:t>'add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add-e1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latin typeface="Courier New" pitchFamily="49" charset="0"/>
              </a:rPr>
              <a:t>(car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e)))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add-e2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kern="0" dirty="0">
                <a:latin typeface="Courier New" pitchFamily="49" charset="0"/>
              </a:rPr>
              <a:t>) (car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))))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approach: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Is better style and more concise for </a:t>
            </a:r>
            <a:r>
              <a:rPr lang="en-US" i="1" dirty="0" smtClean="0"/>
              <a:t>defining</a:t>
            </a:r>
            <a:r>
              <a:rPr lang="en-US" dirty="0" smtClean="0"/>
              <a:t> data types</a:t>
            </a:r>
          </a:p>
          <a:p>
            <a:endParaRPr lang="en-US" dirty="0"/>
          </a:p>
          <a:p>
            <a:r>
              <a:rPr lang="en-US" dirty="0" smtClean="0"/>
              <a:t>Is about equally convenient for </a:t>
            </a:r>
            <a:r>
              <a:rPr lang="en-US" i="1" dirty="0" smtClean="0"/>
              <a:t>using</a:t>
            </a:r>
            <a:r>
              <a:rPr lang="en-US" dirty="0" smtClean="0"/>
              <a:t> data types </a:t>
            </a:r>
          </a:p>
          <a:p>
            <a:endParaRPr lang="en-US" dirty="0"/>
          </a:p>
          <a:p>
            <a:r>
              <a:rPr lang="en-US" dirty="0" smtClean="0"/>
              <a:t>But much better at timely errors when </a:t>
            </a:r>
            <a:r>
              <a:rPr lang="en-US" i="1" dirty="0" smtClean="0"/>
              <a:t>misusing</a:t>
            </a:r>
            <a:r>
              <a:rPr lang="en-US" dirty="0" smtClean="0"/>
              <a:t> data types</a:t>
            </a:r>
          </a:p>
          <a:p>
            <a:pPr lvl="1"/>
            <a:r>
              <a:rPr lang="en-US" dirty="0" smtClean="0"/>
              <a:t>Cannot use </a:t>
            </a:r>
            <a:r>
              <a:rPr lang="en-US" dirty="0" err="1" smtClean="0"/>
              <a:t>accessor</a:t>
            </a:r>
            <a:r>
              <a:rPr lang="en-US" dirty="0" smtClean="0"/>
              <a:t> functions on wrong kind of data</a:t>
            </a:r>
          </a:p>
          <a:p>
            <a:pPr lvl="1"/>
            <a:r>
              <a:rPr lang="en-US" dirty="0" smtClean="0"/>
              <a:t>Cannot confuse tester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89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approach is even better combined with other Racket features not discussed here: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module system</a:t>
            </a:r>
            <a:r>
              <a:rPr lang="en-US" dirty="0" smtClean="0"/>
              <a:t> lets us hide the constructor function to enforce invariants</a:t>
            </a:r>
          </a:p>
          <a:p>
            <a:pPr lvl="1"/>
            <a:r>
              <a:rPr lang="en-US" dirty="0" smtClean="0"/>
              <a:t>List-approach cannot hide cons from clients</a:t>
            </a:r>
          </a:p>
          <a:p>
            <a:pPr lvl="1"/>
            <a:r>
              <a:rPr lang="en-US" dirty="0" smtClean="0"/>
              <a:t>Dynamically-typed languages can have abstract types by letting modules define new types!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contract system</a:t>
            </a:r>
            <a:r>
              <a:rPr lang="en-US" dirty="0" smtClean="0"/>
              <a:t> lets us check invariants even if constructor is exposed</a:t>
            </a:r>
          </a:p>
          <a:p>
            <a:pPr lvl="1"/>
            <a:r>
              <a:rPr lang="en-US" dirty="0" smtClean="0"/>
              <a:t>For example, fields of “an add” must also be “expressions”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is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Often we end up learning that some convenient feature could be coded up with other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so with </a:t>
            </a:r>
            <a:r>
              <a:rPr lang="en-US" dirty="0" err="1" smtClean="0"/>
              <a:t>struct</a:t>
            </a:r>
            <a:r>
              <a:rPr lang="en-US" dirty="0" smtClean="0"/>
              <a:t> definitions: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function cannot introduce multiple bindings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Neither functions nor macros can create a new kind of data</a:t>
            </a:r>
          </a:p>
          <a:p>
            <a:pPr lvl="1"/>
            <a:r>
              <a:rPr lang="en-US" dirty="0" smtClean="0"/>
              <a:t>Result of constructor function 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#f </a:t>
            </a:r>
            <a:r>
              <a:rPr lang="en-US" dirty="0" smtClean="0"/>
              <a:t>for </a:t>
            </a:r>
            <a:r>
              <a:rPr lang="en-US" i="1" dirty="0" smtClean="0"/>
              <a:t>every</a:t>
            </a:r>
            <a:r>
              <a:rPr lang="en-US" dirty="0" smtClean="0"/>
              <a:t> other tester function: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number?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pair?</a:t>
            </a:r>
            <a:r>
              <a:rPr lang="en-US" dirty="0" smtClean="0"/>
              <a:t>, other </a:t>
            </a:r>
            <a:r>
              <a:rPr lang="en-US" dirty="0" err="1" smtClean="0"/>
              <a:t>structs</a:t>
            </a:r>
            <a:r>
              <a:rPr lang="en-US" dirty="0" smtClean="0"/>
              <a:t>’ tester functions,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2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ML, we often define </a:t>
            </a:r>
            <a:r>
              <a:rPr lang="en-US" dirty="0" err="1" smtClean="0"/>
              <a:t>datatypes</a:t>
            </a:r>
            <a:r>
              <a:rPr lang="en-US" dirty="0" smtClean="0"/>
              <a:t> and write recursive functions over them – how do we do analogous things in Racket?</a:t>
            </a:r>
          </a:p>
          <a:p>
            <a:pPr marL="857250" lvl="1" indent="-457200"/>
            <a:r>
              <a:rPr lang="en-US" dirty="0" smtClean="0"/>
              <a:t>First way: With lists</a:t>
            </a:r>
          </a:p>
          <a:p>
            <a:pPr marL="857250" lvl="1" indent="-457200"/>
            <a:r>
              <a:rPr lang="en-US" dirty="0" smtClean="0"/>
              <a:t>Second way: With </a:t>
            </a:r>
            <a:r>
              <a:rPr lang="en-US" dirty="0" err="1" smtClean="0"/>
              <a:t>structs</a:t>
            </a:r>
            <a:r>
              <a:rPr lang="en-US" dirty="0" smtClean="0"/>
              <a:t> [a new construct]</a:t>
            </a:r>
          </a:p>
          <a:p>
            <a:pPr marL="1257300" lvl="2" indent="-457200"/>
            <a:r>
              <a:rPr lang="en-US" dirty="0"/>
              <a:t>Contrast helps explain advantages of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marL="857250" lvl="1" indent="-457200"/>
            <a:endParaRPr lang="en-US" sz="10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6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without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Racket has nothing like a </a:t>
            </a:r>
            <a:r>
              <a:rPr lang="en-US" dirty="0" err="1" smtClean="0"/>
              <a:t>datatype</a:t>
            </a:r>
            <a:r>
              <a:rPr lang="en-US" dirty="0" smtClean="0"/>
              <a:t> binding for one-of types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 need in a dynamically typed language:</a:t>
            </a:r>
          </a:p>
          <a:p>
            <a:pPr lvl="1"/>
            <a:r>
              <a:rPr lang="en-US" dirty="0" smtClean="0"/>
              <a:t>Can just mix values of different types and use primitives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number?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string?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pair?</a:t>
            </a:r>
            <a:r>
              <a:rPr lang="en-US" dirty="0" smtClean="0"/>
              <a:t>, etc. to “see what you have”</a:t>
            </a:r>
          </a:p>
          <a:p>
            <a:pPr lvl="1"/>
            <a:r>
              <a:rPr lang="en-US" dirty="0" smtClean="0"/>
              <a:t>Can use cons cells to build up any kind of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0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ML, cannot have a list of “</a:t>
            </a:r>
            <a:r>
              <a:rPr lang="en-US" dirty="0" err="1" smtClean="0"/>
              <a:t>ints</a:t>
            </a:r>
            <a:r>
              <a:rPr lang="en-US" dirty="0" smtClean="0"/>
              <a:t> or strings,” so use a </a:t>
            </a:r>
            <a:r>
              <a:rPr lang="en-US" dirty="0" err="1" smtClean="0"/>
              <a:t>datatype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Racket, dynamic typing makes this natural without explicit tags</a:t>
            </a:r>
          </a:p>
          <a:p>
            <a:pPr lvl="1"/>
            <a:r>
              <a:rPr lang="en-US" dirty="0" smtClean="0"/>
              <a:t>Instead, every value has a tag with primitives to check it</a:t>
            </a:r>
          </a:p>
          <a:p>
            <a:pPr lvl="1"/>
            <a:r>
              <a:rPr lang="en-US" dirty="0" smtClean="0"/>
              <a:t>So just check car of list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number?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string?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2057400"/>
            <a:ext cx="8001000" cy="2133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int_or_string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funny_sum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int_or_string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list -&gt;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*)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0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| </a:t>
            </a:r>
            <a:r>
              <a:rPr lang="en-US" sz="2000" kern="0" dirty="0" smtClean="0">
                <a:latin typeface="Courier New" pitchFamily="49" charset="0"/>
              </a:rPr>
              <a:t>(I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)::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+ </a:t>
            </a:r>
            <a:r>
              <a:rPr lang="en-US" sz="2000" kern="0" dirty="0" err="1" smtClean="0">
                <a:latin typeface="Courier New" pitchFamily="49" charset="0"/>
              </a:rPr>
              <a:t>funny_sum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latin typeface="Courier New" pitchFamily="49" charset="0"/>
              </a:rPr>
              <a:t>(S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sz="2000" kern="0" dirty="0" smtClean="0">
                <a:latin typeface="Courier New" pitchFamily="49" charset="0"/>
              </a:rPr>
              <a:t>)::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String.size</a:t>
            </a:r>
            <a:r>
              <a:rPr lang="en-US" sz="2000" kern="0" dirty="0" smtClean="0">
                <a:latin typeface="Courier New" pitchFamily="49" charset="0"/>
              </a:rPr>
              <a:t> s </a:t>
            </a:r>
            <a:r>
              <a:rPr lang="en-US" sz="2000" kern="0" dirty="0">
                <a:latin typeface="Courier New" pitchFamily="49" charset="0"/>
              </a:rPr>
              <a:t>+ </a:t>
            </a:r>
            <a:r>
              <a:rPr lang="en-US" sz="2000" kern="0" dirty="0" err="1">
                <a:latin typeface="Courier New" pitchFamily="49" charset="0"/>
              </a:rPr>
              <a:t>funny_sum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xs’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30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More interesting </a:t>
            </a:r>
            <a:r>
              <a:rPr lang="en-US" dirty="0" err="1" smtClean="0"/>
              <a:t>datatype</a:t>
            </a:r>
            <a:r>
              <a:rPr lang="en-US" dirty="0" smtClean="0"/>
              <a:t>-programming we know: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057400"/>
            <a:ext cx="6271591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Negate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Multiply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>
                <a:latin typeface="Courier New" pitchFamily="49" charset="0"/>
              </a:rPr>
              <a:t>exp</a:t>
            </a:r>
            <a:r>
              <a:rPr lang="en-US" sz="2000" kern="0" dirty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3733800"/>
            <a:ext cx="8305800" cy="2057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eval_exp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</a:t>
            </a:r>
            <a:r>
              <a:rPr lang="en-US" sz="2000" kern="0" dirty="0" err="1" smtClean="0">
                <a:latin typeface="Courier New" pitchFamily="49" charset="0"/>
              </a:rPr>
              <a:t>Const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| </a:t>
            </a:r>
            <a:r>
              <a:rPr lang="en-US" sz="2000" kern="0" dirty="0" smtClean="0">
                <a:latin typeface="Courier New" pitchFamily="49" charset="0"/>
              </a:rPr>
              <a:t>Negate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~ (</a:t>
            </a:r>
            <a:r>
              <a:rPr lang="en-US" sz="2000" kern="0" dirty="0" err="1" smtClean="0">
                <a:latin typeface="Courier New" pitchFamily="49" charset="0"/>
              </a:rPr>
              <a:t>eval_exp</a:t>
            </a:r>
            <a:r>
              <a:rPr lang="en-US" sz="2000" kern="0" dirty="0" smtClean="0">
                <a:latin typeface="Courier New" pitchFamily="49" charset="0"/>
              </a:rPr>
              <a:t> e2)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latin typeface="Courier New" pitchFamily="49" charset="0"/>
              </a:rPr>
              <a:t>Add(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e1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eval_exp</a:t>
            </a:r>
            <a:r>
              <a:rPr lang="en-US" sz="2000" kern="0" dirty="0" smtClean="0">
                <a:latin typeface="Courier New" pitchFamily="49" charset="0"/>
              </a:rPr>
              <a:t> e1) + (</a:t>
            </a:r>
            <a:r>
              <a:rPr lang="en-US" sz="2000" kern="0" dirty="0" err="1" smtClean="0">
                <a:latin typeface="Courier New" pitchFamily="49" charset="0"/>
              </a:rPr>
              <a:t>eval_exp</a:t>
            </a:r>
            <a:r>
              <a:rPr lang="en-US" sz="2000" kern="0" dirty="0" smtClean="0">
                <a:latin typeface="Courier New" pitchFamily="49" charset="0"/>
              </a:rPr>
              <a:t> e2)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| </a:t>
            </a:r>
            <a:r>
              <a:rPr lang="en-US" sz="2000" kern="0" dirty="0" smtClean="0">
                <a:latin typeface="Courier New" pitchFamily="49" charset="0"/>
              </a:rPr>
              <a:t>Multiply(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e1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eval_exp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e1</a:t>
            </a:r>
            <a:r>
              <a:rPr lang="en-US" sz="2000" kern="0" dirty="0" smtClean="0">
                <a:latin typeface="Courier New" pitchFamily="49" charset="0"/>
              </a:rPr>
              <a:t>)*(</a:t>
            </a:r>
            <a:r>
              <a:rPr lang="en-US" sz="2000" kern="0" dirty="0" err="1" smtClean="0">
                <a:latin typeface="Courier New" pitchFamily="49" charset="0"/>
              </a:rPr>
              <a:t>eval_exp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e2)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56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how we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r>
              <a:rPr lang="en-US" dirty="0" smtClean="0"/>
              <a:t>Previous version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eval_exp</a:t>
            </a:r>
            <a:r>
              <a:rPr lang="en-US" dirty="0" smtClean="0"/>
              <a:t> has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</a:t>
            </a:r>
          </a:p>
          <a:p>
            <a:endParaRPr lang="en-US" sz="14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From now on will write such functions with type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exp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</a:rPr>
              <a:t>Why?  Because will be interpreting languages with multiple kinds of results (</a:t>
            </a:r>
            <a:r>
              <a:rPr lang="en-US" dirty="0" err="1" smtClean="0">
                <a:latin typeface="+mj-lt"/>
              </a:rPr>
              <a:t>ints</a:t>
            </a:r>
            <a:r>
              <a:rPr lang="en-US" dirty="0" smtClean="0">
                <a:latin typeface="+mj-lt"/>
              </a:rPr>
              <a:t>, pairs, functions, …)</a:t>
            </a:r>
          </a:p>
          <a:p>
            <a:pPr lvl="1"/>
            <a:r>
              <a:rPr lang="en-US" dirty="0" smtClean="0">
                <a:latin typeface="+mj-lt"/>
              </a:rPr>
              <a:t>Even though much more complicated for example so far</a:t>
            </a:r>
          </a:p>
          <a:p>
            <a:endParaRPr lang="en-US" sz="1400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How? 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See the ML code file:</a:t>
            </a:r>
          </a:p>
          <a:p>
            <a:pPr lvl="1"/>
            <a:r>
              <a:rPr lang="en-US" dirty="0" smtClean="0">
                <a:latin typeface="+mj-lt"/>
              </a:rPr>
              <a:t>Base case returns entire expression, 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17)</a:t>
            </a:r>
          </a:p>
          <a:p>
            <a:pPr lvl="1"/>
            <a:r>
              <a:rPr lang="en-US" dirty="0" smtClean="0">
                <a:latin typeface="+mj-lt"/>
              </a:rPr>
              <a:t>Recursive cases:</a:t>
            </a:r>
          </a:p>
          <a:p>
            <a:pPr lvl="2"/>
            <a:r>
              <a:rPr lang="en-US" dirty="0" smtClean="0">
                <a:latin typeface="+mj-lt"/>
              </a:rPr>
              <a:t>Check variant (e.g., make sure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+mj-lt"/>
              </a:rPr>
              <a:t>)</a:t>
            </a:r>
          </a:p>
          <a:p>
            <a:pPr lvl="2"/>
            <a:r>
              <a:rPr lang="en-US" dirty="0" smtClean="0">
                <a:latin typeface="+mj-lt"/>
              </a:rPr>
              <a:t>Extract data (e.g., the number under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+mj-lt"/>
              </a:rPr>
              <a:t>)</a:t>
            </a:r>
          </a:p>
          <a:p>
            <a:pPr lvl="2"/>
            <a:r>
              <a:rPr lang="en-US" dirty="0" smtClean="0">
                <a:latin typeface="+mj-lt"/>
              </a:rPr>
              <a:t>Also return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>
                <a:latin typeface="+mj-lt"/>
              </a:rPr>
              <a:t> (e.g., create a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+mj-lt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58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way in 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Racket code file for coding up the same new kind of     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/>
              <a:t>” </a:t>
            </a:r>
            <a:r>
              <a:rPr lang="en-US" i="1" dirty="0" smtClean="0"/>
              <a:t>interpreter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Using lists where car of list encodes “what kind of </a:t>
            </a:r>
            <a:r>
              <a:rPr lang="en-US" dirty="0" err="1" smtClean="0">
                <a:solidFill>
                  <a:schemeClr val="accent2"/>
                </a:solidFill>
              </a:rPr>
              <a:t>exp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points:</a:t>
            </a:r>
          </a:p>
          <a:p>
            <a:r>
              <a:rPr lang="en-US" dirty="0" smtClean="0"/>
              <a:t>Define </a:t>
            </a:r>
            <a:r>
              <a:rPr lang="en-US" dirty="0"/>
              <a:t>our own constructor, test-variant, </a:t>
            </a:r>
            <a:r>
              <a:rPr lang="en-US" dirty="0" smtClean="0"/>
              <a:t>extract-data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Just better style than hard-to-read uses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dirty="0"/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Same </a:t>
            </a:r>
            <a:r>
              <a:rPr lang="en-US" dirty="0">
                <a:cs typeface="Courier New" pitchFamily="49" charset="0"/>
              </a:rPr>
              <a:t>recursive structure without pattern-matching</a:t>
            </a:r>
          </a:p>
          <a:p>
            <a:r>
              <a:rPr lang="en-US" dirty="0" smtClean="0">
                <a:cs typeface="Courier New" pitchFamily="49" charset="0"/>
              </a:rPr>
              <a:t>With </a:t>
            </a:r>
            <a:r>
              <a:rPr lang="en-US" dirty="0">
                <a:cs typeface="Courier New" pitchFamily="49" charset="0"/>
              </a:rPr>
              <a:t>no type system, no notion of “what is an </a:t>
            </a:r>
            <a:r>
              <a:rPr lang="en-US" dirty="0" err="1">
                <a:cs typeface="Courier New" pitchFamily="49" charset="0"/>
              </a:rPr>
              <a:t>exp</a:t>
            </a:r>
            <a:r>
              <a:rPr lang="en-US" dirty="0">
                <a:cs typeface="Courier New" pitchFamily="49" charset="0"/>
              </a:rPr>
              <a:t>” except in documentation</a:t>
            </a:r>
          </a:p>
          <a:p>
            <a:pPr lvl="1"/>
            <a:r>
              <a:rPr lang="en-US" dirty="0">
                <a:cs typeface="Courier New" pitchFamily="49" charset="0"/>
              </a:rPr>
              <a:t>But if we use the helper functions correctly, then okay</a:t>
            </a:r>
          </a:p>
          <a:p>
            <a:pPr lvl="1"/>
            <a:r>
              <a:rPr lang="en-US" dirty="0">
                <a:cs typeface="Courier New" pitchFamily="49" charset="0"/>
              </a:rPr>
              <a:t>Could add more explicit error-checking </a:t>
            </a:r>
            <a:r>
              <a:rPr lang="en-US" dirty="0" smtClean="0">
                <a:cs typeface="Courier New" pitchFamily="49" charset="0"/>
              </a:rPr>
              <a:t>if </a:t>
            </a:r>
            <a:r>
              <a:rPr lang="en-US" dirty="0">
                <a:cs typeface="Courier New" pitchFamily="49" charset="0"/>
              </a:rPr>
              <a:t>desired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Will not focus on Racket </a:t>
            </a:r>
            <a:r>
              <a:rPr lang="en-US" i="1" dirty="0" smtClean="0"/>
              <a:t>symbols</a:t>
            </a:r>
            <a:r>
              <a:rPr lang="en-US" dirty="0" smtClean="0"/>
              <a:t> like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'foo</a:t>
            </a:r>
            <a:r>
              <a:rPr lang="en-US" dirty="0" smtClean="0"/>
              <a:t>, but in brief:</a:t>
            </a:r>
          </a:p>
          <a:p>
            <a:pPr lvl="1"/>
            <a:r>
              <a:rPr lang="en-US" dirty="0" smtClean="0"/>
              <a:t>Syntactically start with quote character</a:t>
            </a:r>
          </a:p>
          <a:p>
            <a:pPr lvl="1"/>
            <a:r>
              <a:rPr lang="en-US" dirty="0" smtClean="0"/>
              <a:t>Like strings, can be almost any character sequence</a:t>
            </a:r>
          </a:p>
          <a:p>
            <a:pPr lvl="1"/>
            <a:r>
              <a:rPr lang="en-US" dirty="0" smtClean="0"/>
              <a:t>Unlike strings, compare two symbols with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? </a:t>
            </a:r>
            <a:r>
              <a:rPr lang="en-US" dirty="0" smtClean="0"/>
              <a:t>which is fast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Defines a new kind of thing and introduces several new functions: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(foo e1 e2 e3)</a:t>
            </a:r>
            <a:r>
              <a:rPr lang="en-US" dirty="0" smtClean="0"/>
              <a:t> returns “a foo”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quux</a:t>
            </a:r>
            <a:r>
              <a:rPr lang="en-US" dirty="0" smtClean="0"/>
              <a:t> fields holding results of evaluating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(foo? e)</a:t>
            </a:r>
            <a:r>
              <a:rPr lang="en-US" dirty="0" smtClean="0"/>
              <a:t> evaluates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 and 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#t</a:t>
            </a:r>
            <a:r>
              <a:rPr lang="en-US" dirty="0" smtClean="0"/>
              <a:t> if and only if the result is something that was made with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function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(foo-bar e)</a:t>
            </a:r>
            <a:r>
              <a:rPr lang="en-US" dirty="0" smtClean="0"/>
              <a:t> evaluates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.  If result was made with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function, return the contents of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field, else an error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foo-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e)</a:t>
            </a:r>
            <a:r>
              <a:rPr lang="en-US" dirty="0"/>
              <a:t> evaluates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.  </a:t>
            </a:r>
            <a:r>
              <a:rPr lang="en-US" dirty="0"/>
              <a:t>If result was made with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</a:t>
            </a:r>
            <a:r>
              <a:rPr lang="en-US" dirty="0"/>
              <a:t>function, return the contents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/>
              <a:t> </a:t>
            </a:r>
            <a:r>
              <a:rPr lang="en-US" dirty="0"/>
              <a:t>field, else </a:t>
            </a:r>
            <a:r>
              <a:rPr lang="en-US" dirty="0" smtClean="0"/>
              <a:t>an </a:t>
            </a:r>
            <a:r>
              <a:rPr lang="en-US" dirty="0"/>
              <a:t>error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foo-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quux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e)</a:t>
            </a:r>
            <a:r>
              <a:rPr lang="en-US" dirty="0"/>
              <a:t> evaluates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.  </a:t>
            </a:r>
            <a:r>
              <a:rPr lang="en-US" dirty="0"/>
              <a:t>If result was made with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</a:t>
            </a:r>
            <a:r>
              <a:rPr lang="en-US" dirty="0"/>
              <a:t>function, return the contents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quux</a:t>
            </a:r>
            <a:r>
              <a:rPr lang="en-US" dirty="0" smtClean="0"/>
              <a:t> </a:t>
            </a:r>
            <a:r>
              <a:rPr lang="en-US" dirty="0"/>
              <a:t>field, else </a:t>
            </a:r>
            <a:r>
              <a:rPr lang="en-US" dirty="0" smtClean="0"/>
              <a:t>an </a:t>
            </a:r>
            <a:r>
              <a:rPr lang="en-US" dirty="0"/>
              <a:t>error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447800"/>
            <a:ext cx="64770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(bar </a:t>
            </a:r>
            <a:r>
              <a:rPr lang="en-US" sz="2000" kern="0" dirty="0" err="1" smtClean="0">
                <a:latin typeface="Courier New" pitchFamily="49" charset="0"/>
              </a:rPr>
              <a:t>baz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quux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rgbClr val="663300"/>
                </a:solidFill>
                <a:latin typeface="Courier New" pitchFamily="49" charset="0"/>
              </a:rPr>
              <a:t>#:transparent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3394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61522</TotalTime>
  <Words>1603</Words>
  <Application>Microsoft Office PowerPoint</Application>
  <PresentationFormat>On-screen Show (4:3)</PresentationFormat>
  <Paragraphs>257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Times New Roman</vt:lpstr>
      <vt:lpstr>dan_design_template</vt:lpstr>
      <vt:lpstr>CSE341: Programming Languages  Lecture 16 Datatype-Style Programming  With Lists or Structs </vt:lpstr>
      <vt:lpstr>The Goal</vt:lpstr>
      <vt:lpstr>Life without datatypes</vt:lpstr>
      <vt:lpstr>Mixed collections</vt:lpstr>
      <vt:lpstr>Recursive structures</vt:lpstr>
      <vt:lpstr>Change how we do this</vt:lpstr>
      <vt:lpstr>New way in Racket</vt:lpstr>
      <vt:lpstr>Symbols</vt:lpstr>
      <vt:lpstr>New feature</vt:lpstr>
      <vt:lpstr>An idiom</vt:lpstr>
      <vt:lpstr>All we need</vt:lpstr>
      <vt:lpstr>Attributes</vt:lpstr>
      <vt:lpstr>Contrasting Approaches</vt:lpstr>
      <vt:lpstr>The key difference</vt:lpstr>
      <vt:lpstr>List approach is error-prone</vt:lpstr>
      <vt:lpstr>Summary of advantages</vt:lpstr>
      <vt:lpstr>More with abstraction</vt:lpstr>
      <vt:lpstr>Struct is special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862</cp:revision>
  <cp:lastPrinted>2011-09-27T20:26:28Z</cp:lastPrinted>
  <dcterms:created xsi:type="dcterms:W3CDTF">2009-03-13T20:43:19Z</dcterms:created>
  <dcterms:modified xsi:type="dcterms:W3CDTF">2019-08-02T18:11:01Z</dcterms:modified>
</cp:coreProperties>
</file>