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56" r:id="rId2"/>
    <p:sldId id="476" r:id="rId3"/>
    <p:sldId id="477" r:id="rId4"/>
    <p:sldId id="478" r:id="rId5"/>
    <p:sldId id="479" r:id="rId6"/>
    <p:sldId id="501" r:id="rId7"/>
    <p:sldId id="481" r:id="rId8"/>
    <p:sldId id="482" r:id="rId9"/>
    <p:sldId id="485" r:id="rId10"/>
    <p:sldId id="486" r:id="rId11"/>
    <p:sldId id="483" r:id="rId12"/>
    <p:sldId id="484" r:id="rId13"/>
    <p:sldId id="502" r:id="rId14"/>
    <p:sldId id="487" r:id="rId15"/>
    <p:sldId id="488" r:id="rId16"/>
    <p:sldId id="489" r:id="rId17"/>
    <p:sldId id="490" r:id="rId18"/>
    <p:sldId id="491" r:id="rId19"/>
    <p:sldId id="492" r:id="rId20"/>
    <p:sldId id="493" r:id="rId21"/>
    <p:sldId id="494" r:id="rId22"/>
    <p:sldId id="495" r:id="rId23"/>
    <p:sldId id="496" r:id="rId24"/>
    <p:sldId id="497" r:id="rId25"/>
    <p:sldId id="498" r:id="rId26"/>
    <p:sldId id="499" r:id="rId27"/>
    <p:sldId id="500" r:id="rId28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85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27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lambda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() (+ x y z))   </a:t>
            </a:r>
            <a:r>
              <a:rPr lang="en-US" b="1" dirty="0" smtClean="0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; {x, y, z}</a:t>
            </a:r>
          </a:p>
          <a:p>
            <a:pPr marL="0" indent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lambda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(x) (+ x y z))  </a:t>
            </a:r>
            <a:r>
              <a:rPr lang="en-US" b="1" dirty="0" smtClean="0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; {y, z}</a:t>
            </a:r>
          </a:p>
          <a:p>
            <a:pPr marL="0" indent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lambda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(x) (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y z)) </a:t>
            </a:r>
            <a:r>
              <a:rPr lang="en-US" b="1" dirty="0" smtClean="0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; {y, z}</a:t>
            </a:r>
          </a:p>
          <a:p>
            <a:pPr marL="0" indent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lambda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(x) (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([y 0]) (+ x y z))) </a:t>
            </a:r>
            <a:r>
              <a:rPr lang="en-US" b="1" dirty="0" smtClean="0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; {z}</a:t>
            </a:r>
          </a:p>
          <a:p>
            <a:pPr marL="0" indent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lambda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(x y z) (+ x y z)) </a:t>
            </a:r>
            <a:r>
              <a:rPr lang="en-US" b="1" dirty="0" smtClean="0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; {}</a:t>
            </a:r>
          </a:p>
          <a:p>
            <a:pPr marL="0" indent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lambda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(x) (+ y (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([y z]) (+ y y)))) </a:t>
            </a:r>
            <a:r>
              <a:rPr lang="en-US" b="1" dirty="0" smtClean="0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; {y, z}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87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2209800"/>
          </a:xfrm>
        </p:spPr>
        <p:txBody>
          <a:bodyPr/>
          <a:lstStyle/>
          <a:p>
            <a:pPr algn="ctr"/>
            <a:r>
              <a:rPr lang="en-US" sz="3200" i="0" dirty="0" smtClean="0"/>
              <a:t>CSE341: Programming Languages</a:t>
            </a:r>
            <a:br>
              <a:rPr lang="en-US" sz="3200" i="0" dirty="0" smtClean="0"/>
            </a:br>
            <a:r>
              <a:rPr lang="en-US" sz="1400" i="0" dirty="0" smtClean="0"/>
              <a:t/>
            </a:r>
            <a:br>
              <a:rPr lang="en-US" sz="1400" i="0" dirty="0" smtClean="0"/>
            </a:br>
            <a:r>
              <a:rPr lang="en-US" sz="3200" i="0" dirty="0" smtClean="0"/>
              <a:t>Lecture 17</a:t>
            </a:r>
            <a:br>
              <a:rPr lang="en-US" sz="3200" i="0" dirty="0" smtClean="0"/>
            </a:br>
            <a:r>
              <a:rPr lang="en-US" sz="3200" i="0" dirty="0" smtClean="0"/>
              <a:t>Implementing Languages Including Closures</a:t>
            </a: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81600"/>
            <a:ext cx="6629400" cy="1219200"/>
          </a:xfrm>
        </p:spPr>
        <p:txBody>
          <a:bodyPr/>
          <a:lstStyle/>
          <a:p>
            <a:r>
              <a:rPr lang="en-US" sz="2400" dirty="0"/>
              <a:t>Brett Wortzman</a:t>
            </a:r>
          </a:p>
          <a:p>
            <a:r>
              <a:rPr lang="en-US" sz="2400" dirty="0"/>
              <a:t>Summer 2019</a:t>
            </a:r>
          </a:p>
          <a:p>
            <a:endParaRPr lang="en-US" sz="2400" dirty="0"/>
          </a:p>
          <a:p>
            <a:r>
              <a:rPr lang="en-US" sz="1200" i="1" dirty="0"/>
              <a:t>Slides originally created by Dan Grossman</a:t>
            </a:r>
            <a:endParaRPr lang="en-US" sz="44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800"/>
            <a:ext cx="7315447" cy="77155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See code for language that adds </a:t>
            </a:r>
            <a:r>
              <a:rPr lang="en-US" dirty="0" err="1" smtClean="0"/>
              <a:t>booleans</a:t>
            </a:r>
            <a:r>
              <a:rPr lang="en-US" dirty="0" smtClean="0"/>
              <a:t>, number-comparison, and conditionals: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2209800"/>
            <a:ext cx="7239000" cy="990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struct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bool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(b) </a:t>
            </a:r>
            <a:r>
              <a:rPr lang="en-US" sz="2000" kern="0" dirty="0" smtClean="0">
                <a:solidFill>
                  <a:srgbClr val="663300"/>
                </a:solidFill>
                <a:latin typeface="Courier New" pitchFamily="49" charset="0"/>
              </a:rPr>
              <a:t>#:transparent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struct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eq-num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(e1 e2) </a:t>
            </a:r>
            <a:r>
              <a:rPr lang="en-US" sz="2000" kern="0" dirty="0">
                <a:solidFill>
                  <a:srgbClr val="663300"/>
                </a:solidFill>
                <a:latin typeface="Courier New" pitchFamily="49" charset="0"/>
              </a:rPr>
              <a:t>#:transparent</a:t>
            </a:r>
            <a:r>
              <a:rPr lang="en-US" sz="2000" kern="0" dirty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struct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if-then-else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(e1 e2 e3) </a:t>
            </a:r>
            <a:r>
              <a:rPr lang="en-US" sz="2000" kern="0" dirty="0">
                <a:solidFill>
                  <a:srgbClr val="663300"/>
                </a:solidFill>
                <a:latin typeface="Courier New" pitchFamily="49" charset="0"/>
              </a:rPr>
              <a:t>#:transparent</a:t>
            </a:r>
            <a:r>
              <a:rPr lang="en-US" sz="2000" kern="0" dirty="0">
                <a:latin typeface="Courier New" pitchFamily="49" charset="0"/>
              </a:rPr>
              <a:t>)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300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(abstract) syntax of language </a:t>
            </a:r>
            <a:r>
              <a:rPr lang="en-US" i="1" dirty="0" smtClean="0"/>
              <a:t>B</a:t>
            </a:r>
            <a:r>
              <a:rPr lang="en-US" dirty="0" smtClean="0"/>
              <a:t> with Racket </a:t>
            </a:r>
            <a:r>
              <a:rPr lang="en-US" dirty="0" err="1" smtClean="0"/>
              <a:t>structs</a:t>
            </a:r>
            <a:endParaRPr lang="en-US" dirty="0" smtClean="0"/>
          </a:p>
          <a:p>
            <a:pPr lvl="1"/>
            <a:r>
              <a:rPr lang="en-US" i="1" dirty="0" smtClean="0"/>
              <a:t>B</a:t>
            </a:r>
            <a:r>
              <a:rPr lang="en-US" dirty="0" smtClean="0"/>
              <a:t> called MUPL in homework</a:t>
            </a:r>
          </a:p>
          <a:p>
            <a:r>
              <a:rPr lang="en-US" dirty="0" smtClean="0"/>
              <a:t>Write </a:t>
            </a:r>
            <a:r>
              <a:rPr lang="en-US" i="1" dirty="0" smtClean="0"/>
              <a:t>B</a:t>
            </a:r>
            <a:r>
              <a:rPr lang="en-US" dirty="0" smtClean="0"/>
              <a:t> programs directly in Racket via constructors</a:t>
            </a:r>
          </a:p>
          <a:p>
            <a:r>
              <a:rPr lang="en-US" dirty="0" smtClean="0"/>
              <a:t>Implement interpreter for </a:t>
            </a:r>
            <a:r>
              <a:rPr lang="en-US" i="1" dirty="0" smtClean="0"/>
              <a:t>B</a:t>
            </a:r>
            <a:r>
              <a:rPr lang="en-US" dirty="0" smtClean="0"/>
              <a:t> as a (recursive) Racket function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Now, a subtle-but-important distinction:</a:t>
            </a:r>
          </a:p>
          <a:p>
            <a:pPr lvl="1"/>
            <a:r>
              <a:rPr lang="en-US" dirty="0" smtClean="0"/>
              <a:t>Interpreter can </a:t>
            </a:r>
            <a:r>
              <a:rPr lang="en-US" i="1" dirty="0" smtClean="0"/>
              <a:t>assume</a:t>
            </a:r>
            <a:r>
              <a:rPr lang="en-US" dirty="0" smtClean="0"/>
              <a:t> input is a “legal AST for B”</a:t>
            </a:r>
          </a:p>
          <a:p>
            <a:pPr lvl="2"/>
            <a:r>
              <a:rPr lang="en-US" dirty="0" smtClean="0"/>
              <a:t>Okay to give wrong answer or inscrutable error otherwise</a:t>
            </a:r>
          </a:p>
          <a:p>
            <a:pPr lvl="1"/>
            <a:r>
              <a:rPr lang="en-US" dirty="0" smtClean="0"/>
              <a:t>Interpreter </a:t>
            </a:r>
            <a:r>
              <a:rPr lang="en-US" i="1" dirty="0" smtClean="0"/>
              <a:t>must</a:t>
            </a:r>
            <a:r>
              <a:rPr lang="en-US" dirty="0" smtClean="0"/>
              <a:t> </a:t>
            </a:r>
            <a:r>
              <a:rPr lang="en-US" i="1" dirty="0" smtClean="0"/>
              <a:t>check</a:t>
            </a:r>
            <a:r>
              <a:rPr lang="en-US" dirty="0" smtClean="0"/>
              <a:t> that recursive results are the right kind of </a:t>
            </a:r>
            <a:r>
              <a:rPr lang="en-US" i="1" dirty="0" smtClean="0"/>
              <a:t>value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Give a good error message otherwise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92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Legal ASTs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495800"/>
          </a:xfrm>
        </p:spPr>
        <p:txBody>
          <a:bodyPr/>
          <a:lstStyle/>
          <a:p>
            <a:r>
              <a:rPr lang="en-US" dirty="0" smtClean="0"/>
              <a:t>“Trees the interpreter must handle” are a subset of all the trees Racket allows as a dynamically typed language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assume “right types” for </a:t>
            </a:r>
            <a:r>
              <a:rPr lang="en-US" dirty="0" err="1" smtClean="0"/>
              <a:t>struct</a:t>
            </a:r>
            <a:r>
              <a:rPr lang="en-US" dirty="0" smtClean="0"/>
              <a:t> fields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 smtClean="0"/>
              <a:t> holds a number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negate</a:t>
            </a:r>
            <a:r>
              <a:rPr lang="en-US" dirty="0" smtClean="0"/>
              <a:t> holds a legal AST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multiply</a:t>
            </a:r>
            <a:r>
              <a:rPr lang="en-US" dirty="0" smtClean="0"/>
              <a:t> hold 2 legal ASTs</a:t>
            </a:r>
          </a:p>
          <a:p>
            <a:pPr lvl="1"/>
            <a:endParaRPr lang="en-US" sz="1200" dirty="0"/>
          </a:p>
          <a:p>
            <a:r>
              <a:rPr lang="en-US" dirty="0" smtClean="0"/>
              <a:t>Illegal ASTs can “crash the interpreter” – </a:t>
            </a:r>
            <a:r>
              <a:rPr lang="en-US" i="1" dirty="0" smtClean="0">
                <a:solidFill>
                  <a:srgbClr val="FF0000"/>
                </a:solidFill>
              </a:rPr>
              <a:t>this is fine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0" y="2133600"/>
            <a:ext cx="6477000" cy="1371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struct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const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  <a:r>
              <a:rPr lang="en-US" sz="2000" kern="0" dirty="0" smtClean="0">
                <a:solidFill>
                  <a:srgbClr val="663300"/>
                </a:solidFill>
                <a:latin typeface="Courier New" pitchFamily="49" charset="0"/>
              </a:rPr>
              <a:t>#:transparent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struct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negate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(e) </a:t>
            </a:r>
            <a:r>
              <a:rPr lang="en-US" sz="2000" kern="0" dirty="0">
                <a:solidFill>
                  <a:srgbClr val="663300"/>
                </a:solidFill>
                <a:latin typeface="Courier New" pitchFamily="49" charset="0"/>
              </a:rPr>
              <a:t>#:transparent</a:t>
            </a:r>
            <a:r>
              <a:rPr lang="en-US" sz="2000" kern="0" dirty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struct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add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(e1 e2) </a:t>
            </a:r>
            <a:r>
              <a:rPr lang="en-US" sz="2000" kern="0" dirty="0">
                <a:solidFill>
                  <a:srgbClr val="663300"/>
                </a:solidFill>
                <a:latin typeface="Courier New" pitchFamily="49" charset="0"/>
              </a:rPr>
              <a:t>#:transparent</a:t>
            </a:r>
            <a:r>
              <a:rPr lang="en-US" sz="2000" kern="0" dirty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struct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multiply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(e1 e2) </a:t>
            </a:r>
            <a:r>
              <a:rPr lang="en-US" sz="2000" kern="0" dirty="0">
                <a:solidFill>
                  <a:srgbClr val="663300"/>
                </a:solidFill>
                <a:latin typeface="Courier New" pitchFamily="49" charset="0"/>
              </a:rPr>
              <a:t>#:transparent</a:t>
            </a:r>
            <a:r>
              <a:rPr lang="en-US" sz="2000" kern="0" dirty="0">
                <a:latin typeface="Courier New" pitchFamily="49" charset="0"/>
              </a:rPr>
              <a:t>)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0" y="5638800"/>
            <a:ext cx="7010400" cy="762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(multiply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(add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3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uh-oh")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4))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(negate -7)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380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See code for language that adds </a:t>
            </a:r>
            <a:r>
              <a:rPr lang="en-US" dirty="0" err="1" smtClean="0"/>
              <a:t>booleans</a:t>
            </a:r>
            <a:r>
              <a:rPr lang="en-US" dirty="0" smtClean="0"/>
              <a:t>, number-comparison, and conditionals: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if the program is a legal AST, but evaluation of it tries to use the wrong kind of value?</a:t>
            </a:r>
          </a:p>
          <a:p>
            <a:pPr lvl="1"/>
            <a:r>
              <a:rPr lang="en-US" dirty="0" smtClean="0"/>
              <a:t>For example, “add a </a:t>
            </a:r>
            <a:r>
              <a:rPr lang="en-US" dirty="0" err="1" smtClean="0"/>
              <a:t>boolean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You should detect this and give an error message not in terms of the interpreter implementation</a:t>
            </a:r>
          </a:p>
          <a:p>
            <a:pPr lvl="1"/>
            <a:r>
              <a:rPr lang="en-US" dirty="0" smtClean="0"/>
              <a:t>Means checking a recursive result whenever a particular kind of value is needed</a:t>
            </a:r>
          </a:p>
          <a:p>
            <a:pPr lvl="2"/>
            <a:r>
              <a:rPr lang="en-US" dirty="0" smtClean="0"/>
              <a:t>No need to check if any kind of value is okay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2209800"/>
            <a:ext cx="7239000" cy="990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struct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bool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(b) </a:t>
            </a:r>
            <a:r>
              <a:rPr lang="en-US" sz="2000" kern="0" dirty="0" smtClean="0">
                <a:solidFill>
                  <a:srgbClr val="663300"/>
                </a:solidFill>
                <a:latin typeface="Courier New" pitchFamily="49" charset="0"/>
              </a:rPr>
              <a:t>#:transparent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struct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eq-num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(e1 e2) </a:t>
            </a:r>
            <a:r>
              <a:rPr lang="en-US" sz="2000" kern="0" dirty="0">
                <a:solidFill>
                  <a:srgbClr val="663300"/>
                </a:solidFill>
                <a:latin typeface="Courier New" pitchFamily="49" charset="0"/>
              </a:rPr>
              <a:t>#:transparent</a:t>
            </a:r>
            <a:r>
              <a:rPr lang="en-US" sz="2000" kern="0" dirty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struct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if-then-else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(e1 e2 e3) </a:t>
            </a:r>
            <a:r>
              <a:rPr lang="en-US" sz="2000" kern="0" dirty="0">
                <a:solidFill>
                  <a:srgbClr val="663300"/>
                </a:solidFill>
                <a:latin typeface="Courier New" pitchFamily="49" charset="0"/>
              </a:rPr>
              <a:t>#:transparent</a:t>
            </a:r>
            <a:r>
              <a:rPr lang="en-US" sz="2000" kern="0" dirty="0">
                <a:latin typeface="Courier New" pitchFamily="49" charset="0"/>
              </a:rPr>
              <a:t>)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8419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Interpreters so far have been for languages without variables</a:t>
            </a:r>
          </a:p>
          <a:p>
            <a:pPr lvl="1"/>
            <a:r>
              <a:rPr lang="en-US" dirty="0" smtClean="0"/>
              <a:t>No let-expressions, functions-with-arguments, etc.</a:t>
            </a:r>
          </a:p>
          <a:p>
            <a:pPr lvl="1"/>
            <a:r>
              <a:rPr lang="en-US" dirty="0" smtClean="0"/>
              <a:t>Language in homework has all these things</a:t>
            </a:r>
          </a:p>
          <a:p>
            <a:pPr lvl="1"/>
            <a:endParaRPr lang="en-US" dirty="0"/>
          </a:p>
          <a:p>
            <a:r>
              <a:rPr lang="en-US" dirty="0" smtClean="0"/>
              <a:t>This segment describes in English what to do</a:t>
            </a:r>
          </a:p>
          <a:p>
            <a:pPr lvl="1"/>
            <a:r>
              <a:rPr lang="en-US" dirty="0" smtClean="0"/>
              <a:t>Up to you to translate this to code</a:t>
            </a:r>
          </a:p>
          <a:p>
            <a:pPr lvl="1"/>
            <a:endParaRPr lang="en-US" dirty="0"/>
          </a:p>
          <a:p>
            <a:r>
              <a:rPr lang="en-US" dirty="0" smtClean="0"/>
              <a:t>Fortunately, what you have </a:t>
            </a:r>
            <a:r>
              <a:rPr lang="en-US" dirty="0"/>
              <a:t>to implement is what we have been stressing since the </a:t>
            </a:r>
            <a:r>
              <a:rPr lang="en-US" dirty="0" smtClean="0"/>
              <a:t>very, very </a:t>
            </a:r>
            <a:r>
              <a:rPr lang="en-US" dirty="0"/>
              <a:t>beginning of the course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96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95800"/>
          </a:xfrm>
        </p:spPr>
        <p:txBody>
          <a:bodyPr/>
          <a:lstStyle/>
          <a:p>
            <a:r>
              <a:rPr lang="en-US" dirty="0" smtClean="0"/>
              <a:t>An environment is a mapping from variables (Racket strings) to values (as defined by the language)</a:t>
            </a:r>
          </a:p>
          <a:p>
            <a:pPr lvl="1"/>
            <a:r>
              <a:rPr lang="en-US" dirty="0" smtClean="0"/>
              <a:t>Only ever put pairs of strings and values in the environment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Evaluation </a:t>
            </a:r>
            <a:r>
              <a:rPr lang="en-US" dirty="0"/>
              <a:t>takes place in an </a:t>
            </a:r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Environment passed as argument to interpreter helper function</a:t>
            </a:r>
            <a:endParaRPr lang="en-US" dirty="0"/>
          </a:p>
          <a:p>
            <a:pPr lvl="1"/>
            <a:r>
              <a:rPr lang="en-US" dirty="0" smtClean="0"/>
              <a:t>A variable expression looks up the variable in the environment</a:t>
            </a:r>
          </a:p>
          <a:p>
            <a:pPr lvl="1"/>
            <a:r>
              <a:rPr lang="en-US" dirty="0" smtClean="0"/>
              <a:t>Most </a:t>
            </a:r>
            <a:r>
              <a:rPr lang="en-US" dirty="0" err="1" smtClean="0"/>
              <a:t>subexpressions</a:t>
            </a:r>
            <a:r>
              <a:rPr lang="en-US" dirty="0" smtClean="0"/>
              <a:t> use same environment as outer expression</a:t>
            </a:r>
          </a:p>
          <a:p>
            <a:pPr lvl="1"/>
            <a:r>
              <a:rPr lang="en-US" dirty="0" smtClean="0"/>
              <a:t>A let-expression evaluates its body in a larger environment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00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 now a recursive helper function has all the interesting stuff: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Recursive calls must “pass down” correct environment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Then </a:t>
            </a:r>
            <a:r>
              <a:rPr lang="en-US" b="1" dirty="0" err="1" smtClean="0">
                <a:latin typeface="Courier New" pitchFamily="49" charset="0"/>
              </a:rPr>
              <a:t>eval-exp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/>
              <a:t>just calls </a:t>
            </a:r>
            <a:r>
              <a:rPr lang="en-US" b="1" dirty="0" err="1" smtClean="0">
                <a:latin typeface="Courier New" pitchFamily="49" charset="0"/>
              </a:rPr>
              <a:t>eval</a:t>
            </a:r>
            <a:r>
              <a:rPr lang="en-US" b="1" dirty="0" smtClean="0">
                <a:latin typeface="Courier New" pitchFamily="49" charset="0"/>
              </a:rPr>
              <a:t>-under-</a:t>
            </a:r>
            <a:r>
              <a:rPr lang="en-US" b="1" dirty="0" err="1" smtClean="0">
                <a:latin typeface="Courier New" pitchFamily="49" charset="0"/>
              </a:rPr>
              <a:t>env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with same expression and the </a:t>
            </a:r>
            <a:r>
              <a:rPr lang="en-US" i="1" dirty="0" smtClean="0"/>
              <a:t>empty environment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On homework, environments themselves are just Racket lists containing Racket pairs of a string (the MUPL variable name, e.g</a:t>
            </a:r>
            <a:r>
              <a:rPr lang="en-US" dirty="0"/>
              <a:t>.,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"x"</a:t>
            </a:r>
            <a:r>
              <a:rPr lang="en-US" dirty="0" smtClean="0"/>
              <a:t>) and a MUPL value (e.g., </a:t>
            </a:r>
            <a:r>
              <a:rPr lang="en-US" b="1" dirty="0" smtClean="0">
                <a:latin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17)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00200" y="2133600"/>
            <a:ext cx="6248400" cy="1066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eval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-under-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env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e </a:t>
            </a:r>
            <a:r>
              <a:rPr lang="en-US" sz="2000" kern="0" dirty="0" err="1" smtClean="0">
                <a:latin typeface="Courier New" pitchFamily="49" charset="0"/>
              </a:rPr>
              <a:t>env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(</a:t>
            </a:r>
            <a:r>
              <a:rPr lang="en-US" sz="2000" kern="0" dirty="0" err="1" smtClean="0">
                <a:latin typeface="Courier New" pitchFamily="49" charset="0"/>
              </a:rPr>
              <a:t>cond</a:t>
            </a:r>
            <a:r>
              <a:rPr lang="en-US" sz="2000" kern="0" dirty="0" smtClean="0">
                <a:latin typeface="Courier New" pitchFamily="49" charset="0"/>
              </a:rPr>
              <a:t> …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; case for each kind of </a:t>
            </a:r>
            <a:r>
              <a:rPr lang="en-US" sz="2000" kern="0" dirty="0" smtClean="0">
                <a:latin typeface="Courier New" pitchFamily="49" charset="0"/>
              </a:rPr>
              <a:t>      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))    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; expression</a:t>
            </a:r>
          </a:p>
        </p:txBody>
      </p:sp>
    </p:spTree>
    <p:extLst>
      <p:ext uri="{BB962C8B-B14F-4D97-AF65-F5344CB8AC3E}">
        <p14:creationId xmlns:p14="http://schemas.microsoft.com/office/powerpoint/2010/main" val="123219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grading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Stylistically </a:t>
            </a:r>
            <a:r>
              <a:rPr lang="en-US" b="1" dirty="0" err="1">
                <a:latin typeface="Courier New" pitchFamily="49" charset="0"/>
              </a:rPr>
              <a:t>eval</a:t>
            </a:r>
            <a:r>
              <a:rPr lang="en-US" b="1" dirty="0">
                <a:latin typeface="Courier New" pitchFamily="49" charset="0"/>
              </a:rPr>
              <a:t>-under-</a:t>
            </a:r>
            <a:r>
              <a:rPr lang="en-US" b="1" dirty="0" err="1">
                <a:latin typeface="Courier New" pitchFamily="49" charset="0"/>
              </a:rPr>
              <a:t>env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 smtClean="0"/>
              <a:t>would be a helper function one could define locally inside </a:t>
            </a:r>
            <a:r>
              <a:rPr lang="en-US" b="1" dirty="0" err="1" smtClean="0">
                <a:latin typeface="Courier New" pitchFamily="49" charset="0"/>
              </a:rPr>
              <a:t>eval-exp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But do not do this on your homework</a:t>
            </a:r>
          </a:p>
          <a:p>
            <a:pPr lvl="1"/>
            <a:r>
              <a:rPr lang="en-US" dirty="0" smtClean="0"/>
              <a:t>We have grading tests that call </a:t>
            </a:r>
            <a:r>
              <a:rPr lang="en-US" b="1" dirty="0" err="1">
                <a:latin typeface="Courier New" pitchFamily="49" charset="0"/>
              </a:rPr>
              <a:t>eval</a:t>
            </a:r>
            <a:r>
              <a:rPr lang="en-US" b="1" dirty="0">
                <a:latin typeface="Courier New" pitchFamily="49" charset="0"/>
              </a:rPr>
              <a:t>-under-</a:t>
            </a:r>
            <a:r>
              <a:rPr lang="en-US" b="1" dirty="0" err="1">
                <a:latin typeface="Courier New" pitchFamily="49" charset="0"/>
              </a:rPr>
              <a:t>env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 smtClean="0"/>
              <a:t>directly, so we need it at top-level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68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best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interesting and mind-bending part of the homework is that the language being implemented has first-class closures</a:t>
            </a:r>
          </a:p>
          <a:p>
            <a:pPr lvl="1"/>
            <a:r>
              <a:rPr lang="en-US" dirty="0" smtClean="0"/>
              <a:t>With lexical scope of course</a:t>
            </a:r>
          </a:p>
          <a:p>
            <a:pPr lvl="1"/>
            <a:endParaRPr lang="en-US" dirty="0"/>
          </a:p>
          <a:p>
            <a:r>
              <a:rPr lang="en-US" dirty="0" smtClean="0"/>
              <a:t>Fortunately, what you have </a:t>
            </a:r>
            <a:r>
              <a:rPr lang="en-US" dirty="0"/>
              <a:t>to implement is what we have been stressing since </a:t>
            </a:r>
            <a:r>
              <a:rPr lang="en-US" dirty="0" smtClean="0"/>
              <a:t>we first learned about closures…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09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“magic”: How do we use the “right environment” for lexical scope when functions may return other functions, store them in data structures, etc.?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 smtClean="0"/>
              <a:t>Lack of magic: The interpreter uses a closure data structure (with two parts) to keep the environment it will need to use later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dirty="0" smtClean="0"/>
              <a:t>Evaluate a function expression:</a:t>
            </a:r>
          </a:p>
          <a:p>
            <a:pPr lvl="1"/>
            <a:r>
              <a:rPr lang="en-US" dirty="0" smtClean="0"/>
              <a:t>A function is </a:t>
            </a:r>
            <a:r>
              <a:rPr lang="en-US" i="1" dirty="0" smtClean="0"/>
              <a:t>not</a:t>
            </a:r>
            <a:r>
              <a:rPr lang="en-US" dirty="0" smtClean="0"/>
              <a:t> a value; a closure </a:t>
            </a:r>
            <a:r>
              <a:rPr lang="en-US" i="1" dirty="0" smtClean="0"/>
              <a:t>is</a:t>
            </a:r>
            <a:r>
              <a:rPr lang="en-US" dirty="0" smtClean="0"/>
              <a:t> a value</a:t>
            </a:r>
          </a:p>
          <a:p>
            <a:pPr lvl="2"/>
            <a:r>
              <a:rPr lang="en-US" dirty="0" smtClean="0"/>
              <a:t>Evaluating a function returns a closure</a:t>
            </a:r>
          </a:p>
          <a:p>
            <a:pPr lvl="1"/>
            <a:r>
              <a:rPr lang="en-US" dirty="0" smtClean="0"/>
              <a:t>Create a closure out of (a) the function and (b) the current environment when the function was evaluated</a:t>
            </a:r>
          </a:p>
          <a:p>
            <a:pPr lvl="1"/>
            <a:endParaRPr lang="en-US" sz="1000" dirty="0" smtClean="0"/>
          </a:p>
          <a:p>
            <a:pPr marL="0" indent="0">
              <a:buNone/>
            </a:pPr>
            <a:r>
              <a:rPr lang="en-US" dirty="0" smtClean="0"/>
              <a:t>Evaluate a function call: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71600" y="3276600"/>
            <a:ext cx="6477000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struct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closure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env</a:t>
            </a:r>
            <a:r>
              <a:rPr lang="en-US" sz="2000" kern="0" dirty="0" smtClean="0">
                <a:latin typeface="Courier New" pitchFamily="49" charset="0"/>
              </a:rPr>
              <a:t> fun) </a:t>
            </a:r>
            <a:r>
              <a:rPr lang="en-US" sz="2000" kern="0" dirty="0" smtClean="0">
                <a:solidFill>
                  <a:srgbClr val="663300"/>
                </a:solidFill>
                <a:latin typeface="Courier New" pitchFamily="49" charset="0"/>
              </a:rPr>
              <a:t>#:transparent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68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59723" cy="40011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</a:rPr>
              <a:t>"(</a:t>
            </a:r>
            <a:r>
              <a:rPr lang="en-US" b="1" dirty="0" err="1" smtClean="0">
                <a:latin typeface="Courier New" pitchFamily="49" charset="0"/>
              </a:rPr>
              <a:t>fn</a:t>
            </a:r>
            <a:r>
              <a:rPr lang="en-US" b="1" dirty="0" smtClean="0">
                <a:latin typeface="Courier New" pitchFamily="49" charset="0"/>
              </a:rPr>
              <a:t> x =&gt; x + x) 4"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45523" y="1781099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+mj-lt"/>
              </a:rPr>
              <a:t>Parsing</a:t>
            </a:r>
            <a:endParaRPr lang="en-US" dirty="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895600" y="2510254"/>
            <a:ext cx="3261201" cy="2823746"/>
            <a:chOff x="2819400" y="2455217"/>
            <a:chExt cx="3261201" cy="2823746"/>
          </a:xfrm>
        </p:grpSpPr>
        <p:sp>
          <p:nvSpPr>
            <p:cNvPr id="41" name="Rectangle 40"/>
            <p:cNvSpPr/>
            <p:nvPr/>
          </p:nvSpPr>
          <p:spPr bwMode="auto">
            <a:xfrm>
              <a:off x="2828604" y="2455217"/>
              <a:ext cx="3251997" cy="28237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819400" y="2667000"/>
              <a:ext cx="3124200" cy="2514600"/>
              <a:chOff x="2819400" y="2667000"/>
              <a:chExt cx="3124200" cy="2514600"/>
            </a:xfrm>
            <a:noFill/>
          </p:grpSpPr>
          <p:sp>
            <p:nvSpPr>
              <p:cNvPr id="10" name="TextBox 9"/>
              <p:cNvSpPr txBox="1"/>
              <p:nvPr/>
            </p:nvSpPr>
            <p:spPr>
              <a:xfrm>
                <a:off x="4154269" y="2667000"/>
                <a:ext cx="800219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Call</a:t>
                </a:r>
                <a:endParaRPr lang="en-US" sz="20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cxnSp>
            <p:nvCxnSpPr>
              <p:cNvPr id="11" name="Straight Connector 10"/>
              <p:cNvCxnSpPr>
                <a:stCxn id="10" idx="2"/>
              </p:cNvCxnSpPr>
              <p:nvPr/>
            </p:nvCxnSpPr>
            <p:spPr bwMode="auto">
              <a:xfrm flipH="1">
                <a:off x="3886203" y="3067110"/>
                <a:ext cx="668176" cy="209490"/>
              </a:xfrm>
              <a:prstGeom prst="line">
                <a:avLst/>
              </a:prstGeom>
              <a:grp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/>
              <p:cNvCxnSpPr>
                <a:stCxn id="10" idx="2"/>
              </p:cNvCxnSpPr>
              <p:nvPr/>
            </p:nvCxnSpPr>
            <p:spPr bwMode="auto">
              <a:xfrm>
                <a:off x="4554379" y="3067110"/>
                <a:ext cx="551021" cy="209490"/>
              </a:xfrm>
              <a:prstGeom prst="line">
                <a:avLst/>
              </a:prstGeom>
              <a:grp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" name="TextBox 12"/>
              <p:cNvSpPr txBox="1"/>
              <p:nvPr/>
            </p:nvSpPr>
            <p:spPr>
              <a:xfrm>
                <a:off x="2819400" y="3257490"/>
                <a:ext cx="1415772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Function</a:t>
                </a:r>
                <a:endParaRPr lang="en-US" sz="20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cxnSp>
            <p:nvCxnSpPr>
              <p:cNvPr id="14" name="Straight Connector 13"/>
              <p:cNvCxnSpPr>
                <a:stCxn id="21" idx="0"/>
                <a:endCxn id="13" idx="2"/>
              </p:cNvCxnSpPr>
              <p:nvPr/>
            </p:nvCxnSpPr>
            <p:spPr bwMode="auto">
              <a:xfrm flipV="1">
                <a:off x="3217277" y="3657600"/>
                <a:ext cx="310009" cy="209490"/>
              </a:xfrm>
              <a:prstGeom prst="line">
                <a:avLst/>
              </a:prstGeom>
              <a:grp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" name="TextBox 14"/>
              <p:cNvSpPr txBox="1"/>
              <p:nvPr/>
            </p:nvSpPr>
            <p:spPr>
              <a:xfrm>
                <a:off x="3700046" y="3867090"/>
                <a:ext cx="338554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+</a:t>
                </a:r>
                <a:endParaRPr lang="en-US" sz="20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527828" y="3297763"/>
                <a:ext cx="1415772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Constant</a:t>
                </a:r>
                <a:endParaRPr lang="en-US" sz="20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cxnSp>
            <p:nvCxnSpPr>
              <p:cNvPr id="19" name="Straight Connector 18"/>
              <p:cNvCxnSpPr/>
              <p:nvPr/>
            </p:nvCxnSpPr>
            <p:spPr bwMode="auto">
              <a:xfrm flipV="1">
                <a:off x="5194757" y="3678763"/>
                <a:ext cx="4465" cy="152400"/>
              </a:xfrm>
              <a:prstGeom prst="line">
                <a:avLst/>
              </a:prstGeom>
              <a:grp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0" name="TextBox 19"/>
              <p:cNvSpPr txBox="1"/>
              <p:nvPr/>
            </p:nvSpPr>
            <p:spPr>
              <a:xfrm>
                <a:off x="5029200" y="3812053"/>
                <a:ext cx="338554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4</a:t>
                </a:r>
                <a:endParaRPr lang="en-US" sz="20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048000" y="3867090"/>
                <a:ext cx="338554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x</a:t>
                </a:r>
              </a:p>
            </p:txBody>
          </p:sp>
          <p:cxnSp>
            <p:nvCxnSpPr>
              <p:cNvPr id="22" name="Straight Connector 21"/>
              <p:cNvCxnSpPr>
                <a:stCxn id="15" idx="0"/>
                <a:endCxn id="13" idx="2"/>
              </p:cNvCxnSpPr>
              <p:nvPr/>
            </p:nvCxnSpPr>
            <p:spPr bwMode="auto">
              <a:xfrm flipH="1" flipV="1">
                <a:off x="3527286" y="3657600"/>
                <a:ext cx="342037" cy="209490"/>
              </a:xfrm>
              <a:prstGeom prst="line">
                <a:avLst/>
              </a:prstGeom>
              <a:grp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3" name="TextBox 22"/>
              <p:cNvSpPr txBox="1"/>
              <p:nvPr/>
            </p:nvSpPr>
            <p:spPr>
              <a:xfrm>
                <a:off x="3352800" y="4781490"/>
                <a:ext cx="338554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x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081046" y="4781490"/>
                <a:ext cx="338554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x</a:t>
                </a:r>
              </a:p>
            </p:txBody>
          </p:sp>
          <p:cxnSp>
            <p:nvCxnSpPr>
              <p:cNvPr id="25" name="Straight Connector 24"/>
              <p:cNvCxnSpPr/>
              <p:nvPr/>
            </p:nvCxnSpPr>
            <p:spPr bwMode="auto">
              <a:xfrm flipV="1">
                <a:off x="3581400" y="4191000"/>
                <a:ext cx="310009" cy="209490"/>
              </a:xfrm>
              <a:prstGeom prst="line">
                <a:avLst/>
              </a:prstGeom>
              <a:grp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 flipH="1" flipV="1">
                <a:off x="3891409" y="4191000"/>
                <a:ext cx="342037" cy="209490"/>
              </a:xfrm>
              <a:prstGeom prst="line">
                <a:avLst/>
              </a:prstGeom>
              <a:grp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7" name="TextBox 26"/>
              <p:cNvSpPr txBox="1"/>
              <p:nvPr/>
            </p:nvSpPr>
            <p:spPr>
              <a:xfrm>
                <a:off x="3239869" y="4419600"/>
                <a:ext cx="646331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Courier New" pitchFamily="49" charset="0"/>
                    <a:cs typeface="Courier New" pitchFamily="49" charset="0"/>
                  </a:rPr>
                  <a:t>Var</a:t>
                </a:r>
                <a:endParaRPr lang="en-US" sz="20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001869" y="4400490"/>
                <a:ext cx="646331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Courier New" pitchFamily="49" charset="0"/>
                    <a:cs typeface="Courier New" pitchFamily="49" charset="0"/>
                  </a:rPr>
                  <a:t>Var</a:t>
                </a:r>
                <a:endParaRPr lang="en-US" sz="20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cxnSp>
            <p:nvCxnSpPr>
              <p:cNvPr id="29" name="Straight Connector 28"/>
              <p:cNvCxnSpPr/>
              <p:nvPr/>
            </p:nvCxnSpPr>
            <p:spPr bwMode="auto">
              <a:xfrm flipV="1">
                <a:off x="4267200" y="4724400"/>
                <a:ext cx="4465" cy="152400"/>
              </a:xfrm>
              <a:prstGeom prst="line">
                <a:avLst/>
              </a:prstGeom>
              <a:grp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 flipV="1">
                <a:off x="3505200" y="4724400"/>
                <a:ext cx="4465" cy="152400"/>
              </a:xfrm>
              <a:prstGeom prst="line">
                <a:avLst/>
              </a:prstGeom>
              <a:grp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31" name="Right Arrow 30"/>
          <p:cNvSpPr/>
          <p:nvPr/>
        </p:nvSpPr>
        <p:spPr bwMode="auto">
          <a:xfrm rot="20344306">
            <a:off x="6142596" y="4162773"/>
            <a:ext cx="1211420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8237" y="4579382"/>
            <a:ext cx="2486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+mj-lt"/>
              </a:rPr>
              <a:t>Type checking?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315200" y="3371671"/>
            <a:ext cx="15343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Possible </a:t>
            </a:r>
          </a:p>
          <a:p>
            <a:r>
              <a:rPr lang="en-US" dirty="0">
                <a:latin typeface="+mj-lt"/>
              </a:rPr>
              <a:t>e</a:t>
            </a:r>
            <a:r>
              <a:rPr lang="en-US" dirty="0" smtClean="0">
                <a:latin typeface="+mj-lt"/>
              </a:rPr>
              <a:t>rrors /</a:t>
            </a:r>
          </a:p>
          <a:p>
            <a:r>
              <a:rPr lang="en-US" dirty="0" smtClean="0">
                <a:latin typeface="+mj-lt"/>
              </a:rPr>
              <a:t>warnings</a:t>
            </a:r>
            <a:endParaRPr lang="en-US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57800" y="5410200"/>
            <a:ext cx="3563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+mj-lt"/>
              </a:rPr>
              <a:t>Rest of implementation</a:t>
            </a:r>
            <a:endParaRPr lang="en-US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6" name="Right Arrow 35"/>
          <p:cNvSpPr/>
          <p:nvPr/>
        </p:nvSpPr>
        <p:spPr bwMode="auto">
          <a:xfrm rot="20685298">
            <a:off x="3787275" y="1371187"/>
            <a:ext cx="1252261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53458" y="609600"/>
            <a:ext cx="15343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Possible </a:t>
            </a:r>
          </a:p>
          <a:p>
            <a:r>
              <a:rPr lang="en-US" dirty="0">
                <a:latin typeface="+mj-lt"/>
              </a:rPr>
              <a:t>e</a:t>
            </a:r>
            <a:r>
              <a:rPr lang="en-US" dirty="0" smtClean="0">
                <a:latin typeface="+mj-lt"/>
              </a:rPr>
              <a:t>rrors /</a:t>
            </a:r>
          </a:p>
          <a:p>
            <a:r>
              <a:rPr lang="en-US" dirty="0" smtClean="0">
                <a:latin typeface="+mj-lt"/>
              </a:rPr>
              <a:t>warnings</a:t>
            </a:r>
            <a:endParaRPr lang="en-US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5800" y="1208099"/>
            <a:ext cx="2845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>
                <a:latin typeface="+mj-lt"/>
              </a:rPr>
              <a:t>c</a:t>
            </a:r>
            <a:r>
              <a:rPr lang="en-US" sz="2000" b="0" i="1" dirty="0" smtClean="0">
                <a:latin typeface="+mj-lt"/>
              </a:rPr>
              <a:t>oncrete syntax (string)</a:t>
            </a:r>
            <a:endParaRPr lang="en-US" sz="2000" b="0" i="1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7134" y="2795238"/>
            <a:ext cx="2587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 smtClean="0">
                <a:latin typeface="+mj-lt"/>
              </a:rPr>
              <a:t>abstract syntax (tree)</a:t>
            </a:r>
            <a:endParaRPr lang="en-US" sz="2000" b="0" i="1" dirty="0">
              <a:latin typeface="+mj-lt"/>
            </a:endParaRPr>
          </a:p>
        </p:txBody>
      </p:sp>
      <p:sp>
        <p:nvSpPr>
          <p:cNvPr id="8" name="Right Arrow 7"/>
          <p:cNvSpPr/>
          <p:nvPr/>
        </p:nvSpPr>
        <p:spPr bwMode="auto">
          <a:xfrm rot="3579161">
            <a:off x="3483328" y="2208376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49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9" grpId="0"/>
      <p:bldP spid="31" grpId="0" animBg="1"/>
      <p:bldP spid="32" grpId="0"/>
      <p:bldP spid="33" grpId="0"/>
      <p:bldP spid="34" grpId="0"/>
      <p:bldP spid="36" grpId="0" animBg="1"/>
      <p:bldP spid="37" grpId="0"/>
      <p:bldP spid="38" grpId="0"/>
      <p:bldP spid="39" grpId="0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153400" cy="4343400"/>
          </a:xfrm>
        </p:spPr>
        <p:txBody>
          <a:bodyPr/>
          <a:lstStyle/>
          <a:p>
            <a:r>
              <a:rPr lang="en-US" dirty="0" smtClean="0"/>
              <a:t>Use current environment to evaluate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e1</a:t>
            </a:r>
            <a:r>
              <a:rPr lang="en-US" dirty="0" smtClean="0"/>
              <a:t> to a closure</a:t>
            </a:r>
          </a:p>
          <a:p>
            <a:pPr lvl="1"/>
            <a:r>
              <a:rPr lang="en-US" dirty="0" smtClean="0"/>
              <a:t>Error if result is a value that is not a closure</a:t>
            </a:r>
          </a:p>
          <a:p>
            <a:r>
              <a:rPr lang="en-US" dirty="0"/>
              <a:t>Use current environment to evaluate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e2</a:t>
            </a:r>
            <a:r>
              <a:rPr lang="en-US" dirty="0" smtClean="0"/>
              <a:t> </a:t>
            </a:r>
            <a:r>
              <a:rPr lang="en-US" dirty="0"/>
              <a:t>to a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Evaluate closure’s function’s body </a:t>
            </a:r>
            <a:r>
              <a:rPr lang="en-US" dirty="0" smtClean="0">
                <a:solidFill>
                  <a:schemeClr val="accent2"/>
                </a:solidFill>
              </a:rPr>
              <a:t>in the closure’s environment</a:t>
            </a:r>
            <a:r>
              <a:rPr lang="en-US" dirty="0" smtClean="0"/>
              <a:t>, extended to:</a:t>
            </a:r>
          </a:p>
          <a:p>
            <a:pPr lvl="1"/>
            <a:r>
              <a:rPr lang="en-US" dirty="0" smtClean="0"/>
              <a:t>Map the function’s argument-name to the argument-value</a:t>
            </a:r>
          </a:p>
          <a:p>
            <a:pPr lvl="1"/>
            <a:r>
              <a:rPr lang="en-US" dirty="0" smtClean="0"/>
              <a:t>And for recursion, map the function’s name to the whole closure</a:t>
            </a:r>
          </a:p>
          <a:p>
            <a:pPr lvl="1"/>
            <a:endParaRPr lang="en-US" sz="1600" dirty="0"/>
          </a:p>
          <a:p>
            <a:pPr marL="0" indent="0">
              <a:buNone/>
            </a:pPr>
            <a:r>
              <a:rPr lang="en-US" dirty="0" smtClean="0"/>
              <a:t>This is the same semantics we learned a few weeks ago “coded up”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 smtClean="0"/>
              <a:t>Given a closure, the code part is </a:t>
            </a:r>
            <a:r>
              <a:rPr lang="en-US" i="1" dirty="0" smtClean="0"/>
              <a:t>only</a:t>
            </a:r>
            <a:r>
              <a:rPr lang="en-US" dirty="0" smtClean="0"/>
              <a:t> ever evaluated using the environment part (extended), </a:t>
            </a:r>
            <a:r>
              <a:rPr lang="en-US" i="1" dirty="0" smtClean="0"/>
              <a:t>not</a:t>
            </a:r>
            <a:r>
              <a:rPr lang="en-US" dirty="0" smtClean="0"/>
              <a:t> the environment at the call-site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57600" y="1295400"/>
            <a:ext cx="2133600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(call e1 e2)</a:t>
            </a:r>
          </a:p>
        </p:txBody>
      </p:sp>
    </p:spTree>
    <p:extLst>
      <p:ext uri="{BB962C8B-B14F-4D97-AF65-F5344CB8AC3E}">
        <p14:creationId xmlns:p14="http://schemas.microsoft.com/office/powerpoint/2010/main" val="1139794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Our approach to language implementation: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dirty="0" smtClean="0"/>
              <a:t>Implementing language </a:t>
            </a:r>
            <a:r>
              <a:rPr lang="en-US" i="1" dirty="0" smtClean="0"/>
              <a:t>B</a:t>
            </a:r>
            <a:r>
              <a:rPr lang="en-US" dirty="0" smtClean="0"/>
              <a:t> in language </a:t>
            </a:r>
            <a:r>
              <a:rPr lang="en-US" i="1" dirty="0" smtClean="0"/>
              <a:t>A</a:t>
            </a:r>
          </a:p>
          <a:p>
            <a:r>
              <a:rPr lang="en-US" dirty="0" smtClean="0"/>
              <a:t>Skipping parsing by writing language </a:t>
            </a:r>
            <a:r>
              <a:rPr lang="en-US" i="1" dirty="0" smtClean="0"/>
              <a:t>B</a:t>
            </a:r>
            <a:r>
              <a:rPr lang="en-US" dirty="0" smtClean="0"/>
              <a:t> programs directly in terms of language </a:t>
            </a:r>
            <a:r>
              <a:rPr lang="en-US" i="1" dirty="0" smtClean="0"/>
              <a:t>A</a:t>
            </a:r>
            <a:r>
              <a:rPr lang="en-US" dirty="0" smtClean="0"/>
              <a:t> constructors</a:t>
            </a:r>
            <a:endParaRPr lang="en-US" dirty="0"/>
          </a:p>
          <a:p>
            <a:r>
              <a:rPr lang="en-US" dirty="0" smtClean="0"/>
              <a:t>An interpreter written in </a:t>
            </a:r>
            <a:r>
              <a:rPr lang="en-US" i="1" dirty="0" smtClean="0"/>
              <a:t>A</a:t>
            </a:r>
            <a:r>
              <a:rPr lang="en-US" dirty="0" smtClean="0"/>
              <a:t> recursively evaluates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What we know about macros: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dirty="0" smtClean="0"/>
              <a:t>Extend the syntax of a language</a:t>
            </a:r>
          </a:p>
          <a:p>
            <a:r>
              <a:rPr lang="en-US" dirty="0" smtClean="0"/>
              <a:t>Use of a macro expands into language syntax before the program is run, i.e., before calling the main interpreter function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50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With our set-up, we can use language </a:t>
            </a:r>
            <a:r>
              <a:rPr lang="en-US" i="1" dirty="0" smtClean="0"/>
              <a:t>A</a:t>
            </a:r>
            <a:r>
              <a:rPr lang="en-US" dirty="0" smtClean="0"/>
              <a:t> (i.e., Racket) </a:t>
            </a:r>
            <a:r>
              <a:rPr lang="en-US" i="1" dirty="0" smtClean="0"/>
              <a:t>functions</a:t>
            </a:r>
            <a:r>
              <a:rPr lang="en-US" dirty="0" smtClean="0"/>
              <a:t> that produce language </a:t>
            </a:r>
            <a:r>
              <a:rPr lang="en-US" i="1" dirty="0" smtClean="0"/>
              <a:t>B</a:t>
            </a:r>
            <a:r>
              <a:rPr lang="en-US" dirty="0" smtClean="0"/>
              <a:t> abstract syntax as language </a:t>
            </a:r>
            <a:r>
              <a:rPr lang="en-US" i="1" dirty="0" smtClean="0"/>
              <a:t>B</a:t>
            </a:r>
            <a:r>
              <a:rPr lang="en-US" dirty="0" smtClean="0"/>
              <a:t> “macros”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Language </a:t>
            </a:r>
            <a:r>
              <a:rPr lang="en-US" i="1" dirty="0" smtClean="0"/>
              <a:t>B</a:t>
            </a:r>
            <a:r>
              <a:rPr lang="en-US" dirty="0" smtClean="0"/>
              <a:t> programs can use the “macros” as though they are part of language </a:t>
            </a:r>
            <a:r>
              <a:rPr lang="en-US" i="1" dirty="0" smtClean="0"/>
              <a:t>B</a:t>
            </a:r>
          </a:p>
          <a:p>
            <a:pPr lvl="1"/>
            <a:endParaRPr lang="en-US" sz="1200" dirty="0"/>
          </a:p>
          <a:p>
            <a:pPr lvl="1"/>
            <a:r>
              <a:rPr lang="en-US" dirty="0" smtClean="0"/>
              <a:t>No change to the interpreter or </a:t>
            </a:r>
            <a:r>
              <a:rPr lang="en-US" dirty="0" err="1" smtClean="0"/>
              <a:t>struct</a:t>
            </a:r>
            <a:r>
              <a:rPr lang="en-US" dirty="0" smtClean="0"/>
              <a:t> definitions</a:t>
            </a:r>
          </a:p>
          <a:p>
            <a:pPr lvl="1"/>
            <a:endParaRPr lang="en-US" sz="1200" dirty="0"/>
          </a:p>
          <a:p>
            <a:pPr lvl="1"/>
            <a:r>
              <a:rPr lang="en-US" dirty="0" smtClean="0"/>
              <a:t>Just a programming idiom enabled by our set-up</a:t>
            </a:r>
          </a:p>
          <a:p>
            <a:pPr lvl="2"/>
            <a:r>
              <a:rPr lang="en-US" dirty="0" smtClean="0"/>
              <a:t>Helps teach what macros are</a:t>
            </a:r>
          </a:p>
          <a:p>
            <a:pPr lvl="1"/>
            <a:endParaRPr lang="en-US" sz="1200" dirty="0"/>
          </a:p>
          <a:p>
            <a:pPr lvl="1"/>
            <a:r>
              <a:rPr lang="en-US" dirty="0" smtClean="0"/>
              <a:t>See code for example “macro” definitions and “macro” uses</a:t>
            </a:r>
          </a:p>
          <a:p>
            <a:pPr lvl="2"/>
            <a:r>
              <a:rPr lang="en-US" dirty="0" smtClean="0"/>
              <a:t>“macro expansion” happens before calling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eval-exp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262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Hygiene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95800"/>
          </a:xfrm>
        </p:spPr>
        <p:txBody>
          <a:bodyPr/>
          <a:lstStyle/>
          <a:p>
            <a:r>
              <a:rPr lang="en-US" dirty="0" smtClean="0"/>
              <a:t>Earlier we had material on hygiene issues with macros</a:t>
            </a:r>
          </a:p>
          <a:p>
            <a:pPr lvl="1"/>
            <a:r>
              <a:rPr lang="en-US" dirty="0" smtClean="0"/>
              <a:t>(Among other things), problems with shadowing variables when using local variables to avoid evaluating expressions more than once</a:t>
            </a:r>
          </a:p>
          <a:p>
            <a:pPr lvl="1"/>
            <a:endParaRPr lang="en-US" dirty="0"/>
          </a:p>
          <a:p>
            <a:r>
              <a:rPr lang="en-US" dirty="0" smtClean="0"/>
              <a:t>The “macro” approach described here does not deal well with this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13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that expensive?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r>
              <a:rPr lang="en-US" i="1" dirty="0" smtClean="0"/>
              <a:t>Time</a:t>
            </a:r>
            <a:r>
              <a:rPr lang="en-US" dirty="0" smtClean="0"/>
              <a:t> to build a closure is tiny: a </a:t>
            </a:r>
            <a:r>
              <a:rPr lang="en-US" dirty="0" err="1" smtClean="0"/>
              <a:t>struct</a:t>
            </a:r>
            <a:r>
              <a:rPr lang="en-US" dirty="0" smtClean="0"/>
              <a:t> with two fields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i="1" dirty="0" smtClean="0"/>
              <a:t>Space</a:t>
            </a:r>
            <a:r>
              <a:rPr lang="en-US" dirty="0" smtClean="0"/>
              <a:t> to store closures </a:t>
            </a:r>
            <a:r>
              <a:rPr lang="en-US" i="1" dirty="0" smtClean="0"/>
              <a:t>might</a:t>
            </a:r>
            <a:r>
              <a:rPr lang="en-US" dirty="0" smtClean="0"/>
              <a:t> be large if environment is large</a:t>
            </a:r>
          </a:p>
          <a:p>
            <a:pPr lvl="1"/>
            <a:r>
              <a:rPr lang="en-US" dirty="0" smtClean="0"/>
              <a:t>But environments are immutable, so natural and correct to have lots of sharing, e.g., of list tails (cf. lecture 3)</a:t>
            </a:r>
          </a:p>
          <a:p>
            <a:pPr lvl="1"/>
            <a:r>
              <a:rPr lang="en-US" dirty="0" smtClean="0"/>
              <a:t>Still, end up keeping around bindings that are not needed</a:t>
            </a:r>
          </a:p>
          <a:p>
            <a:pPr lvl="1"/>
            <a:endParaRPr lang="en-US" sz="1000" dirty="0" smtClean="0"/>
          </a:p>
          <a:p>
            <a:pPr lvl="1"/>
            <a:endParaRPr lang="en-US" sz="1000" dirty="0"/>
          </a:p>
          <a:p>
            <a:r>
              <a:rPr lang="en-US" dirty="0" smtClean="0"/>
              <a:t>Alternative used in practice:  When creating a closure, store a possibly-smaller environment holding only the variables that are </a:t>
            </a:r>
            <a:r>
              <a:rPr lang="en-US" dirty="0" smtClean="0">
                <a:solidFill>
                  <a:schemeClr val="accent2"/>
                </a:solidFill>
              </a:rPr>
              <a:t>free variables</a:t>
            </a:r>
            <a:r>
              <a:rPr lang="en-US" dirty="0" smtClean="0"/>
              <a:t> in the function body</a:t>
            </a:r>
          </a:p>
          <a:p>
            <a:pPr lvl="1"/>
            <a:r>
              <a:rPr lang="en-US" dirty="0" smtClean="0"/>
              <a:t>Free variables: Variables that occur, not counting shadowed uses of the same variable name</a:t>
            </a:r>
          </a:p>
          <a:p>
            <a:pPr lvl="1"/>
            <a:r>
              <a:rPr lang="en-US" dirty="0" smtClean="0"/>
              <a:t>A function body would never need anything else from the environment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44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variables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lambda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() (+ x y z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))   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; {x, y, z}</a:t>
            </a:r>
          </a:p>
          <a:p>
            <a:pPr marL="0" indent="0"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lambda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(x) (+ x y z)) 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{y, z}</a:t>
            </a:r>
          </a:p>
          <a:p>
            <a:pPr marL="0" indent="0"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lambda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(x) (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x y z))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{y, z}</a:t>
            </a:r>
          </a:p>
          <a:p>
            <a:pPr marL="0" indent="0"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lambda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(x) (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([y 0]) (+ x y z)))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{z}</a:t>
            </a:r>
          </a:p>
          <a:p>
            <a:pPr marL="0" indent="0"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lambda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(x y z) (+ x y z))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{}</a:t>
            </a:r>
          </a:p>
          <a:p>
            <a:pPr marL="0" indent="0"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lambda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(x) (+ y (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([y z]) (+ y y))))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{y, z}</a:t>
            </a:r>
            <a:endParaRPr lang="en-US" sz="1400" b="1" dirty="0">
              <a:solidFill>
                <a:srgbClr val="99663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222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free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does the interpreter have to analyze the code body every time it creates a closure?</a:t>
            </a:r>
          </a:p>
          <a:p>
            <a:endParaRPr lang="en-US" dirty="0"/>
          </a:p>
          <a:p>
            <a:r>
              <a:rPr lang="en-US" dirty="0" smtClean="0"/>
              <a:t>No: Before evaluation begins, compute free variables of every function in program and store this information with the function</a:t>
            </a:r>
          </a:p>
          <a:p>
            <a:endParaRPr lang="en-US" dirty="0"/>
          </a:p>
          <a:p>
            <a:r>
              <a:rPr lang="en-US" dirty="0" smtClean="0"/>
              <a:t>Compared to naïve store-entire-environment approach, building a closure now takes more time but less space</a:t>
            </a:r>
          </a:p>
          <a:p>
            <a:pPr lvl="1"/>
            <a:r>
              <a:rPr lang="en-US" dirty="0" smtClean="0"/>
              <a:t>And time proportional to number of free variables</a:t>
            </a:r>
          </a:p>
          <a:p>
            <a:pPr lvl="1"/>
            <a:r>
              <a:rPr lang="en-US" dirty="0" smtClean="0"/>
              <a:t>And various optimizations are possible</a:t>
            </a:r>
          </a:p>
          <a:p>
            <a:pPr lvl="1"/>
            <a:endParaRPr lang="en-US" dirty="0"/>
          </a:p>
          <a:p>
            <a:r>
              <a:rPr lang="en-US" dirty="0" smtClean="0"/>
              <a:t>[Also use a much better data structure for looking up variables than a list]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970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Optional: compiling 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If we are compiling to a language without closures (like assembly), cannot rely on there being a “current environment”</a:t>
            </a:r>
          </a:p>
          <a:p>
            <a:endParaRPr lang="en-US" sz="1000" dirty="0"/>
          </a:p>
          <a:p>
            <a:r>
              <a:rPr lang="en-US" dirty="0" smtClean="0"/>
              <a:t>So compile functions by having the translation produce “regular” functions that </a:t>
            </a:r>
            <a:r>
              <a:rPr lang="en-US" i="1" dirty="0" smtClean="0"/>
              <a:t>all</a:t>
            </a:r>
            <a:r>
              <a:rPr lang="en-US" dirty="0" smtClean="0"/>
              <a:t> take an </a:t>
            </a:r>
            <a:r>
              <a:rPr lang="en-US" i="1" dirty="0" smtClean="0">
                <a:solidFill>
                  <a:schemeClr val="accent2"/>
                </a:solidFill>
              </a:rPr>
              <a:t>extra explicit argument </a:t>
            </a:r>
            <a:r>
              <a:rPr lang="en-US" dirty="0" smtClean="0"/>
              <a:t>called “environment”</a:t>
            </a:r>
          </a:p>
          <a:p>
            <a:endParaRPr lang="en-US" sz="1000" dirty="0"/>
          </a:p>
          <a:p>
            <a:r>
              <a:rPr lang="en-US" dirty="0" smtClean="0"/>
              <a:t>And compiler replaces all uses of free variables with code that looks up the variable using the environment argument</a:t>
            </a:r>
          </a:p>
          <a:p>
            <a:pPr lvl="1"/>
            <a:r>
              <a:rPr lang="en-US" dirty="0" smtClean="0"/>
              <a:t>Can make these fast operations with some tricks</a:t>
            </a:r>
          </a:p>
          <a:p>
            <a:pPr lvl="1"/>
            <a:endParaRPr lang="en-US" dirty="0"/>
          </a:p>
          <a:p>
            <a:r>
              <a:rPr lang="en-US" dirty="0" smtClean="0"/>
              <a:t>Running program still creates closures and every function call passes the closure’s environment to the closure’s code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96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Interpreter or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 “rest of implementation” takes the abstract syntax tree (AST) and “runs the program” to produce a result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 smtClean="0"/>
              <a:t>Fundamentally, two approaches to implement a PL  </a:t>
            </a:r>
            <a:r>
              <a:rPr lang="en-US" i="1" dirty="0" smtClean="0"/>
              <a:t>B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dirty="0"/>
              <a:t>Write an </a:t>
            </a:r>
            <a:r>
              <a:rPr lang="en-US" dirty="0">
                <a:solidFill>
                  <a:schemeClr val="accent2"/>
                </a:solidFill>
              </a:rPr>
              <a:t>interpreter</a:t>
            </a:r>
            <a:r>
              <a:rPr lang="en-US" dirty="0"/>
              <a:t> in another language </a:t>
            </a:r>
            <a:r>
              <a:rPr lang="en-US" i="1" dirty="0" smtClean="0"/>
              <a:t>A</a:t>
            </a:r>
            <a:endParaRPr lang="en-US" i="1" dirty="0"/>
          </a:p>
          <a:p>
            <a:pPr lvl="1"/>
            <a:r>
              <a:rPr lang="en-US" dirty="0"/>
              <a:t>Better names: evaluator, executor</a:t>
            </a:r>
          </a:p>
          <a:p>
            <a:pPr lvl="1"/>
            <a:r>
              <a:rPr lang="en-US" dirty="0"/>
              <a:t>Take a program in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/>
              <a:t>and produce an answer (in </a:t>
            </a:r>
            <a:r>
              <a:rPr lang="en-US" i="1" dirty="0" smtClean="0"/>
              <a:t>B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sz="1000" dirty="0"/>
          </a:p>
          <a:p>
            <a:r>
              <a:rPr lang="en-US" dirty="0"/>
              <a:t>Write a </a:t>
            </a:r>
            <a:r>
              <a:rPr lang="en-US" dirty="0">
                <a:solidFill>
                  <a:schemeClr val="accent2"/>
                </a:solidFill>
              </a:rPr>
              <a:t>compiler</a:t>
            </a:r>
            <a:r>
              <a:rPr lang="en-US" dirty="0"/>
              <a:t> in another language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/>
              <a:t>to a third language </a:t>
            </a:r>
            <a:r>
              <a:rPr lang="en-US" i="1" dirty="0"/>
              <a:t>C</a:t>
            </a:r>
          </a:p>
          <a:p>
            <a:pPr lvl="1"/>
            <a:r>
              <a:rPr lang="en-US" dirty="0"/>
              <a:t>Better name: translator</a:t>
            </a:r>
          </a:p>
          <a:p>
            <a:pPr lvl="1"/>
            <a:r>
              <a:rPr lang="en-US" dirty="0"/>
              <a:t>Translation must </a:t>
            </a:r>
            <a:r>
              <a:rPr lang="en-US" i="1" dirty="0"/>
              <a:t>preserve meaning</a:t>
            </a:r>
            <a:r>
              <a:rPr lang="en-US" dirty="0"/>
              <a:t> (equivalence)</a:t>
            </a:r>
          </a:p>
          <a:p>
            <a:pPr lvl="1"/>
            <a:endParaRPr lang="en-US" sz="1000" dirty="0"/>
          </a:p>
          <a:p>
            <a:pPr marL="0" indent="0">
              <a:buNone/>
            </a:pPr>
            <a:r>
              <a:rPr lang="en-US" dirty="0"/>
              <a:t>We call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err="1" smtClean="0">
                <a:solidFill>
                  <a:schemeClr val="accent2"/>
                </a:solidFill>
              </a:rPr>
              <a:t>metalanguage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r>
              <a:rPr lang="en-US" dirty="0" smtClean="0"/>
              <a:t>Crucial </a:t>
            </a:r>
            <a:r>
              <a:rPr lang="en-US" dirty="0"/>
              <a:t>to keep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straight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10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 more complicated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Evaluation (interpreter) and translation (compiler) are your options</a:t>
            </a:r>
          </a:p>
          <a:p>
            <a:pPr lvl="1"/>
            <a:r>
              <a:rPr lang="en-US" dirty="0" smtClean="0"/>
              <a:t>But in modern practice have both and multiple layers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A plausible example:</a:t>
            </a:r>
          </a:p>
          <a:p>
            <a:pPr lvl="1"/>
            <a:r>
              <a:rPr lang="en-US" dirty="0" smtClean="0"/>
              <a:t>Java compiler to </a:t>
            </a:r>
            <a:r>
              <a:rPr lang="en-US" dirty="0" err="1" smtClean="0"/>
              <a:t>bytecode</a:t>
            </a:r>
            <a:r>
              <a:rPr lang="en-US" dirty="0" smtClean="0"/>
              <a:t> intermediate language</a:t>
            </a:r>
          </a:p>
          <a:p>
            <a:pPr lvl="1"/>
            <a:r>
              <a:rPr lang="en-US" dirty="0" smtClean="0"/>
              <a:t>Have an interpreter for </a:t>
            </a:r>
            <a:r>
              <a:rPr lang="en-US" dirty="0" err="1" smtClean="0"/>
              <a:t>bytecode</a:t>
            </a:r>
            <a:r>
              <a:rPr lang="en-US" dirty="0" smtClean="0"/>
              <a:t> (itself in binary), but compile frequent functions to binary at run-time</a:t>
            </a:r>
          </a:p>
          <a:p>
            <a:pPr lvl="1"/>
            <a:r>
              <a:rPr lang="en-US" dirty="0" smtClean="0"/>
              <a:t>The chip is itself an interpreter for binary</a:t>
            </a:r>
          </a:p>
          <a:p>
            <a:pPr lvl="2"/>
            <a:r>
              <a:rPr lang="en-US" dirty="0" smtClean="0"/>
              <a:t>Well, except these days the x86 has a translator in hardware to more primitive micro-operations it then executes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DrRacket</a:t>
            </a:r>
            <a:r>
              <a:rPr lang="en-US" dirty="0" smtClean="0"/>
              <a:t> uses a similar mix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55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2"/>
                </a:solidFill>
              </a:rPr>
              <a:t>Interpreter versus compiler versus combinations is about a particular language </a:t>
            </a:r>
            <a:r>
              <a:rPr lang="en-US" b="1" dirty="0" smtClean="0">
                <a:solidFill>
                  <a:schemeClr val="accent2"/>
                </a:solidFill>
              </a:rPr>
              <a:t>implementation</a:t>
            </a:r>
            <a:r>
              <a:rPr lang="en-US" dirty="0" smtClean="0">
                <a:solidFill>
                  <a:schemeClr val="accent2"/>
                </a:solidFill>
              </a:rPr>
              <a:t>, not the language </a:t>
            </a:r>
            <a:r>
              <a:rPr lang="en-US" b="1" dirty="0" smtClean="0">
                <a:solidFill>
                  <a:schemeClr val="accent2"/>
                </a:solidFill>
              </a:rPr>
              <a:t>definition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 there is no such thing as a “compiled language” or an “interpreted language”</a:t>
            </a:r>
          </a:p>
          <a:p>
            <a:pPr lvl="1"/>
            <a:r>
              <a:rPr lang="en-US" dirty="0" smtClean="0"/>
              <a:t>Programs cannot “see” how the implementation works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Unfortunately, you often hear such phrases</a:t>
            </a:r>
          </a:p>
          <a:p>
            <a:pPr lvl="1"/>
            <a:r>
              <a:rPr lang="en-US" dirty="0" smtClean="0"/>
              <a:t>“C is faster because it’s compiled and LISP is interpreted”</a:t>
            </a:r>
          </a:p>
          <a:p>
            <a:pPr lvl="1"/>
            <a:r>
              <a:rPr lang="en-US" dirty="0" smtClean="0"/>
              <a:t>This is nonsense; politely correct people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(Admittedly, languages with “</a:t>
            </a:r>
            <a:r>
              <a:rPr lang="en-US" dirty="0" err="1" smtClean="0"/>
              <a:t>eval</a:t>
            </a:r>
            <a:r>
              <a:rPr lang="en-US" dirty="0" smtClean="0"/>
              <a:t>” must “ship with some implementation of the language” in each program)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52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59723" cy="40011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</a:rPr>
              <a:t>"(</a:t>
            </a:r>
            <a:r>
              <a:rPr lang="en-US" b="1" dirty="0" err="1" smtClean="0">
                <a:latin typeface="Courier New" pitchFamily="49" charset="0"/>
              </a:rPr>
              <a:t>fn</a:t>
            </a:r>
            <a:r>
              <a:rPr lang="en-US" b="1" dirty="0" smtClean="0">
                <a:latin typeface="Courier New" pitchFamily="49" charset="0"/>
              </a:rPr>
              <a:t> x =&gt; x + x) 4"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45523" y="1781099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+mj-lt"/>
              </a:rPr>
              <a:t>Parsing</a:t>
            </a:r>
            <a:endParaRPr lang="en-US" dirty="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895600" y="2510254"/>
            <a:ext cx="3261201" cy="2823746"/>
            <a:chOff x="2819400" y="2455217"/>
            <a:chExt cx="3261201" cy="2823746"/>
          </a:xfrm>
        </p:grpSpPr>
        <p:sp>
          <p:nvSpPr>
            <p:cNvPr id="41" name="Rectangle 40"/>
            <p:cNvSpPr/>
            <p:nvPr/>
          </p:nvSpPr>
          <p:spPr bwMode="auto">
            <a:xfrm>
              <a:off x="2828604" y="2455217"/>
              <a:ext cx="3251997" cy="28237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819400" y="2667000"/>
              <a:ext cx="3124200" cy="2514600"/>
              <a:chOff x="2819400" y="2667000"/>
              <a:chExt cx="3124200" cy="2514600"/>
            </a:xfrm>
            <a:noFill/>
          </p:grpSpPr>
          <p:sp>
            <p:nvSpPr>
              <p:cNvPr id="10" name="TextBox 9"/>
              <p:cNvSpPr txBox="1"/>
              <p:nvPr/>
            </p:nvSpPr>
            <p:spPr>
              <a:xfrm>
                <a:off x="4154269" y="2667000"/>
                <a:ext cx="800219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Call</a:t>
                </a:r>
                <a:endParaRPr lang="en-US" sz="20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cxnSp>
            <p:nvCxnSpPr>
              <p:cNvPr id="11" name="Straight Connector 10"/>
              <p:cNvCxnSpPr>
                <a:stCxn id="10" idx="2"/>
              </p:cNvCxnSpPr>
              <p:nvPr/>
            </p:nvCxnSpPr>
            <p:spPr bwMode="auto">
              <a:xfrm flipH="1">
                <a:off x="3886203" y="3067110"/>
                <a:ext cx="668176" cy="209490"/>
              </a:xfrm>
              <a:prstGeom prst="line">
                <a:avLst/>
              </a:prstGeom>
              <a:grp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/>
              <p:cNvCxnSpPr>
                <a:stCxn id="10" idx="2"/>
              </p:cNvCxnSpPr>
              <p:nvPr/>
            </p:nvCxnSpPr>
            <p:spPr bwMode="auto">
              <a:xfrm>
                <a:off x="4554379" y="3067110"/>
                <a:ext cx="551021" cy="209490"/>
              </a:xfrm>
              <a:prstGeom prst="line">
                <a:avLst/>
              </a:prstGeom>
              <a:grp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" name="TextBox 12"/>
              <p:cNvSpPr txBox="1"/>
              <p:nvPr/>
            </p:nvSpPr>
            <p:spPr>
              <a:xfrm>
                <a:off x="2819400" y="3257490"/>
                <a:ext cx="1415772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Function</a:t>
                </a:r>
                <a:endParaRPr lang="en-US" sz="20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cxnSp>
            <p:nvCxnSpPr>
              <p:cNvPr id="14" name="Straight Connector 13"/>
              <p:cNvCxnSpPr>
                <a:stCxn id="21" idx="0"/>
                <a:endCxn id="13" idx="2"/>
              </p:cNvCxnSpPr>
              <p:nvPr/>
            </p:nvCxnSpPr>
            <p:spPr bwMode="auto">
              <a:xfrm flipV="1">
                <a:off x="3217277" y="3657600"/>
                <a:ext cx="310009" cy="209490"/>
              </a:xfrm>
              <a:prstGeom prst="line">
                <a:avLst/>
              </a:prstGeom>
              <a:grp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" name="TextBox 14"/>
              <p:cNvSpPr txBox="1"/>
              <p:nvPr/>
            </p:nvSpPr>
            <p:spPr>
              <a:xfrm>
                <a:off x="3700046" y="3867090"/>
                <a:ext cx="338554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+</a:t>
                </a:r>
                <a:endParaRPr lang="en-US" sz="20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527828" y="3297763"/>
                <a:ext cx="1415772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Constant</a:t>
                </a:r>
                <a:endParaRPr lang="en-US" sz="20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cxnSp>
            <p:nvCxnSpPr>
              <p:cNvPr id="19" name="Straight Connector 18"/>
              <p:cNvCxnSpPr/>
              <p:nvPr/>
            </p:nvCxnSpPr>
            <p:spPr bwMode="auto">
              <a:xfrm flipV="1">
                <a:off x="5194757" y="3678763"/>
                <a:ext cx="4465" cy="152400"/>
              </a:xfrm>
              <a:prstGeom prst="line">
                <a:avLst/>
              </a:prstGeom>
              <a:grp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0" name="TextBox 19"/>
              <p:cNvSpPr txBox="1"/>
              <p:nvPr/>
            </p:nvSpPr>
            <p:spPr>
              <a:xfrm>
                <a:off x="5029200" y="3812053"/>
                <a:ext cx="338554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4</a:t>
                </a:r>
                <a:endParaRPr lang="en-US" sz="20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048000" y="3867090"/>
                <a:ext cx="338554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x</a:t>
                </a:r>
              </a:p>
            </p:txBody>
          </p:sp>
          <p:cxnSp>
            <p:nvCxnSpPr>
              <p:cNvPr id="22" name="Straight Connector 21"/>
              <p:cNvCxnSpPr>
                <a:stCxn id="15" idx="0"/>
                <a:endCxn id="13" idx="2"/>
              </p:cNvCxnSpPr>
              <p:nvPr/>
            </p:nvCxnSpPr>
            <p:spPr bwMode="auto">
              <a:xfrm flipH="1" flipV="1">
                <a:off x="3527286" y="3657600"/>
                <a:ext cx="342037" cy="209490"/>
              </a:xfrm>
              <a:prstGeom prst="line">
                <a:avLst/>
              </a:prstGeom>
              <a:grp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3" name="TextBox 22"/>
              <p:cNvSpPr txBox="1"/>
              <p:nvPr/>
            </p:nvSpPr>
            <p:spPr>
              <a:xfrm>
                <a:off x="3352800" y="4781490"/>
                <a:ext cx="338554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x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081046" y="4781490"/>
                <a:ext cx="338554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x</a:t>
                </a:r>
              </a:p>
            </p:txBody>
          </p:sp>
          <p:cxnSp>
            <p:nvCxnSpPr>
              <p:cNvPr id="25" name="Straight Connector 24"/>
              <p:cNvCxnSpPr/>
              <p:nvPr/>
            </p:nvCxnSpPr>
            <p:spPr bwMode="auto">
              <a:xfrm flipV="1">
                <a:off x="3581400" y="4191000"/>
                <a:ext cx="310009" cy="209490"/>
              </a:xfrm>
              <a:prstGeom prst="line">
                <a:avLst/>
              </a:prstGeom>
              <a:grp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 flipH="1" flipV="1">
                <a:off x="3891409" y="4191000"/>
                <a:ext cx="342037" cy="209490"/>
              </a:xfrm>
              <a:prstGeom prst="line">
                <a:avLst/>
              </a:prstGeom>
              <a:grp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7" name="TextBox 26"/>
              <p:cNvSpPr txBox="1"/>
              <p:nvPr/>
            </p:nvSpPr>
            <p:spPr>
              <a:xfrm>
                <a:off x="3239869" y="4419600"/>
                <a:ext cx="646331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Courier New" pitchFamily="49" charset="0"/>
                    <a:cs typeface="Courier New" pitchFamily="49" charset="0"/>
                  </a:rPr>
                  <a:t>Var</a:t>
                </a:r>
                <a:endParaRPr lang="en-US" sz="20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001869" y="4400490"/>
                <a:ext cx="646331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Courier New" pitchFamily="49" charset="0"/>
                    <a:cs typeface="Courier New" pitchFamily="49" charset="0"/>
                  </a:rPr>
                  <a:t>Var</a:t>
                </a:r>
                <a:endParaRPr lang="en-US" sz="20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cxnSp>
            <p:nvCxnSpPr>
              <p:cNvPr id="29" name="Straight Connector 28"/>
              <p:cNvCxnSpPr/>
              <p:nvPr/>
            </p:nvCxnSpPr>
            <p:spPr bwMode="auto">
              <a:xfrm flipV="1">
                <a:off x="4267200" y="4724400"/>
                <a:ext cx="4465" cy="152400"/>
              </a:xfrm>
              <a:prstGeom prst="line">
                <a:avLst/>
              </a:prstGeom>
              <a:grp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 flipV="1">
                <a:off x="3505200" y="4724400"/>
                <a:ext cx="4465" cy="152400"/>
              </a:xfrm>
              <a:prstGeom prst="line">
                <a:avLst/>
              </a:prstGeom>
              <a:grp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31" name="Right Arrow 30"/>
          <p:cNvSpPr/>
          <p:nvPr/>
        </p:nvSpPr>
        <p:spPr bwMode="auto">
          <a:xfrm rot="20344306">
            <a:off x="6142596" y="4162773"/>
            <a:ext cx="1211420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8237" y="4579382"/>
            <a:ext cx="2486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+mj-lt"/>
              </a:rPr>
              <a:t>Type checking?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315200" y="3371671"/>
            <a:ext cx="15343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Possible </a:t>
            </a:r>
          </a:p>
          <a:p>
            <a:r>
              <a:rPr lang="en-US" dirty="0">
                <a:latin typeface="+mj-lt"/>
              </a:rPr>
              <a:t>e</a:t>
            </a:r>
            <a:r>
              <a:rPr lang="en-US" dirty="0" smtClean="0">
                <a:latin typeface="+mj-lt"/>
              </a:rPr>
              <a:t>rrors /</a:t>
            </a:r>
          </a:p>
          <a:p>
            <a:r>
              <a:rPr lang="en-US" dirty="0" smtClean="0">
                <a:latin typeface="+mj-lt"/>
              </a:rPr>
              <a:t>warnings</a:t>
            </a:r>
            <a:endParaRPr lang="en-US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57800" y="5410200"/>
            <a:ext cx="3563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+mj-lt"/>
              </a:rPr>
              <a:t>Rest of implementation</a:t>
            </a:r>
            <a:endParaRPr lang="en-US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6" name="Right Arrow 35"/>
          <p:cNvSpPr/>
          <p:nvPr/>
        </p:nvSpPr>
        <p:spPr bwMode="auto">
          <a:xfrm rot="20685298">
            <a:off x="3787275" y="1371187"/>
            <a:ext cx="1252261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53458" y="609600"/>
            <a:ext cx="15343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Possible </a:t>
            </a:r>
          </a:p>
          <a:p>
            <a:r>
              <a:rPr lang="en-US" dirty="0">
                <a:latin typeface="+mj-lt"/>
              </a:rPr>
              <a:t>e</a:t>
            </a:r>
            <a:r>
              <a:rPr lang="en-US" dirty="0" smtClean="0">
                <a:latin typeface="+mj-lt"/>
              </a:rPr>
              <a:t>rrors /</a:t>
            </a:r>
          </a:p>
          <a:p>
            <a:r>
              <a:rPr lang="en-US" dirty="0" smtClean="0">
                <a:latin typeface="+mj-lt"/>
              </a:rPr>
              <a:t>warnings</a:t>
            </a:r>
            <a:endParaRPr lang="en-US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5800" y="1208099"/>
            <a:ext cx="2845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>
                <a:latin typeface="+mj-lt"/>
              </a:rPr>
              <a:t>c</a:t>
            </a:r>
            <a:r>
              <a:rPr lang="en-US" sz="2000" b="0" i="1" dirty="0" smtClean="0">
                <a:latin typeface="+mj-lt"/>
              </a:rPr>
              <a:t>oncrete syntax (string)</a:t>
            </a:r>
            <a:endParaRPr lang="en-US" sz="2000" b="0" i="1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7134" y="2795238"/>
            <a:ext cx="2587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 smtClean="0">
                <a:latin typeface="+mj-lt"/>
              </a:rPr>
              <a:t>abstract syntax (tree)</a:t>
            </a:r>
            <a:endParaRPr lang="en-US" sz="2000" b="0" i="1" dirty="0">
              <a:latin typeface="+mj-lt"/>
            </a:endParaRPr>
          </a:p>
        </p:txBody>
      </p:sp>
      <p:sp>
        <p:nvSpPr>
          <p:cNvPr id="8" name="Right Arrow 7"/>
          <p:cNvSpPr/>
          <p:nvPr/>
        </p:nvSpPr>
        <p:spPr bwMode="auto">
          <a:xfrm rot="3579161">
            <a:off x="3483328" y="2208376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2996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495800"/>
          </a:xfrm>
        </p:spPr>
        <p:txBody>
          <a:bodyPr/>
          <a:lstStyle/>
          <a:p>
            <a:r>
              <a:rPr lang="en-US" dirty="0" smtClean="0"/>
              <a:t>If implementing PL </a:t>
            </a:r>
            <a:r>
              <a:rPr lang="en-US" i="1" dirty="0" smtClean="0"/>
              <a:t>B</a:t>
            </a:r>
            <a:r>
              <a:rPr lang="en-US" dirty="0" smtClean="0"/>
              <a:t> in PL </a:t>
            </a:r>
            <a:r>
              <a:rPr lang="en-US" i="1" dirty="0" smtClean="0"/>
              <a:t>A</a:t>
            </a:r>
            <a:r>
              <a:rPr lang="en-US" dirty="0" smtClean="0"/>
              <a:t>, we can </a:t>
            </a:r>
            <a:r>
              <a:rPr lang="en-US" dirty="0" smtClean="0">
                <a:solidFill>
                  <a:schemeClr val="accent2"/>
                </a:solidFill>
              </a:rPr>
              <a:t>skip parsing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Have </a:t>
            </a:r>
            <a:r>
              <a:rPr lang="en-US" i="1" dirty="0" smtClean="0">
                <a:solidFill>
                  <a:schemeClr val="accent2"/>
                </a:solidFill>
              </a:rPr>
              <a:t>B</a:t>
            </a:r>
            <a:r>
              <a:rPr lang="en-US" dirty="0" smtClean="0">
                <a:solidFill>
                  <a:schemeClr val="accent2"/>
                </a:solidFill>
              </a:rPr>
              <a:t> programmers write ASTs directly in PL </a:t>
            </a:r>
            <a:r>
              <a:rPr lang="en-US" i="1" dirty="0" smtClean="0">
                <a:solidFill>
                  <a:schemeClr val="accent2"/>
                </a:solidFill>
              </a:rPr>
              <a:t>A</a:t>
            </a:r>
          </a:p>
          <a:p>
            <a:pPr lvl="1"/>
            <a:r>
              <a:rPr lang="en-US" dirty="0" smtClean="0"/>
              <a:t>Not so bad with ML constructors or Racket </a:t>
            </a:r>
            <a:r>
              <a:rPr lang="en-US" dirty="0" err="1" smtClean="0"/>
              <a:t>structs</a:t>
            </a:r>
            <a:endParaRPr lang="en-US" dirty="0" smtClean="0"/>
          </a:p>
          <a:p>
            <a:pPr lvl="1"/>
            <a:r>
              <a:rPr lang="en-US" dirty="0" smtClean="0"/>
              <a:t>Embeds </a:t>
            </a:r>
            <a:r>
              <a:rPr lang="en-US" i="1" dirty="0" smtClean="0"/>
              <a:t>B</a:t>
            </a:r>
            <a:r>
              <a:rPr lang="en-US" dirty="0" smtClean="0"/>
              <a:t> programs as trees in </a:t>
            </a:r>
            <a:r>
              <a:rPr lang="en-US" i="1" dirty="0" smtClean="0"/>
              <a:t>A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33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038600" y="3124200"/>
            <a:ext cx="4683316" cy="1524001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; define B’s abstract syntax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struct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call </a:t>
            </a:r>
            <a:r>
              <a:rPr lang="en-US" sz="2000" kern="0" dirty="0" smtClean="0">
                <a:latin typeface="Courier New" pitchFamily="49" charset="0"/>
              </a:rPr>
              <a:t>…)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struct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function </a:t>
            </a:r>
            <a:r>
              <a:rPr lang="en-US" sz="2000" kern="0" dirty="0" smtClean="0">
                <a:latin typeface="Courier New" pitchFamily="49" charset="0"/>
              </a:rPr>
              <a:t>…)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struct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var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…)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…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62400" y="4851172"/>
            <a:ext cx="5105400" cy="154962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;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example B program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(call (function (list </a:t>
            </a:r>
            <a:r>
              <a:rPr lang="en-US" sz="2000" kern="0" dirty="0">
                <a:latin typeface="Courier New" pitchFamily="49" charset="0"/>
              </a:rPr>
              <a:t>"</a:t>
            </a:r>
            <a:r>
              <a:rPr lang="en-US" sz="2000" kern="0" dirty="0" smtClean="0">
                <a:latin typeface="Courier New" pitchFamily="49" charset="0"/>
              </a:rPr>
              <a:t>x")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        (add (</a:t>
            </a:r>
            <a:r>
              <a:rPr lang="en-US" sz="2000" kern="0" dirty="0" err="1" smtClean="0">
                <a:latin typeface="Courier New" pitchFamily="49" charset="0"/>
              </a:rPr>
              <a:t>var</a:t>
            </a:r>
            <a:r>
              <a:rPr lang="en-US" sz="2000" kern="0" dirty="0" smtClean="0">
                <a:latin typeface="Courier New" pitchFamily="49" charset="0"/>
              </a:rPr>
              <a:t> "x")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             (</a:t>
            </a:r>
            <a:r>
              <a:rPr lang="en-US" sz="2000" kern="0" dirty="0" err="1" smtClean="0">
                <a:latin typeface="Courier New" pitchFamily="49" charset="0"/>
              </a:rPr>
              <a:t>var</a:t>
            </a:r>
            <a:r>
              <a:rPr lang="en-US" sz="2000" kern="0" dirty="0" smtClean="0">
                <a:latin typeface="Courier New" pitchFamily="49" charset="0"/>
              </a:rPr>
              <a:t> "x")))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(</a:t>
            </a:r>
            <a:r>
              <a:rPr lang="en-US" sz="2000" kern="0" dirty="0" err="1" smtClean="0">
                <a:latin typeface="Courier New" pitchFamily="49" charset="0"/>
              </a:rPr>
              <a:t>const</a:t>
            </a:r>
            <a:r>
              <a:rPr lang="en-US" sz="2000" kern="0" dirty="0" smtClean="0">
                <a:latin typeface="Courier New" pitchFamily="49" charset="0"/>
              </a:rPr>
              <a:t> 4))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33400" y="3124200"/>
            <a:ext cx="3261201" cy="2823746"/>
            <a:chOff x="2819400" y="2455217"/>
            <a:chExt cx="3261201" cy="2823746"/>
          </a:xfrm>
        </p:grpSpPr>
        <p:sp>
          <p:nvSpPr>
            <p:cNvPr id="36" name="Rectangle 35"/>
            <p:cNvSpPr/>
            <p:nvPr/>
          </p:nvSpPr>
          <p:spPr bwMode="auto">
            <a:xfrm>
              <a:off x="2828604" y="2455217"/>
              <a:ext cx="3251997" cy="28237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819400" y="2667000"/>
              <a:ext cx="3124200" cy="2514600"/>
              <a:chOff x="2819400" y="2667000"/>
              <a:chExt cx="3124200" cy="2514600"/>
            </a:xfrm>
            <a:noFill/>
          </p:grpSpPr>
          <p:sp>
            <p:nvSpPr>
              <p:cNvPr id="38" name="TextBox 37"/>
              <p:cNvSpPr txBox="1"/>
              <p:nvPr/>
            </p:nvSpPr>
            <p:spPr>
              <a:xfrm>
                <a:off x="4154269" y="2667000"/>
                <a:ext cx="800219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Call</a:t>
                </a:r>
                <a:endParaRPr lang="en-US" sz="20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cxnSp>
            <p:nvCxnSpPr>
              <p:cNvPr id="39" name="Straight Connector 38"/>
              <p:cNvCxnSpPr>
                <a:stCxn id="38" idx="2"/>
              </p:cNvCxnSpPr>
              <p:nvPr/>
            </p:nvCxnSpPr>
            <p:spPr bwMode="auto">
              <a:xfrm flipH="1">
                <a:off x="3886203" y="3067110"/>
                <a:ext cx="668176" cy="209490"/>
              </a:xfrm>
              <a:prstGeom prst="line">
                <a:avLst/>
              </a:prstGeom>
              <a:grp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Straight Connector 39"/>
              <p:cNvCxnSpPr>
                <a:stCxn id="38" idx="2"/>
              </p:cNvCxnSpPr>
              <p:nvPr/>
            </p:nvCxnSpPr>
            <p:spPr bwMode="auto">
              <a:xfrm>
                <a:off x="4554379" y="3067110"/>
                <a:ext cx="551021" cy="209490"/>
              </a:xfrm>
              <a:prstGeom prst="line">
                <a:avLst/>
              </a:prstGeom>
              <a:grp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1" name="TextBox 40"/>
              <p:cNvSpPr txBox="1"/>
              <p:nvPr/>
            </p:nvSpPr>
            <p:spPr>
              <a:xfrm>
                <a:off x="2819400" y="3257490"/>
                <a:ext cx="1415772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Function</a:t>
                </a:r>
                <a:endParaRPr lang="en-US" sz="20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cxnSp>
            <p:nvCxnSpPr>
              <p:cNvPr id="42" name="Straight Connector 41"/>
              <p:cNvCxnSpPr>
                <a:stCxn id="47" idx="0"/>
                <a:endCxn id="41" idx="2"/>
              </p:cNvCxnSpPr>
              <p:nvPr/>
            </p:nvCxnSpPr>
            <p:spPr bwMode="auto">
              <a:xfrm flipV="1">
                <a:off x="3217277" y="3657600"/>
                <a:ext cx="310009" cy="209490"/>
              </a:xfrm>
              <a:prstGeom prst="line">
                <a:avLst/>
              </a:prstGeom>
              <a:grp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TextBox 42"/>
              <p:cNvSpPr txBox="1"/>
              <p:nvPr/>
            </p:nvSpPr>
            <p:spPr>
              <a:xfrm>
                <a:off x="3700046" y="3867090"/>
                <a:ext cx="338554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+</a:t>
                </a:r>
                <a:endParaRPr lang="en-US" sz="20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527828" y="3297763"/>
                <a:ext cx="1415772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Constant</a:t>
                </a:r>
                <a:endParaRPr lang="en-US" sz="20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 bwMode="auto">
              <a:xfrm flipV="1">
                <a:off x="5194757" y="3678763"/>
                <a:ext cx="4465" cy="152400"/>
              </a:xfrm>
              <a:prstGeom prst="line">
                <a:avLst/>
              </a:prstGeom>
              <a:grp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6" name="TextBox 45"/>
              <p:cNvSpPr txBox="1"/>
              <p:nvPr/>
            </p:nvSpPr>
            <p:spPr>
              <a:xfrm>
                <a:off x="5029200" y="3812053"/>
                <a:ext cx="338554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4</a:t>
                </a:r>
                <a:endParaRPr lang="en-US" sz="20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048000" y="3867090"/>
                <a:ext cx="338554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x</a:t>
                </a:r>
              </a:p>
            </p:txBody>
          </p:sp>
          <p:cxnSp>
            <p:nvCxnSpPr>
              <p:cNvPr id="48" name="Straight Connector 47"/>
              <p:cNvCxnSpPr>
                <a:stCxn id="43" idx="0"/>
                <a:endCxn id="41" idx="2"/>
              </p:cNvCxnSpPr>
              <p:nvPr/>
            </p:nvCxnSpPr>
            <p:spPr bwMode="auto">
              <a:xfrm flipH="1" flipV="1">
                <a:off x="3527286" y="3657600"/>
                <a:ext cx="342037" cy="209490"/>
              </a:xfrm>
              <a:prstGeom prst="line">
                <a:avLst/>
              </a:prstGeom>
              <a:grp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9" name="TextBox 48"/>
              <p:cNvSpPr txBox="1"/>
              <p:nvPr/>
            </p:nvSpPr>
            <p:spPr>
              <a:xfrm>
                <a:off x="3352800" y="4781490"/>
                <a:ext cx="338554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x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081046" y="4781490"/>
                <a:ext cx="338554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x</a:t>
                </a:r>
              </a:p>
            </p:txBody>
          </p:sp>
          <p:cxnSp>
            <p:nvCxnSpPr>
              <p:cNvPr id="51" name="Straight Connector 50"/>
              <p:cNvCxnSpPr/>
              <p:nvPr/>
            </p:nvCxnSpPr>
            <p:spPr bwMode="auto">
              <a:xfrm flipV="1">
                <a:off x="3581400" y="4191000"/>
                <a:ext cx="310009" cy="209490"/>
              </a:xfrm>
              <a:prstGeom prst="line">
                <a:avLst/>
              </a:prstGeom>
              <a:grp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Straight Connector 51"/>
              <p:cNvCxnSpPr/>
              <p:nvPr/>
            </p:nvCxnSpPr>
            <p:spPr bwMode="auto">
              <a:xfrm flipH="1" flipV="1">
                <a:off x="3891409" y="4191000"/>
                <a:ext cx="342037" cy="209490"/>
              </a:xfrm>
              <a:prstGeom prst="line">
                <a:avLst/>
              </a:prstGeom>
              <a:grp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3" name="TextBox 52"/>
              <p:cNvSpPr txBox="1"/>
              <p:nvPr/>
            </p:nvSpPr>
            <p:spPr>
              <a:xfrm>
                <a:off x="3239869" y="4419600"/>
                <a:ext cx="646331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Courier New" pitchFamily="49" charset="0"/>
                    <a:cs typeface="Courier New" pitchFamily="49" charset="0"/>
                  </a:rPr>
                  <a:t>Var</a:t>
                </a:r>
                <a:endParaRPr lang="en-US" sz="20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001869" y="4400490"/>
                <a:ext cx="646331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Courier New" pitchFamily="49" charset="0"/>
                    <a:cs typeface="Courier New" pitchFamily="49" charset="0"/>
                  </a:rPr>
                  <a:t>Var</a:t>
                </a:r>
                <a:endParaRPr lang="en-US" sz="20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cxnSp>
            <p:nvCxnSpPr>
              <p:cNvPr id="55" name="Straight Connector 54"/>
              <p:cNvCxnSpPr/>
              <p:nvPr/>
            </p:nvCxnSpPr>
            <p:spPr bwMode="auto">
              <a:xfrm flipV="1">
                <a:off x="4267200" y="4724400"/>
                <a:ext cx="4465" cy="152400"/>
              </a:xfrm>
              <a:prstGeom prst="line">
                <a:avLst/>
              </a:prstGeom>
              <a:grp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 bwMode="auto">
              <a:xfrm flipV="1">
                <a:off x="3505200" y="4724400"/>
                <a:ext cx="4465" cy="152400"/>
              </a:xfrm>
              <a:prstGeom prst="line">
                <a:avLst/>
              </a:prstGeom>
              <a:grp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637858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Already did an example!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495800"/>
          </a:xfrm>
        </p:spPr>
        <p:txBody>
          <a:bodyPr/>
          <a:lstStyle/>
          <a:p>
            <a:r>
              <a:rPr lang="en-US" dirty="0" smtClean="0"/>
              <a:t>Let the </a:t>
            </a:r>
            <a:r>
              <a:rPr lang="en-US" dirty="0" err="1" smtClean="0"/>
              <a:t>metalanguage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= Racket</a:t>
            </a:r>
          </a:p>
          <a:p>
            <a:r>
              <a:rPr lang="en-US" dirty="0" smtClean="0"/>
              <a:t>Let the language-implemented </a:t>
            </a:r>
            <a:r>
              <a:rPr lang="en-US" i="1" dirty="0" smtClean="0"/>
              <a:t>B</a:t>
            </a:r>
            <a:r>
              <a:rPr lang="en-US" dirty="0" smtClean="0"/>
              <a:t> = “</a:t>
            </a:r>
            <a:r>
              <a:rPr lang="en-US" i="1" dirty="0" smtClean="0"/>
              <a:t>Arithmetic Language</a:t>
            </a:r>
            <a:r>
              <a:rPr lang="en-US" dirty="0" smtClean="0"/>
              <a:t>”</a:t>
            </a:r>
          </a:p>
          <a:p>
            <a:r>
              <a:rPr lang="en-US" dirty="0"/>
              <a:t>Arithmetic programs written with calls to Racket </a:t>
            </a:r>
            <a:r>
              <a:rPr lang="en-US" dirty="0" smtClean="0"/>
              <a:t>constructors</a:t>
            </a:r>
          </a:p>
          <a:p>
            <a:r>
              <a:rPr lang="en-US" dirty="0" smtClean="0"/>
              <a:t>The interpreter is </a:t>
            </a:r>
            <a:r>
              <a:rPr lang="en-US" b="1" dirty="0" err="1" smtClean="0">
                <a:latin typeface="Courier New" pitchFamily="49" charset="0"/>
              </a:rPr>
              <a:t>eval-exp</a:t>
            </a:r>
            <a:endParaRPr 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4800" y="3124200"/>
            <a:ext cx="5638800" cy="1219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1800" kern="0" dirty="0" smtClean="0">
                <a:latin typeface="Courier New" pitchFamily="49" charset="0"/>
              </a:rPr>
              <a:t>(</a:t>
            </a:r>
            <a:r>
              <a:rPr lang="en-US" sz="18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struct</a:t>
            </a:r>
            <a:r>
              <a:rPr lang="en-US" sz="18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1800" kern="0" dirty="0" err="1" smtClean="0">
                <a:solidFill>
                  <a:schemeClr val="accent2"/>
                </a:solidFill>
                <a:latin typeface="Courier New" pitchFamily="49" charset="0"/>
              </a:rPr>
              <a:t>const</a:t>
            </a:r>
            <a:r>
              <a:rPr lang="en-US" sz="18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1800" kern="0" dirty="0" smtClean="0">
                <a:latin typeface="Courier New" pitchFamily="49" charset="0"/>
              </a:rPr>
              <a:t>(</a:t>
            </a:r>
            <a:r>
              <a:rPr lang="en-US" sz="1800" kern="0" dirty="0" err="1" smtClean="0">
                <a:latin typeface="Courier New" pitchFamily="49" charset="0"/>
              </a:rPr>
              <a:t>int</a:t>
            </a:r>
            <a:r>
              <a:rPr lang="en-US" sz="1800" kern="0" dirty="0" smtClean="0">
                <a:latin typeface="Courier New" pitchFamily="49" charset="0"/>
              </a:rPr>
              <a:t>) </a:t>
            </a:r>
            <a:r>
              <a:rPr lang="en-US" sz="1800" kern="0" dirty="0" smtClean="0">
                <a:solidFill>
                  <a:srgbClr val="663300"/>
                </a:solidFill>
                <a:latin typeface="Courier New" pitchFamily="49" charset="0"/>
              </a:rPr>
              <a:t>#:transparent</a:t>
            </a:r>
            <a:r>
              <a:rPr lang="en-US" sz="1800" kern="0" dirty="0" smtClean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1800" kern="0" dirty="0">
                <a:latin typeface="Courier New" pitchFamily="49" charset="0"/>
              </a:rPr>
              <a:t>(</a:t>
            </a:r>
            <a:r>
              <a:rPr lang="en-US" sz="18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struct</a:t>
            </a:r>
            <a:r>
              <a:rPr lang="en-US" sz="18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1800" kern="0" dirty="0" smtClean="0">
                <a:solidFill>
                  <a:schemeClr val="accent2"/>
                </a:solidFill>
                <a:latin typeface="Courier New" pitchFamily="49" charset="0"/>
              </a:rPr>
              <a:t>negate</a:t>
            </a:r>
            <a:r>
              <a:rPr lang="en-US" sz="18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1800" kern="0" dirty="0" smtClean="0">
                <a:latin typeface="Courier New" pitchFamily="49" charset="0"/>
              </a:rPr>
              <a:t>(e) </a:t>
            </a:r>
            <a:r>
              <a:rPr lang="en-US" sz="1800" kern="0" dirty="0">
                <a:solidFill>
                  <a:srgbClr val="663300"/>
                </a:solidFill>
                <a:latin typeface="Courier New" pitchFamily="49" charset="0"/>
              </a:rPr>
              <a:t>#:transparent</a:t>
            </a:r>
            <a:r>
              <a:rPr lang="en-US" sz="1800" kern="0" dirty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1800" kern="0" dirty="0">
                <a:latin typeface="Courier New" pitchFamily="49" charset="0"/>
              </a:rPr>
              <a:t>(</a:t>
            </a:r>
            <a:r>
              <a:rPr lang="en-US" sz="18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struct</a:t>
            </a:r>
            <a:r>
              <a:rPr lang="en-US" sz="18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1800" kern="0" dirty="0" smtClean="0">
                <a:solidFill>
                  <a:schemeClr val="accent2"/>
                </a:solidFill>
                <a:latin typeface="Courier New" pitchFamily="49" charset="0"/>
              </a:rPr>
              <a:t>add</a:t>
            </a:r>
            <a:r>
              <a:rPr lang="en-US" sz="18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1800" kern="0" dirty="0" smtClean="0">
                <a:latin typeface="Courier New" pitchFamily="49" charset="0"/>
              </a:rPr>
              <a:t>(e1 e2) </a:t>
            </a:r>
            <a:r>
              <a:rPr lang="en-US" sz="1800" kern="0" dirty="0">
                <a:solidFill>
                  <a:srgbClr val="663300"/>
                </a:solidFill>
                <a:latin typeface="Courier New" pitchFamily="49" charset="0"/>
              </a:rPr>
              <a:t>#:transparent</a:t>
            </a:r>
            <a:r>
              <a:rPr lang="en-US" sz="1800" kern="0" dirty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1800" kern="0" dirty="0">
                <a:latin typeface="Courier New" pitchFamily="49" charset="0"/>
              </a:rPr>
              <a:t>(</a:t>
            </a:r>
            <a:r>
              <a:rPr lang="en-US" sz="18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struct</a:t>
            </a:r>
            <a:r>
              <a:rPr lang="en-US" sz="18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1800" kern="0" dirty="0" smtClean="0">
                <a:solidFill>
                  <a:schemeClr val="accent2"/>
                </a:solidFill>
                <a:latin typeface="Courier New" pitchFamily="49" charset="0"/>
              </a:rPr>
              <a:t>multiply</a:t>
            </a:r>
            <a:r>
              <a:rPr lang="en-US" sz="18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1800" kern="0" dirty="0" smtClean="0">
                <a:latin typeface="Courier New" pitchFamily="49" charset="0"/>
              </a:rPr>
              <a:t>(e1 e2) </a:t>
            </a:r>
            <a:r>
              <a:rPr lang="en-US" sz="1800" kern="0" dirty="0">
                <a:solidFill>
                  <a:srgbClr val="663300"/>
                </a:solidFill>
                <a:latin typeface="Courier New" pitchFamily="49" charset="0"/>
              </a:rPr>
              <a:t>#:transparent</a:t>
            </a:r>
            <a:r>
              <a:rPr lang="en-US" sz="1800" kern="0" dirty="0">
                <a:latin typeface="Courier New" pitchFamily="49" charset="0"/>
              </a:rPr>
              <a:t>)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" y="4419600"/>
            <a:ext cx="6788727" cy="1981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1800" kern="0" dirty="0" smtClean="0">
                <a:latin typeface="Courier New" pitchFamily="49" charset="0"/>
              </a:rPr>
              <a:t>(</a:t>
            </a:r>
            <a:r>
              <a:rPr lang="en-US" sz="18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1800" kern="0" dirty="0" smtClean="0">
                <a:latin typeface="Courier New" pitchFamily="49" charset="0"/>
              </a:rPr>
              <a:t>(</a:t>
            </a:r>
            <a:r>
              <a:rPr lang="en-US" sz="1800" kern="0" dirty="0" err="1" smtClean="0">
                <a:solidFill>
                  <a:schemeClr val="accent2"/>
                </a:solidFill>
                <a:latin typeface="Courier New" pitchFamily="49" charset="0"/>
              </a:rPr>
              <a:t>eval-exp</a:t>
            </a:r>
            <a:r>
              <a:rPr lang="en-US" sz="1800" kern="0" dirty="0" smtClean="0">
                <a:solidFill>
                  <a:schemeClr val="accent2"/>
                </a:solidFill>
                <a:latin typeface="Courier New" pitchFamily="49" charset="0"/>
              </a:rPr>
              <a:t> e</a:t>
            </a:r>
            <a:r>
              <a:rPr lang="en-US" sz="1800" kern="0" dirty="0" smtClean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1800" kern="0" dirty="0" smtClean="0">
                <a:latin typeface="Courier New" pitchFamily="49" charset="0"/>
              </a:rPr>
              <a:t>  (</a:t>
            </a:r>
            <a:r>
              <a:rPr lang="en-US" sz="18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cond</a:t>
            </a:r>
            <a:r>
              <a:rPr lang="en-US" sz="18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1800" kern="0" dirty="0" smtClean="0">
                <a:latin typeface="Courier New" pitchFamily="49" charset="0"/>
              </a:rPr>
              <a:t>[(</a:t>
            </a:r>
            <a:r>
              <a:rPr lang="en-US" sz="1800" kern="0" dirty="0" err="1" smtClean="0">
                <a:latin typeface="Courier New" pitchFamily="49" charset="0"/>
              </a:rPr>
              <a:t>const</a:t>
            </a:r>
            <a:r>
              <a:rPr lang="en-US" sz="1800" kern="0" dirty="0" smtClean="0">
                <a:latin typeface="Courier New" pitchFamily="49" charset="0"/>
              </a:rPr>
              <a:t>? e) e]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1800" kern="0" dirty="0">
                <a:latin typeface="Courier New" pitchFamily="49" charset="0"/>
              </a:rPr>
              <a:t> </a:t>
            </a:r>
            <a:r>
              <a:rPr lang="en-US" sz="1800" kern="0" dirty="0" smtClean="0">
                <a:latin typeface="Courier New" pitchFamily="49" charset="0"/>
              </a:rPr>
              <a:t>       [(negate? e)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1800" kern="0" dirty="0">
                <a:latin typeface="Courier New" pitchFamily="49" charset="0"/>
              </a:rPr>
              <a:t> </a:t>
            </a:r>
            <a:r>
              <a:rPr lang="en-US" sz="1800" kern="0" dirty="0" smtClean="0">
                <a:latin typeface="Courier New" pitchFamily="49" charset="0"/>
              </a:rPr>
              <a:t>        </a:t>
            </a:r>
            <a:r>
              <a:rPr lang="en-US" sz="1800" kern="0" dirty="0">
                <a:latin typeface="Courier New" pitchFamily="49" charset="0"/>
              </a:rPr>
              <a:t>(</a:t>
            </a:r>
            <a:r>
              <a:rPr lang="en-US" sz="1800" kern="0" dirty="0" err="1">
                <a:latin typeface="Courier New" pitchFamily="49" charset="0"/>
              </a:rPr>
              <a:t>const</a:t>
            </a:r>
            <a:r>
              <a:rPr lang="en-US" sz="1800" kern="0" dirty="0">
                <a:latin typeface="Courier New" pitchFamily="49" charset="0"/>
              </a:rPr>
              <a:t> (- (</a:t>
            </a:r>
            <a:r>
              <a:rPr lang="en-US" sz="1800" kern="0" dirty="0" err="1">
                <a:latin typeface="Courier New" pitchFamily="49" charset="0"/>
              </a:rPr>
              <a:t>const-int</a:t>
            </a:r>
            <a:r>
              <a:rPr lang="en-US" sz="1800" kern="0" dirty="0">
                <a:latin typeface="Courier New" pitchFamily="49" charset="0"/>
              </a:rPr>
              <a:t> </a:t>
            </a:r>
            <a:endParaRPr lang="en-US" sz="18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1800" kern="0" dirty="0" smtClean="0">
                <a:latin typeface="Courier New" pitchFamily="49" charset="0"/>
              </a:rPr>
              <a:t>                     (</a:t>
            </a:r>
            <a:r>
              <a:rPr lang="en-US" sz="1800" kern="0" dirty="0" err="1">
                <a:latin typeface="Courier New" pitchFamily="49" charset="0"/>
              </a:rPr>
              <a:t>eval-exp</a:t>
            </a:r>
            <a:r>
              <a:rPr lang="en-US" sz="1800" kern="0" dirty="0">
                <a:latin typeface="Courier New" pitchFamily="49" charset="0"/>
              </a:rPr>
              <a:t> (negate-e </a:t>
            </a:r>
            <a:r>
              <a:rPr lang="en-US" sz="1800" kern="0" dirty="0" smtClean="0">
                <a:latin typeface="Courier New" pitchFamily="49" charset="0"/>
              </a:rPr>
              <a:t>e)))))]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1800" kern="0" dirty="0">
                <a:latin typeface="Courier New" pitchFamily="49" charset="0"/>
              </a:rPr>
              <a:t> </a:t>
            </a:r>
            <a:r>
              <a:rPr lang="en-US" sz="1800" kern="0" dirty="0" smtClean="0">
                <a:latin typeface="Courier New" pitchFamily="49" charset="0"/>
              </a:rPr>
              <a:t>       [(add? e) …]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1800" kern="0" dirty="0">
                <a:latin typeface="Courier New" pitchFamily="49" charset="0"/>
              </a:rPr>
              <a:t> </a:t>
            </a:r>
            <a:r>
              <a:rPr lang="en-US" sz="1800" kern="0" dirty="0" smtClean="0">
                <a:latin typeface="Courier New" pitchFamily="49" charset="0"/>
              </a:rPr>
              <a:t>       [(multiply? e) …]…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791200" y="3475630"/>
            <a:ext cx="2895600" cy="140117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Racket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data structure is </a:t>
            </a:r>
            <a:r>
              <a:rPr kumimoji="0" lang="en-US" sz="20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Arithmetic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sz="20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Language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program, which    </a:t>
            </a:r>
            <a:r>
              <a:rPr kumimoji="0" lang="en-US" sz="20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eval-exp</a:t>
            </a:r>
            <a:r>
              <a:rPr kumimoji="0" lang="en-US" sz="20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runs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114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Interpreter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interpreters return expressions, but not any expressions</a:t>
            </a:r>
          </a:p>
          <a:p>
            <a:pPr lvl="1"/>
            <a:r>
              <a:rPr lang="en-US" dirty="0" smtClean="0"/>
              <a:t>Result should always be a </a:t>
            </a:r>
            <a:r>
              <a:rPr lang="en-US" i="1" dirty="0" smtClean="0"/>
              <a:t>value</a:t>
            </a:r>
            <a:r>
              <a:rPr lang="en-US" dirty="0" smtClean="0"/>
              <a:t>, a kind of expression that evaluates to itself</a:t>
            </a:r>
          </a:p>
          <a:p>
            <a:pPr lvl="1"/>
            <a:r>
              <a:rPr lang="en-US" dirty="0" smtClean="0"/>
              <a:t>If not, the interpreter has a bug</a:t>
            </a:r>
          </a:p>
          <a:p>
            <a:pPr lvl="1"/>
            <a:endParaRPr lang="en-US" sz="1000" dirty="0"/>
          </a:p>
          <a:p>
            <a:r>
              <a:rPr lang="en-US" dirty="0" smtClean="0"/>
              <a:t>So far, only values are from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 smtClean="0"/>
              <a:t>, e.g.,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17)</a:t>
            </a:r>
            <a:endParaRPr lang="en-US" b="1" dirty="0" smtClean="0"/>
          </a:p>
          <a:p>
            <a:endParaRPr lang="en-US" sz="1000" dirty="0"/>
          </a:p>
          <a:p>
            <a:r>
              <a:rPr lang="en-US" dirty="0" smtClean="0"/>
              <a:t>But a larger language has more values than just numbers</a:t>
            </a:r>
          </a:p>
          <a:p>
            <a:pPr lvl="1"/>
            <a:r>
              <a:rPr lang="en-US" dirty="0" smtClean="0"/>
              <a:t>Booleans, strings, etc.</a:t>
            </a:r>
          </a:p>
          <a:p>
            <a:pPr lvl="1"/>
            <a:r>
              <a:rPr lang="en-US" dirty="0" smtClean="0"/>
              <a:t>Pairs of values (definition of value recursive)</a:t>
            </a:r>
          </a:p>
          <a:p>
            <a:pPr lvl="1"/>
            <a:r>
              <a:rPr lang="en-US" dirty="0" smtClean="0"/>
              <a:t>Closures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536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65660</TotalTime>
  <Words>2489</Words>
  <Application>Microsoft Office PowerPoint</Application>
  <PresentationFormat>On-screen Show (4:3)</PresentationFormat>
  <Paragraphs>430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Courier New</vt:lpstr>
      <vt:lpstr>Times New Roman</vt:lpstr>
      <vt:lpstr>dan_design_template</vt:lpstr>
      <vt:lpstr>CSE341: Programming Languages  Lecture 17 Implementing Languages Including Closures</vt:lpstr>
      <vt:lpstr>Typical workflow</vt:lpstr>
      <vt:lpstr>Interpreter or compiler</vt:lpstr>
      <vt:lpstr>Reality more complicated</vt:lpstr>
      <vt:lpstr>Sermon</vt:lpstr>
      <vt:lpstr>Typical workflow</vt:lpstr>
      <vt:lpstr>Skipping parsing</vt:lpstr>
      <vt:lpstr>Already did an example!</vt:lpstr>
      <vt:lpstr>Interpreter results</vt:lpstr>
      <vt:lpstr>Example</vt:lpstr>
      <vt:lpstr>What we know</vt:lpstr>
      <vt:lpstr>Legal ASTs</vt:lpstr>
      <vt:lpstr>Example</vt:lpstr>
      <vt:lpstr>Dealing with variables</vt:lpstr>
      <vt:lpstr>Dealing with variables</vt:lpstr>
      <vt:lpstr>The Set-up</vt:lpstr>
      <vt:lpstr>A grading detail</vt:lpstr>
      <vt:lpstr>The best part</vt:lpstr>
      <vt:lpstr>Higher-order functions</vt:lpstr>
      <vt:lpstr>Function calls</vt:lpstr>
      <vt:lpstr>Recall…</vt:lpstr>
      <vt:lpstr>Put it together</vt:lpstr>
      <vt:lpstr>Hygiene issues</vt:lpstr>
      <vt:lpstr>Is that expensive?</vt:lpstr>
      <vt:lpstr>Free variables examples</vt:lpstr>
      <vt:lpstr>Computing free variables</vt:lpstr>
      <vt:lpstr>Optional: compiling higher-order functions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Brett Wortzman</cp:lastModifiedBy>
  <cp:revision>870</cp:revision>
  <cp:lastPrinted>2011-09-27T20:26:28Z</cp:lastPrinted>
  <dcterms:created xsi:type="dcterms:W3CDTF">2009-03-13T20:43:19Z</dcterms:created>
  <dcterms:modified xsi:type="dcterms:W3CDTF">2019-08-05T18:45:05Z</dcterms:modified>
</cp:coreProperties>
</file>