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95" r:id="rId13"/>
    <p:sldId id="488" r:id="rId14"/>
    <p:sldId id="514" r:id="rId15"/>
    <p:sldId id="513" r:id="rId16"/>
    <p:sldId id="519" r:id="rId17"/>
    <p:sldId id="518" r:id="rId18"/>
    <p:sldId id="517" r:id="rId19"/>
    <p:sldId id="516" r:id="rId20"/>
    <p:sldId id="489" r:id="rId21"/>
    <p:sldId id="490" r:id="rId22"/>
    <p:sldId id="491" r:id="rId23"/>
    <p:sldId id="496" r:id="rId24"/>
    <p:sldId id="520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492" r:id="rId42"/>
    <p:sldId id="493" r:id="rId43"/>
    <p:sldId id="494" r:id="rId4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18</a:t>
            </a:r>
            <a:br>
              <a:rPr lang="en-US" sz="3200" i="0" dirty="0" smtClean="0"/>
            </a:br>
            <a:r>
              <a:rPr lang="en-US" sz="3200" i="0" dirty="0" smtClean="0"/>
              <a:t>Static vs. Dynamic Typing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49530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is to prevent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discussed facts about </a:t>
            </a:r>
            <a:r>
              <a:rPr lang="en-US" i="1" dirty="0" smtClean="0"/>
              <a:t>what</a:t>
            </a:r>
            <a:r>
              <a:rPr lang="en-US" dirty="0" smtClean="0"/>
              <a:t> </a:t>
            </a:r>
            <a:r>
              <a:rPr lang="en-US" sz="1000" dirty="0" smtClean="0"/>
              <a:t> </a:t>
            </a:r>
            <a:r>
              <a:rPr lang="en-US" dirty="0" smtClean="0"/>
              <a:t>the ML type system does and does not prevent</a:t>
            </a:r>
          </a:p>
          <a:p>
            <a:pPr lvl="1"/>
            <a:r>
              <a:rPr lang="en-US" dirty="0" smtClean="0"/>
              <a:t>Separate from </a:t>
            </a:r>
            <a:r>
              <a:rPr lang="en-US" i="1" dirty="0" smtClean="0"/>
              <a:t>how</a:t>
            </a:r>
            <a:r>
              <a:rPr lang="en-US" dirty="0" smtClean="0"/>
              <a:t> (e.g., one type for each variable) though previously studied many of ML’s typing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Language design includes deciding </a:t>
            </a:r>
            <a:r>
              <a:rPr lang="en-US" i="1" dirty="0" smtClean="0"/>
              <a:t>what</a:t>
            </a:r>
            <a:r>
              <a:rPr lang="en-US" dirty="0" smtClean="0"/>
              <a:t> is checked and </a:t>
            </a:r>
            <a:r>
              <a:rPr lang="en-US" i="1" dirty="0" smtClean="0"/>
              <a:t>how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Hard part is making sure the type system “achieves its purpose”</a:t>
            </a:r>
          </a:p>
          <a:p>
            <a:pPr lvl="1"/>
            <a:r>
              <a:rPr lang="en-US" dirty="0" smtClean="0"/>
              <a:t>That “the how” accomplishes “the what”</a:t>
            </a:r>
          </a:p>
          <a:p>
            <a:pPr lvl="1"/>
            <a:r>
              <a:rPr lang="en-US" dirty="0" smtClean="0"/>
              <a:t>More precise definition next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of eagerness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“Catching a bug before it matters” </a:t>
            </a:r>
          </a:p>
          <a:p>
            <a:pPr marL="0" indent="0" algn="ctr">
              <a:buNone/>
            </a:pPr>
            <a:r>
              <a:rPr lang="en-US" dirty="0" smtClean="0"/>
              <a:t>is in inherent tension with </a:t>
            </a:r>
          </a:p>
          <a:p>
            <a:pPr marL="0" indent="0" algn="ctr">
              <a:buNone/>
            </a:pPr>
            <a:r>
              <a:rPr lang="en-US" dirty="0" smtClean="0"/>
              <a:t>“Don’t report a bug that might not matter”</a:t>
            </a:r>
          </a:p>
          <a:p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Static checking / dynamic checking are two points on a continuum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Silly example: Suppose we just want to prevent evaluating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/ 0</a:t>
            </a:r>
          </a:p>
          <a:p>
            <a:pPr lvl="1"/>
            <a:r>
              <a:rPr lang="en-US" dirty="0" smtClean="0"/>
              <a:t>Keystroke time: disallow it in the editor</a:t>
            </a:r>
          </a:p>
          <a:p>
            <a:pPr lvl="1"/>
            <a:r>
              <a:rPr lang="en-US" dirty="0" smtClean="0"/>
              <a:t>Compile time: disallow it if seen in code</a:t>
            </a:r>
          </a:p>
          <a:p>
            <a:pPr lvl="1"/>
            <a:r>
              <a:rPr lang="en-US" dirty="0" smtClean="0"/>
              <a:t>Link time: disallow it if seen in code that may be called to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/>
            <a:r>
              <a:rPr lang="en-US" dirty="0" smtClean="0"/>
              <a:t>Run time: disallow it right when we get to the division</a:t>
            </a:r>
          </a:p>
          <a:p>
            <a:pPr lvl="1"/>
            <a:r>
              <a:rPr lang="en-US" dirty="0" smtClean="0"/>
              <a:t>Later: Instead of doing the division,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+inf.0 </a:t>
            </a:r>
            <a:r>
              <a:rPr lang="en-US" dirty="0" smtClean="0"/>
              <a:t>instead </a:t>
            </a:r>
          </a:p>
          <a:p>
            <a:pPr lvl="2"/>
            <a:r>
              <a:rPr lang="en-US" dirty="0" smtClean="0"/>
              <a:t>Just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3.0 / 0.0</a:t>
            </a:r>
            <a:r>
              <a:rPr lang="en-US" dirty="0" smtClean="0"/>
              <a:t> does in every (?) PL (it’s useful!)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misconception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operations are primitives defined on and when an error?</a:t>
            </a:r>
          </a:p>
          <a:p>
            <a:r>
              <a:rPr lang="en-US" dirty="0" smtClean="0"/>
              <a:t>Example: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"foo" + "bar"</a:t>
            </a:r>
            <a:r>
              <a:rPr lang="en-US" dirty="0" smtClean="0"/>
              <a:t> allowed?</a:t>
            </a:r>
          </a:p>
          <a:p>
            <a:r>
              <a:rPr lang="en-US" dirty="0" smtClean="0"/>
              <a:t>Example: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"foo" + 3</a:t>
            </a:r>
            <a:r>
              <a:rPr lang="en-US" dirty="0" smtClean="0"/>
              <a:t> allowed?</a:t>
            </a:r>
          </a:p>
          <a:p>
            <a:r>
              <a:rPr lang="en-US" dirty="0" smtClean="0"/>
              <a:t>Example: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dirty="0" smtClean="0"/>
              <a:t> allowed 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/>
              <a:t> has only 5 elements?</a:t>
            </a:r>
          </a:p>
          <a:p>
            <a:r>
              <a:rPr lang="en-US" dirty="0" smtClean="0"/>
              <a:t>Example: Can you call a function with too few or too many arguments?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is not static vs. dynamic checking (sometimes confused with it)</a:t>
            </a:r>
          </a:p>
          <a:p>
            <a:pPr lvl="1"/>
            <a:r>
              <a:rPr lang="en-US" dirty="0" smtClean="0"/>
              <a:t>It is “what is the run-time semantics of the primitive”</a:t>
            </a:r>
          </a:p>
          <a:p>
            <a:pPr lvl="1"/>
            <a:r>
              <a:rPr lang="en-US" dirty="0" smtClean="0"/>
              <a:t>It is related because it also involves trade-offs between catching bugs sooner versus maybe being more convenient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Racket generally less lenient on these things than, e.g., Ruby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2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a type system is supposed to prevent X for some X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 smtClean="0"/>
              <a:t>A type system is </a:t>
            </a:r>
            <a:r>
              <a:rPr lang="en-US" i="1" dirty="0" smtClean="0">
                <a:solidFill>
                  <a:schemeClr val="accent2"/>
                </a:solidFill>
              </a:rPr>
              <a:t>sound</a:t>
            </a:r>
            <a:r>
              <a:rPr lang="en-US" dirty="0" smtClean="0"/>
              <a:t> if it never accepts a program that, when run with some input, does X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 </a:t>
            </a:r>
            <a:r>
              <a:rPr lang="en-US" i="1" dirty="0" smtClean="0">
                <a:solidFill>
                  <a:schemeClr val="accent2"/>
                </a:solidFill>
              </a:rPr>
              <a:t>false negatives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 smtClean="0"/>
              <a:t>A type system is </a:t>
            </a:r>
            <a:r>
              <a:rPr lang="en-US" i="1" dirty="0" smtClean="0">
                <a:solidFill>
                  <a:schemeClr val="accent2"/>
                </a:solidFill>
              </a:rPr>
              <a:t>complete</a:t>
            </a:r>
            <a:r>
              <a:rPr lang="en-US" dirty="0" smtClean="0"/>
              <a:t> if it never rejects a program that, no matter what input it is run with, will not do X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 </a:t>
            </a:r>
            <a:r>
              <a:rPr lang="en-US" i="1" dirty="0" smtClean="0">
                <a:solidFill>
                  <a:schemeClr val="accent2"/>
                </a:solidFill>
              </a:rPr>
              <a:t>false positives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The goal is usually for a PL type system to be sound (so you can rely on it) but not complete</a:t>
            </a:r>
          </a:p>
          <a:p>
            <a:pPr lvl="1"/>
            <a:r>
              <a:rPr lang="en-US" dirty="0" smtClean="0"/>
              <a:t>“Fancy features” like generics aimed at “fewer false positives”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Notice soundness/completeness is with respect to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6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5075" y="2362200"/>
            <a:ext cx="4276725" cy="3045767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386" y="174155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j-lt"/>
              </a:rPr>
              <a:t>All possible programs 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(</a:t>
            </a:r>
            <a:r>
              <a:rPr lang="en-US" sz="1800" b="0" dirty="0">
                <a:latin typeface="+mj-lt"/>
              </a:rPr>
              <a:t>in syntax of some language</a:t>
            </a:r>
            <a:r>
              <a:rPr lang="en-US" sz="1800" b="0" dirty="0" smtClean="0">
                <a:latin typeface="+mj-lt"/>
              </a:rPr>
              <a:t>)</a:t>
            </a:r>
            <a:endParaRPr lang="en-US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06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5075" y="2362200"/>
            <a:ext cx="4276725" cy="3045767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11342"/>
            <a:ext cx="2352675" cy="151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&gt;= 1 input that makes the program do bad thing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386" y="174155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j-lt"/>
              </a:rPr>
              <a:t>All possible programs 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(</a:t>
            </a:r>
            <a:r>
              <a:rPr lang="en-US" sz="1800" b="0" dirty="0">
                <a:latin typeface="+mj-lt"/>
              </a:rPr>
              <a:t>in syntax of some language</a:t>
            </a:r>
            <a:r>
              <a:rPr lang="en-US" sz="1800" b="0" dirty="0" smtClean="0">
                <a:latin typeface="+mj-lt"/>
              </a:rPr>
              <a:t>)</a:t>
            </a:r>
            <a:endParaRPr lang="en-US" sz="1800" b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2354908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no input that makes the program do bad thing X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3895725" y="2381250"/>
            <a:ext cx="1318008" cy="3103053"/>
          </a:xfrm>
          <a:custGeom>
            <a:avLst/>
            <a:gdLst>
              <a:gd name="connsiteX0" fmla="*/ 0 w 1318008"/>
              <a:gd name="connsiteY0" fmla="*/ 0 h 3103053"/>
              <a:gd name="connsiteX1" fmla="*/ 819150 w 1318008"/>
              <a:gd name="connsiteY1" fmla="*/ 457200 h 3103053"/>
              <a:gd name="connsiteX2" fmla="*/ 476250 w 1318008"/>
              <a:gd name="connsiteY2" fmla="*/ 1266825 h 3103053"/>
              <a:gd name="connsiteX3" fmla="*/ 1295400 w 1318008"/>
              <a:gd name="connsiteY3" fmla="*/ 2276475 h 3103053"/>
              <a:gd name="connsiteX4" fmla="*/ 1085850 w 1318008"/>
              <a:gd name="connsiteY4" fmla="*/ 3038475 h 3103053"/>
              <a:gd name="connsiteX5" fmla="*/ 1057275 w 1318008"/>
              <a:gd name="connsiteY5" fmla="*/ 3009900 h 310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8008" h="3103053">
                <a:moveTo>
                  <a:pt x="0" y="0"/>
                </a:moveTo>
                <a:cubicBezTo>
                  <a:pt x="369887" y="123031"/>
                  <a:pt x="739775" y="246063"/>
                  <a:pt x="819150" y="457200"/>
                </a:cubicBezTo>
                <a:cubicBezTo>
                  <a:pt x="898525" y="668338"/>
                  <a:pt x="396875" y="963613"/>
                  <a:pt x="476250" y="1266825"/>
                </a:cubicBezTo>
                <a:cubicBezTo>
                  <a:pt x="555625" y="1570038"/>
                  <a:pt x="1193800" y="1981200"/>
                  <a:pt x="1295400" y="2276475"/>
                </a:cubicBezTo>
                <a:cubicBezTo>
                  <a:pt x="1397000" y="2571750"/>
                  <a:pt x="1125537" y="2916238"/>
                  <a:pt x="1085850" y="3038475"/>
                </a:cubicBezTo>
                <a:cubicBezTo>
                  <a:pt x="1046163" y="3160712"/>
                  <a:pt x="1051719" y="3085306"/>
                  <a:pt x="1057275" y="30099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7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5075" y="2362200"/>
            <a:ext cx="4276725" cy="3045767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11342"/>
            <a:ext cx="2352675" cy="151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&gt;= 1 input that makes the program do bad thing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386" y="174155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j-lt"/>
              </a:rPr>
              <a:t>All possible programs 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(</a:t>
            </a:r>
            <a:r>
              <a:rPr lang="en-US" sz="1800" b="0" dirty="0">
                <a:latin typeface="+mj-lt"/>
              </a:rPr>
              <a:t>in syntax of some language</a:t>
            </a:r>
            <a:r>
              <a:rPr lang="en-US" sz="1800" b="0" dirty="0" smtClean="0">
                <a:latin typeface="+mj-lt"/>
              </a:rPr>
              <a:t>)</a:t>
            </a:r>
            <a:endParaRPr lang="en-US" sz="1800" b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2354908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no input that makes the program do bad thing X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3895725" y="2381250"/>
            <a:ext cx="1318008" cy="3103053"/>
          </a:xfrm>
          <a:custGeom>
            <a:avLst/>
            <a:gdLst>
              <a:gd name="connsiteX0" fmla="*/ 0 w 1318008"/>
              <a:gd name="connsiteY0" fmla="*/ 0 h 3103053"/>
              <a:gd name="connsiteX1" fmla="*/ 819150 w 1318008"/>
              <a:gd name="connsiteY1" fmla="*/ 457200 h 3103053"/>
              <a:gd name="connsiteX2" fmla="*/ 476250 w 1318008"/>
              <a:gd name="connsiteY2" fmla="*/ 1266825 h 3103053"/>
              <a:gd name="connsiteX3" fmla="*/ 1295400 w 1318008"/>
              <a:gd name="connsiteY3" fmla="*/ 2276475 h 3103053"/>
              <a:gd name="connsiteX4" fmla="*/ 1085850 w 1318008"/>
              <a:gd name="connsiteY4" fmla="*/ 3038475 h 3103053"/>
              <a:gd name="connsiteX5" fmla="*/ 1057275 w 1318008"/>
              <a:gd name="connsiteY5" fmla="*/ 3009900 h 310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8008" h="3103053">
                <a:moveTo>
                  <a:pt x="0" y="0"/>
                </a:moveTo>
                <a:cubicBezTo>
                  <a:pt x="369887" y="123031"/>
                  <a:pt x="739775" y="246063"/>
                  <a:pt x="819150" y="457200"/>
                </a:cubicBezTo>
                <a:cubicBezTo>
                  <a:pt x="898525" y="668338"/>
                  <a:pt x="396875" y="963613"/>
                  <a:pt x="476250" y="1266825"/>
                </a:cubicBezTo>
                <a:cubicBezTo>
                  <a:pt x="555625" y="1570038"/>
                  <a:pt x="1193800" y="1981200"/>
                  <a:pt x="1295400" y="2276475"/>
                </a:cubicBezTo>
                <a:cubicBezTo>
                  <a:pt x="1397000" y="2571750"/>
                  <a:pt x="1125537" y="2916238"/>
                  <a:pt x="1085850" y="3038475"/>
                </a:cubicBezTo>
                <a:cubicBezTo>
                  <a:pt x="1046163" y="3160712"/>
                  <a:pt x="1051719" y="3085306"/>
                  <a:pt x="1057275" y="30099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5486400" y="3200400"/>
            <a:ext cx="1066800" cy="1371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0439" y="4903113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Type system accepting these programs is sound but incomplete (common goal)</a:t>
            </a:r>
            <a:endParaRPr lang="en-US" sz="2000" b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6553200" y="4175880"/>
            <a:ext cx="1066707" cy="85332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2053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5075" y="2362200"/>
            <a:ext cx="4276725" cy="3045767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11342"/>
            <a:ext cx="2352675" cy="151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&gt;= 1 input that makes the program do bad thing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386" y="174155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j-lt"/>
              </a:rPr>
              <a:t>All possible programs 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(</a:t>
            </a:r>
            <a:r>
              <a:rPr lang="en-US" sz="1800" b="0" dirty="0">
                <a:latin typeface="+mj-lt"/>
              </a:rPr>
              <a:t>in syntax of some language</a:t>
            </a:r>
            <a:r>
              <a:rPr lang="en-US" sz="1800" b="0" dirty="0" smtClean="0">
                <a:latin typeface="+mj-lt"/>
              </a:rPr>
              <a:t>)</a:t>
            </a:r>
            <a:endParaRPr lang="en-US" sz="1800" b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2354908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no input that makes the program do bad thing X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815087" y="3404230"/>
            <a:ext cx="1066800" cy="1371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9126" y="5106943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Type system accepting these programs is unsound and incomplete</a:t>
            </a:r>
            <a:endParaRPr lang="en-US" sz="2000" b="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81887" y="4379710"/>
            <a:ext cx="1066707" cy="85332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Freeform 14"/>
          <p:cNvSpPr/>
          <p:nvPr/>
        </p:nvSpPr>
        <p:spPr bwMode="auto">
          <a:xfrm>
            <a:off x="3895725" y="2381250"/>
            <a:ext cx="1318008" cy="3103053"/>
          </a:xfrm>
          <a:custGeom>
            <a:avLst/>
            <a:gdLst>
              <a:gd name="connsiteX0" fmla="*/ 0 w 1318008"/>
              <a:gd name="connsiteY0" fmla="*/ 0 h 3103053"/>
              <a:gd name="connsiteX1" fmla="*/ 819150 w 1318008"/>
              <a:gd name="connsiteY1" fmla="*/ 457200 h 3103053"/>
              <a:gd name="connsiteX2" fmla="*/ 476250 w 1318008"/>
              <a:gd name="connsiteY2" fmla="*/ 1266825 h 3103053"/>
              <a:gd name="connsiteX3" fmla="*/ 1295400 w 1318008"/>
              <a:gd name="connsiteY3" fmla="*/ 2276475 h 3103053"/>
              <a:gd name="connsiteX4" fmla="*/ 1085850 w 1318008"/>
              <a:gd name="connsiteY4" fmla="*/ 3038475 h 3103053"/>
              <a:gd name="connsiteX5" fmla="*/ 1057275 w 1318008"/>
              <a:gd name="connsiteY5" fmla="*/ 3009900 h 310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8008" h="3103053">
                <a:moveTo>
                  <a:pt x="0" y="0"/>
                </a:moveTo>
                <a:cubicBezTo>
                  <a:pt x="369887" y="123031"/>
                  <a:pt x="739775" y="246063"/>
                  <a:pt x="819150" y="457200"/>
                </a:cubicBezTo>
                <a:cubicBezTo>
                  <a:pt x="898525" y="668338"/>
                  <a:pt x="396875" y="963613"/>
                  <a:pt x="476250" y="1266825"/>
                </a:cubicBezTo>
                <a:cubicBezTo>
                  <a:pt x="555625" y="1570038"/>
                  <a:pt x="1193800" y="1981200"/>
                  <a:pt x="1295400" y="2276475"/>
                </a:cubicBezTo>
                <a:cubicBezTo>
                  <a:pt x="1397000" y="2571750"/>
                  <a:pt x="1125537" y="2916238"/>
                  <a:pt x="1085850" y="3038475"/>
                </a:cubicBezTo>
                <a:cubicBezTo>
                  <a:pt x="1046163" y="3160712"/>
                  <a:pt x="1051719" y="3085306"/>
                  <a:pt x="1057275" y="30099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31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5075" y="2362200"/>
            <a:ext cx="4276725" cy="3045767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11342"/>
            <a:ext cx="2352675" cy="151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&gt;= 1 input that makes the program do bad thing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386" y="174155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j-lt"/>
              </a:rPr>
              <a:t>All possible programs 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(</a:t>
            </a:r>
            <a:r>
              <a:rPr lang="en-US" sz="1800" b="0" dirty="0">
                <a:latin typeface="+mj-lt"/>
              </a:rPr>
              <a:t>in syntax of some language</a:t>
            </a:r>
            <a:r>
              <a:rPr lang="en-US" sz="1800" b="0" dirty="0" smtClean="0">
                <a:latin typeface="+mj-lt"/>
              </a:rPr>
              <a:t>)</a:t>
            </a:r>
            <a:endParaRPr lang="en-US" sz="1800" b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2354908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no input that makes the program do bad thing X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3281363" y="2354908"/>
            <a:ext cx="3521192" cy="3048849"/>
          </a:xfrm>
          <a:custGeom>
            <a:avLst/>
            <a:gdLst>
              <a:gd name="connsiteX0" fmla="*/ 0 w 3067050"/>
              <a:gd name="connsiteY0" fmla="*/ 0 h 3028950"/>
              <a:gd name="connsiteX1" fmla="*/ 3067050 w 3067050"/>
              <a:gd name="connsiteY1" fmla="*/ 19050 h 3028950"/>
              <a:gd name="connsiteX2" fmla="*/ 3028950 w 3067050"/>
              <a:gd name="connsiteY2" fmla="*/ 3028950 h 3028950"/>
              <a:gd name="connsiteX3" fmla="*/ 1200150 w 3067050"/>
              <a:gd name="connsiteY3" fmla="*/ 3019425 h 3028950"/>
              <a:gd name="connsiteX4" fmla="*/ 800100 w 3067050"/>
              <a:gd name="connsiteY4" fmla="*/ 495300 h 3028950"/>
              <a:gd name="connsiteX5" fmla="*/ 0 w 3067050"/>
              <a:gd name="connsiteY5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7050" h="3028950">
                <a:moveTo>
                  <a:pt x="0" y="0"/>
                </a:moveTo>
                <a:lnTo>
                  <a:pt x="3067050" y="19050"/>
                </a:lnTo>
                <a:lnTo>
                  <a:pt x="3028950" y="3028950"/>
                </a:lnTo>
                <a:lnTo>
                  <a:pt x="1200150" y="3019425"/>
                </a:lnTo>
                <a:lnTo>
                  <a:pt x="800100" y="495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895725" y="2381250"/>
            <a:ext cx="1318008" cy="3103053"/>
          </a:xfrm>
          <a:custGeom>
            <a:avLst/>
            <a:gdLst>
              <a:gd name="connsiteX0" fmla="*/ 0 w 1318008"/>
              <a:gd name="connsiteY0" fmla="*/ 0 h 3103053"/>
              <a:gd name="connsiteX1" fmla="*/ 819150 w 1318008"/>
              <a:gd name="connsiteY1" fmla="*/ 457200 h 3103053"/>
              <a:gd name="connsiteX2" fmla="*/ 476250 w 1318008"/>
              <a:gd name="connsiteY2" fmla="*/ 1266825 h 3103053"/>
              <a:gd name="connsiteX3" fmla="*/ 1295400 w 1318008"/>
              <a:gd name="connsiteY3" fmla="*/ 2276475 h 3103053"/>
              <a:gd name="connsiteX4" fmla="*/ 1085850 w 1318008"/>
              <a:gd name="connsiteY4" fmla="*/ 3038475 h 3103053"/>
              <a:gd name="connsiteX5" fmla="*/ 1057275 w 1318008"/>
              <a:gd name="connsiteY5" fmla="*/ 3009900 h 310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8008" h="3103053">
                <a:moveTo>
                  <a:pt x="0" y="0"/>
                </a:moveTo>
                <a:cubicBezTo>
                  <a:pt x="369887" y="123031"/>
                  <a:pt x="739775" y="246063"/>
                  <a:pt x="819150" y="457200"/>
                </a:cubicBezTo>
                <a:cubicBezTo>
                  <a:pt x="898525" y="668338"/>
                  <a:pt x="396875" y="963613"/>
                  <a:pt x="476250" y="1266825"/>
                </a:cubicBezTo>
                <a:cubicBezTo>
                  <a:pt x="555625" y="1570038"/>
                  <a:pt x="1193800" y="1981200"/>
                  <a:pt x="1295400" y="2276475"/>
                </a:cubicBezTo>
                <a:cubicBezTo>
                  <a:pt x="1397000" y="2571750"/>
                  <a:pt x="1125537" y="2916238"/>
                  <a:pt x="1085850" y="3038475"/>
                </a:cubicBezTo>
                <a:cubicBezTo>
                  <a:pt x="1046163" y="3160712"/>
                  <a:pt x="1051719" y="3085306"/>
                  <a:pt x="1057275" y="30099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9126" y="5106943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Type system accepting these programs is unsound and is complete</a:t>
            </a:r>
            <a:endParaRPr lang="en-US" sz="2000" b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5881887" y="4379710"/>
            <a:ext cx="1066707" cy="85332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986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5075" y="2362200"/>
            <a:ext cx="4276725" cy="3045767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11342"/>
            <a:ext cx="2352675" cy="151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&gt;= 1 input that makes the program do bad thing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386" y="174155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j-lt"/>
              </a:rPr>
              <a:t>All possible programs </a:t>
            </a:r>
            <a:endParaRPr lang="en-US" sz="1800" b="0" dirty="0" smtClean="0">
              <a:latin typeface="+mj-lt"/>
            </a:endParaRPr>
          </a:p>
          <a:p>
            <a:r>
              <a:rPr lang="en-US" sz="1800" b="0" dirty="0" smtClean="0">
                <a:latin typeface="+mj-lt"/>
              </a:rPr>
              <a:t>(</a:t>
            </a:r>
            <a:r>
              <a:rPr lang="en-US" sz="1800" b="0" dirty="0">
                <a:latin typeface="+mj-lt"/>
              </a:rPr>
              <a:t>in syntax of some language</a:t>
            </a:r>
            <a:r>
              <a:rPr lang="en-US" sz="1800" b="0" dirty="0" smtClean="0">
                <a:latin typeface="+mj-lt"/>
              </a:rPr>
              <a:t>)</a:t>
            </a:r>
            <a:endParaRPr lang="en-US" sz="1800" b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2354908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Programs for which there is no input that makes the program do bad thing X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3895725" y="2381250"/>
            <a:ext cx="1318008" cy="3103053"/>
          </a:xfrm>
          <a:custGeom>
            <a:avLst/>
            <a:gdLst>
              <a:gd name="connsiteX0" fmla="*/ 0 w 1318008"/>
              <a:gd name="connsiteY0" fmla="*/ 0 h 3103053"/>
              <a:gd name="connsiteX1" fmla="*/ 819150 w 1318008"/>
              <a:gd name="connsiteY1" fmla="*/ 457200 h 3103053"/>
              <a:gd name="connsiteX2" fmla="*/ 476250 w 1318008"/>
              <a:gd name="connsiteY2" fmla="*/ 1266825 h 3103053"/>
              <a:gd name="connsiteX3" fmla="*/ 1295400 w 1318008"/>
              <a:gd name="connsiteY3" fmla="*/ 2276475 h 3103053"/>
              <a:gd name="connsiteX4" fmla="*/ 1085850 w 1318008"/>
              <a:gd name="connsiteY4" fmla="*/ 3038475 h 3103053"/>
              <a:gd name="connsiteX5" fmla="*/ 1057275 w 1318008"/>
              <a:gd name="connsiteY5" fmla="*/ 3009900 h 310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8008" h="3103053">
                <a:moveTo>
                  <a:pt x="0" y="0"/>
                </a:moveTo>
                <a:cubicBezTo>
                  <a:pt x="369887" y="123031"/>
                  <a:pt x="739775" y="246063"/>
                  <a:pt x="819150" y="457200"/>
                </a:cubicBezTo>
                <a:cubicBezTo>
                  <a:pt x="898525" y="668338"/>
                  <a:pt x="396875" y="963613"/>
                  <a:pt x="476250" y="1266825"/>
                </a:cubicBezTo>
                <a:cubicBezTo>
                  <a:pt x="555625" y="1570038"/>
                  <a:pt x="1193800" y="1981200"/>
                  <a:pt x="1295400" y="2276475"/>
                </a:cubicBezTo>
                <a:cubicBezTo>
                  <a:pt x="1397000" y="2571750"/>
                  <a:pt x="1125537" y="2916238"/>
                  <a:pt x="1085850" y="3038475"/>
                </a:cubicBezTo>
                <a:cubicBezTo>
                  <a:pt x="1046163" y="3160712"/>
                  <a:pt x="1051719" y="3085306"/>
                  <a:pt x="1057275" y="3009900"/>
                </a:cubicBezTo>
              </a:path>
            </a:pathLst>
          </a:cu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13733" y="2354908"/>
            <a:ext cx="1568067" cy="305305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3895725" y="2333625"/>
            <a:ext cx="1343025" cy="2314575"/>
          </a:xfrm>
          <a:custGeom>
            <a:avLst/>
            <a:gdLst>
              <a:gd name="connsiteX0" fmla="*/ 19050 w 1295400"/>
              <a:gd name="connsiteY0" fmla="*/ 57150 h 2343150"/>
              <a:gd name="connsiteX1" fmla="*/ 723900 w 1295400"/>
              <a:gd name="connsiteY1" fmla="*/ 352425 h 2343150"/>
              <a:gd name="connsiteX2" fmla="*/ 819150 w 1295400"/>
              <a:gd name="connsiteY2" fmla="*/ 581025 h 2343150"/>
              <a:gd name="connsiteX3" fmla="*/ 476250 w 1295400"/>
              <a:gd name="connsiteY3" fmla="*/ 1085850 h 2343150"/>
              <a:gd name="connsiteX4" fmla="*/ 438150 w 1295400"/>
              <a:gd name="connsiteY4" fmla="*/ 1276350 h 2343150"/>
              <a:gd name="connsiteX5" fmla="*/ 476250 w 1295400"/>
              <a:gd name="connsiteY5" fmla="*/ 1428750 h 2343150"/>
              <a:gd name="connsiteX6" fmla="*/ 828675 w 1295400"/>
              <a:gd name="connsiteY6" fmla="*/ 1819275 h 2343150"/>
              <a:gd name="connsiteX7" fmla="*/ 1295400 w 1295400"/>
              <a:gd name="connsiteY7" fmla="*/ 2343150 h 2343150"/>
              <a:gd name="connsiteX8" fmla="*/ 1295400 w 1295400"/>
              <a:gd name="connsiteY8" fmla="*/ 0 h 2343150"/>
              <a:gd name="connsiteX9" fmla="*/ 0 w 1295400"/>
              <a:gd name="connsiteY9" fmla="*/ 19050 h 2343150"/>
              <a:gd name="connsiteX10" fmla="*/ 19050 w 1295400"/>
              <a:gd name="connsiteY10" fmla="*/ 5715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5400" h="2343150">
                <a:moveTo>
                  <a:pt x="19050" y="57150"/>
                </a:moveTo>
                <a:lnTo>
                  <a:pt x="723900" y="352425"/>
                </a:lnTo>
                <a:lnTo>
                  <a:pt x="819150" y="581025"/>
                </a:lnTo>
                <a:lnTo>
                  <a:pt x="476250" y="1085850"/>
                </a:lnTo>
                <a:lnTo>
                  <a:pt x="438150" y="1276350"/>
                </a:lnTo>
                <a:lnTo>
                  <a:pt x="476250" y="1428750"/>
                </a:lnTo>
                <a:lnTo>
                  <a:pt x="828675" y="1819275"/>
                </a:lnTo>
                <a:lnTo>
                  <a:pt x="1295400" y="2343150"/>
                </a:lnTo>
                <a:lnTo>
                  <a:pt x="1295400" y="0"/>
                </a:lnTo>
                <a:lnTo>
                  <a:pt x="0" y="19050"/>
                </a:lnTo>
                <a:lnTo>
                  <a:pt x="19050" y="5715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5010150" y="5019675"/>
            <a:ext cx="247650" cy="390525"/>
          </a:xfrm>
          <a:custGeom>
            <a:avLst/>
            <a:gdLst>
              <a:gd name="connsiteX0" fmla="*/ 209550 w 247650"/>
              <a:gd name="connsiteY0" fmla="*/ 0 h 390525"/>
              <a:gd name="connsiteX1" fmla="*/ 0 w 247650"/>
              <a:gd name="connsiteY1" fmla="*/ 390525 h 390525"/>
              <a:gd name="connsiteX2" fmla="*/ 247650 w 247650"/>
              <a:gd name="connsiteY2" fmla="*/ 381000 h 390525"/>
              <a:gd name="connsiteX3" fmla="*/ 209550 w 247650"/>
              <a:gd name="connsiteY3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390525">
                <a:moveTo>
                  <a:pt x="209550" y="0"/>
                </a:moveTo>
                <a:lnTo>
                  <a:pt x="0" y="390525"/>
                </a:lnTo>
                <a:lnTo>
                  <a:pt x="247650" y="381000"/>
                </a:lnTo>
                <a:lnTo>
                  <a:pt x="20955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5954" y="4636745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Type system accepting these programs is sound and complete (impossible if type-checker always terminates)</a:t>
            </a:r>
            <a:endParaRPr lang="en-US" sz="2000" b="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5917578" y="3881437"/>
            <a:ext cx="1066707" cy="85332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2689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Racket and ML have </a:t>
            </a:r>
            <a:r>
              <a:rPr lang="en-US" i="1" dirty="0" smtClean="0"/>
              <a:t>much</a:t>
            </a:r>
            <a:r>
              <a:rPr lang="en-US" dirty="0" smtClean="0"/>
              <a:t> </a:t>
            </a:r>
            <a:r>
              <a:rPr lang="en-US" sz="1000" dirty="0" smtClean="0"/>
              <a:t> </a:t>
            </a:r>
            <a:r>
              <a:rPr lang="en-US" dirty="0" smtClean="0"/>
              <a:t>in common</a:t>
            </a:r>
          </a:p>
          <a:p>
            <a:endParaRPr lang="en-US" dirty="0"/>
          </a:p>
          <a:p>
            <a:r>
              <a:rPr lang="en-US" dirty="0" smtClean="0"/>
              <a:t>Key differences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Pattern-matching vs. </a:t>
            </a:r>
            <a:r>
              <a:rPr lang="en-US" dirty="0" err="1" smtClean="0"/>
              <a:t>struct</a:t>
            </a:r>
            <a:r>
              <a:rPr lang="en-US" dirty="0" smtClean="0"/>
              <a:t>-tests and </a:t>
            </a:r>
            <a:r>
              <a:rPr lang="en-US" dirty="0" err="1" smtClean="0"/>
              <a:t>accessor</a:t>
            </a:r>
            <a:r>
              <a:rPr lang="en-US" dirty="0" smtClean="0"/>
              <a:t>-functions</a:t>
            </a:r>
          </a:p>
          <a:p>
            <a:pPr lvl="1"/>
            <a:r>
              <a:rPr lang="en-US" dirty="0" smtClean="0"/>
              <a:t>Semantics of various let-expressions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i="1" dirty="0" smtClean="0"/>
              <a:t>Biggest </a:t>
            </a:r>
            <a:r>
              <a:rPr lang="en-US" dirty="0" smtClean="0"/>
              <a:t> difference:  ML’s type system and Racket’s lack thereof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* There is Typed Racket, which interacts well with Racket so you can have typed and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modules, but we won’t study it, and it differs in interesting ways from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few </a:t>
            </a:r>
            <a:r>
              <a:rPr lang="en-US" dirty="0" smtClean="0"/>
              <a:t>programs </a:t>
            </a:r>
            <a:r>
              <a:rPr lang="en-US" dirty="0" smtClean="0"/>
              <a:t>ML rejects even though they do not divide by a 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286000"/>
            <a:ext cx="7696200" cy="3581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f1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div "hi"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(* but f1 never called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f2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4 div "hi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f3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div 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hi"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(* but f3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only called with true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f4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&lt;= abs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4 div "hi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f5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div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f5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"hi")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r>
              <a:rPr lang="en-US" dirty="0" smtClean="0"/>
              <a:t>Almost anything you might like to check statically is </a:t>
            </a:r>
            <a:r>
              <a:rPr lang="en-US" dirty="0" err="1" smtClean="0">
                <a:solidFill>
                  <a:schemeClr val="accent2"/>
                </a:solidFill>
              </a:rPr>
              <a:t>undecidable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Any static checker </a:t>
            </a:r>
            <a:r>
              <a:rPr lang="en-US" i="1" dirty="0" smtClean="0"/>
              <a:t>cannot</a:t>
            </a:r>
            <a:r>
              <a:rPr lang="en-US" dirty="0" smtClean="0"/>
              <a:t> do all of:  (1) always terminate, (2) be sound, (3) be complete</a:t>
            </a:r>
          </a:p>
          <a:p>
            <a:pPr lvl="1"/>
            <a:r>
              <a:rPr lang="en-US" dirty="0" smtClean="0"/>
              <a:t>This is a mathematical theorem!</a:t>
            </a:r>
          </a:p>
          <a:p>
            <a:pPr lvl="1"/>
            <a:endParaRPr lang="en-US" sz="1000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Will this function terminate on some input?</a:t>
            </a:r>
          </a:p>
          <a:p>
            <a:pPr lvl="1"/>
            <a:r>
              <a:rPr lang="en-US" dirty="0" smtClean="0"/>
              <a:t>Will this function ever use a variable not in the environment?</a:t>
            </a:r>
          </a:p>
          <a:p>
            <a:pPr lvl="1"/>
            <a:r>
              <a:rPr lang="en-US" dirty="0" smtClean="0"/>
              <a:t>Will this function treat a string as a function?</a:t>
            </a:r>
          </a:p>
          <a:p>
            <a:pPr lvl="1"/>
            <a:r>
              <a:rPr lang="en-US" dirty="0" smtClean="0"/>
              <a:t>Will this function divide by zero?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Undecidability</a:t>
            </a:r>
            <a:r>
              <a:rPr lang="en-US" dirty="0" smtClean="0"/>
              <a:t> is an essential concept at the core of computing</a:t>
            </a:r>
          </a:p>
          <a:p>
            <a:pPr lvl="1"/>
            <a:r>
              <a:rPr lang="en-US" dirty="0" smtClean="0"/>
              <a:t>The inherent approximation of static checking is probably its most important ramification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unsoundness?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a type system were unsound.  What could the PL do?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Fix it with an updated language definition?</a:t>
            </a:r>
          </a:p>
          <a:p>
            <a:endParaRPr lang="en-US" dirty="0" smtClean="0"/>
          </a:p>
          <a:p>
            <a:r>
              <a:rPr lang="en-US" dirty="0" smtClean="0"/>
              <a:t>Insert dynamic checks as needed to prevent X from happening?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Just allow X to happen even if “tried to stop it”?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Worse: Allow not just X, but </a:t>
            </a:r>
            <a:r>
              <a:rPr lang="en-US" i="1" dirty="0" smtClean="0"/>
              <a:t>anything</a:t>
            </a:r>
            <a:r>
              <a:rPr lang="en-US" dirty="0" smtClean="0"/>
              <a:t> to happen if “programmer gets something wrong”</a:t>
            </a:r>
          </a:p>
          <a:p>
            <a:pPr lvl="1"/>
            <a:r>
              <a:rPr lang="en-US" dirty="0" smtClean="0"/>
              <a:t>Will discuss C and C++ </a:t>
            </a:r>
            <a:r>
              <a:rPr lang="en-US" dirty="0" smtClean="0"/>
              <a:t>shortly…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5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can argue…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Having carefully stated facts about static checking, 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i="1" dirty="0" smtClean="0"/>
              <a:t>now</a:t>
            </a:r>
            <a:r>
              <a:rPr lang="en-US" dirty="0" smtClean="0"/>
              <a:t> consider arguments about which is </a:t>
            </a:r>
            <a:r>
              <a:rPr lang="en-US" i="1" dirty="0" smtClean="0"/>
              <a:t>better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static checking or dynamic checking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Remember most languages do some of each </a:t>
            </a:r>
          </a:p>
          <a:p>
            <a:pPr lvl="1"/>
            <a:r>
              <a:rPr lang="en-US" dirty="0" smtClean="0"/>
              <a:t>For example, perhaps types for primitives are checked statically, but array bounds are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9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about how static v. dynamic typing affects: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Convenience of syntax/constructs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Not preventing useful programs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Catching bugs early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Code </a:t>
            </a:r>
            <a:r>
              <a:rPr lang="en-US" dirty="0" smtClean="0"/>
              <a:t>reuse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Prototyping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Maintenance/Evolution/Extensibility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64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1a: Dynamic is more convenient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Dynamic typing lets you build a heterogeneous list or return a “number or a string” without workarounds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362200"/>
            <a:ext cx="76962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(&gt; y 0) (+ y y)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hi"))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 x)])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(number?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(number-&gt;string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4267200"/>
            <a:ext cx="7696200" cy="1828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 &gt; 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y+y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"hi"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9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1b: Static is more convenient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assume data has the expected type without cluttering code with dynamic checks or having errors far from the logical mistake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590800"/>
            <a:ext cx="4724400" cy="175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(not (number? x))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error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"bad arguments")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(* 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x)))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(cube 7)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3600" y="4648200"/>
            <a:ext cx="47244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* x *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cube 7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2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2a: </a:t>
            </a:r>
            <a:r>
              <a:rPr lang="en-US" dirty="0" smtClean="0"/>
              <a:t>Static prevents useful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sound static type system forbids programs that do nothing wrong, forcing programmers to code around limitations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4495800"/>
            <a:ext cx="7696200" cy="9091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g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(g 7, g true)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does not type-check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pair_of_pairs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x,x</a:t>
            </a:r>
            <a:r>
              <a:rPr lang="en-US" sz="2000" kern="0" dirty="0" smtClean="0">
                <a:latin typeface="Courier New" pitchFamily="49" charset="0"/>
              </a:rPr>
              <a:t>)) 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90800"/>
            <a:ext cx="76962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(cons (g 7) (g #t)))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pair_of_pairs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(cons x x))))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00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2b: Static lets you tag 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Rather than suffer time, space, and late-errors costs of tagging everything, statically typed languages let programmers “tag as needed” (e.g., with </a:t>
            </a:r>
            <a:r>
              <a:rPr lang="en-US" dirty="0" err="1" smtClean="0"/>
              <a:t>datatypes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In the extreme, can use "</a:t>
            </a:r>
            <a:r>
              <a:rPr lang="en-US" dirty="0" err="1" smtClean="0"/>
              <a:t>TheOneRacketType</a:t>
            </a:r>
            <a:r>
              <a:rPr lang="en-US" dirty="0" smtClean="0"/>
              <a:t>" in ML</a:t>
            </a:r>
          </a:p>
          <a:p>
            <a:pPr lvl="1"/>
            <a:r>
              <a:rPr lang="en-US" dirty="0" smtClean="0"/>
              <a:t>Extreme rarely needed in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3657600"/>
            <a:ext cx="769620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tort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tort * tort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 tort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e1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Fun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Cons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7, 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"hi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79608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3a: Static catches bugs earlier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typing catches many simple bugs as soon as “compiled”</a:t>
            </a:r>
          </a:p>
          <a:p>
            <a:pPr lvl="1"/>
            <a:r>
              <a:rPr lang="en-US" dirty="0" smtClean="0"/>
              <a:t>Since such bugs are always caught, no need to test for them</a:t>
            </a:r>
          </a:p>
          <a:p>
            <a:pPr lvl="1"/>
            <a:r>
              <a:rPr lang="en-US" dirty="0" smtClean="0"/>
              <a:t>In fact, can code less carefully and “lean on” type-checker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6814" y="2819400"/>
            <a:ext cx="7485185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curried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y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(*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x (- y 1))))))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oops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4805855"/>
            <a:ext cx="7543800" cy="13663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does not type-check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000" kern="0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(x,y-1)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99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questions:</a:t>
            </a:r>
          </a:p>
          <a:p>
            <a:pPr lvl="1"/>
            <a:r>
              <a:rPr lang="en-US" dirty="0" smtClean="0"/>
              <a:t>What is type-checking?  Static typing?  Dynamic typing?  Etc.</a:t>
            </a:r>
          </a:p>
          <a:p>
            <a:pPr lvl="1"/>
            <a:r>
              <a:rPr lang="en-US" dirty="0" smtClean="0"/>
              <a:t>Why is type-checking approximate?</a:t>
            </a:r>
          </a:p>
          <a:p>
            <a:pPr lvl="1"/>
            <a:r>
              <a:rPr lang="en-US" dirty="0" smtClean="0"/>
              <a:t>What are the advantages and disadvantages of type-checking?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first to better appreciate ML and Racket:</a:t>
            </a:r>
          </a:p>
          <a:p>
            <a:pPr lvl="1"/>
            <a:r>
              <a:rPr lang="en-US" dirty="0" smtClean="0"/>
              <a:t>How could a Racket programmer describe ML?</a:t>
            </a:r>
          </a:p>
          <a:p>
            <a:pPr lvl="1"/>
            <a:r>
              <a:rPr lang="en-US" dirty="0" smtClean="0"/>
              <a:t>How could an ML programmer describe Racket?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3b: Static catches only easy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static often catches only “easy” bugs, so you still have to test your functions, which should find the “easy” bugs 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514600"/>
            <a:ext cx="64770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curried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y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(+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x) (- y 1))))))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oops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4495193"/>
            <a:ext cx="6477000" cy="13663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 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curried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000" kern="0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(y-1)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(* oops *)</a:t>
            </a:r>
            <a:endParaRPr lang="en-US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0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4a: Static typing is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 implementation:</a:t>
            </a:r>
          </a:p>
          <a:p>
            <a:pPr lvl="1"/>
            <a:r>
              <a:rPr lang="en-US" dirty="0" smtClean="0"/>
              <a:t>Does not need to store tags (space, time)</a:t>
            </a:r>
          </a:p>
          <a:p>
            <a:pPr lvl="1"/>
            <a:r>
              <a:rPr lang="en-US" dirty="0" smtClean="0"/>
              <a:t>Does not need to check tags (time)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Your code:</a:t>
            </a:r>
          </a:p>
          <a:p>
            <a:pPr lvl="1"/>
            <a:r>
              <a:rPr lang="en-US" dirty="0" smtClean="0"/>
              <a:t>Does not need to check arguments and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4b: Dynamic typing is faster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 implementation:</a:t>
            </a:r>
          </a:p>
          <a:p>
            <a:pPr lvl="1"/>
            <a:r>
              <a:rPr lang="en-US" dirty="0" smtClean="0"/>
              <a:t>Can use optimization to remove some unnecessary tags and tests</a:t>
            </a:r>
          </a:p>
          <a:p>
            <a:pPr lvl="2"/>
            <a:r>
              <a:rPr lang="en-US" dirty="0" smtClean="0"/>
              <a:t>Example: </a:t>
            </a:r>
            <a:r>
              <a:rPr lang="es-E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s-ES" b="1" dirty="0">
                <a:latin typeface="Courier New" pitchFamily="49" charset="0"/>
                <a:cs typeface="Courier New" pitchFamily="49" charset="0"/>
              </a:rPr>
              <a:t> ([x (+ y y)]) (* x 4))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While that is hard (impossible) in general, it is often easier for the performance-critical parts of a program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Your code:</a:t>
            </a:r>
          </a:p>
          <a:p>
            <a:pPr lvl="1"/>
            <a:r>
              <a:rPr lang="en-US" dirty="0" smtClean="0"/>
              <a:t>Do not need to “code around” type-system limitations with  extra tags, functions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0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/>
          <a:lstStyle/>
          <a:p>
            <a:r>
              <a:rPr lang="en-US" dirty="0" smtClean="0"/>
              <a:t>Claim 5a: Code reuse easier with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 a restrictive type system, more code can just be reused with data of different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cons cells for everything, libraries that work on cons cells are useful</a:t>
            </a:r>
          </a:p>
          <a:p>
            <a:endParaRPr lang="en-US" dirty="0"/>
          </a:p>
          <a:p>
            <a:r>
              <a:rPr lang="en-US" dirty="0" smtClean="0"/>
              <a:t>Collections libraries are amazingly useful but often have very complicated static types</a:t>
            </a:r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5b: Code reuse easier with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type systems should support reasonable code reuse with features like generics and subtyping</a:t>
            </a:r>
          </a:p>
          <a:p>
            <a:endParaRPr lang="en-US" dirty="0"/>
          </a:p>
          <a:p>
            <a:r>
              <a:rPr lang="en-US" dirty="0" smtClean="0"/>
              <a:t>If you use cons cells for everything, you will confuse what represents what and get hard-to-debug errors</a:t>
            </a:r>
          </a:p>
          <a:p>
            <a:pPr lvl="1"/>
            <a:r>
              <a:rPr lang="en-US" dirty="0" smtClean="0"/>
              <a:t>Use separate static types to keep ideas separate</a:t>
            </a:r>
          </a:p>
          <a:p>
            <a:pPr lvl="1"/>
            <a:r>
              <a:rPr lang="en-US" dirty="0" smtClean="0"/>
              <a:t>Static types help avoid library </a:t>
            </a:r>
            <a:r>
              <a:rPr lang="en-US" i="1" dirty="0" smtClean="0"/>
              <a:t>misuse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6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Considered 5 things important when writing code: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Convenience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preventing useful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Catching bugs 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 reuse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took the naive view that software is developed by taking an existing spec, coding it up, testing it, and declaring victory. 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Reality:</a:t>
            </a:r>
          </a:p>
          <a:p>
            <a:pPr lvl="1"/>
            <a:r>
              <a:rPr lang="en-US" dirty="0" smtClean="0"/>
              <a:t>Often a lot of </a:t>
            </a:r>
            <a:r>
              <a:rPr lang="en-US" dirty="0" smtClean="0">
                <a:solidFill>
                  <a:schemeClr val="accent2"/>
                </a:solidFill>
              </a:rPr>
              <a:t>prototyping</a:t>
            </a:r>
            <a:r>
              <a:rPr lang="en-US" dirty="0" smtClean="0"/>
              <a:t> </a:t>
            </a:r>
            <a:r>
              <a:rPr lang="en-US" i="1" dirty="0" smtClean="0"/>
              <a:t>before</a:t>
            </a:r>
            <a:r>
              <a:rPr lang="en-US" dirty="0" smtClean="0"/>
              <a:t> a spec is stable</a:t>
            </a:r>
          </a:p>
          <a:p>
            <a:pPr lvl="1"/>
            <a:r>
              <a:rPr lang="en-US" dirty="0" smtClean="0"/>
              <a:t>Often a lot of </a:t>
            </a:r>
            <a:r>
              <a:rPr lang="en-US" dirty="0" smtClean="0">
                <a:solidFill>
                  <a:schemeClr val="accent2"/>
                </a:solidFill>
              </a:rPr>
              <a:t>maintenance / evolution</a:t>
            </a:r>
            <a:r>
              <a:rPr lang="en-US" dirty="0" smtClean="0"/>
              <a:t> </a:t>
            </a:r>
            <a:r>
              <a:rPr lang="en-US" i="1" dirty="0" smtClean="0"/>
              <a:t>after</a:t>
            </a:r>
            <a:r>
              <a:rPr lang="en-US" dirty="0" smtClean="0"/>
              <a:t> version 1.0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2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6a: Dynamic better for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Early on, you may not know what cases you need in </a:t>
            </a:r>
            <a:r>
              <a:rPr lang="en-US" dirty="0" err="1" smtClean="0"/>
              <a:t>datatypes</a:t>
            </a:r>
            <a:r>
              <a:rPr lang="en-US" dirty="0" smtClean="0"/>
              <a:t> and functions</a:t>
            </a:r>
          </a:p>
          <a:p>
            <a:pPr lvl="1"/>
            <a:r>
              <a:rPr lang="en-US" dirty="0" smtClean="0"/>
              <a:t>But static typing disallows code without having all cases; dynamic lets incomplete programs run</a:t>
            </a:r>
          </a:p>
          <a:p>
            <a:pPr lvl="1"/>
            <a:r>
              <a:rPr lang="en-US" dirty="0" smtClean="0"/>
              <a:t>So you make premature commitments to data structures</a:t>
            </a:r>
          </a:p>
          <a:p>
            <a:pPr lvl="1"/>
            <a:r>
              <a:rPr lang="en-US" dirty="0" smtClean="0"/>
              <a:t>And end up writing code to appease the type-checker that you later throw away</a:t>
            </a:r>
          </a:p>
          <a:p>
            <a:pPr lvl="2"/>
            <a:r>
              <a:rPr lang="en-US" dirty="0" smtClean="0"/>
              <a:t>Particularly frustrating while prototyping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6b: Static better for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better way to document your evolving decisions on data structures and code-cases than with the type system?</a:t>
            </a:r>
          </a:p>
          <a:p>
            <a:pPr lvl="1"/>
            <a:r>
              <a:rPr lang="en-US" dirty="0" smtClean="0"/>
              <a:t>New, evolving code most likely to make inconsistent assumptions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Easy to put in temporary stubs as necessary, such as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| _ =&gt;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Unimplemented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7a: Dynamic better for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change code to be more permissive without affecting old callers</a:t>
            </a:r>
          </a:p>
          <a:p>
            <a:pPr lvl="1"/>
            <a:r>
              <a:rPr lang="en-US" dirty="0" smtClean="0"/>
              <a:t>Example: Take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instead of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 smtClean="0">
                <a:latin typeface="+mj-lt"/>
                <a:cs typeface="Courier New" pitchFamily="49" charset="0"/>
              </a:rPr>
              <a:t>All</a:t>
            </a:r>
            <a:r>
              <a:rPr lang="en-US" dirty="0" smtClean="0">
                <a:latin typeface="+mj-lt"/>
                <a:cs typeface="Courier New" pitchFamily="49" charset="0"/>
              </a:rPr>
              <a:t>  ML callers must now use a constructor on arguments and pattern-match on results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Existing Racket callers can be </a:t>
            </a:r>
            <a:r>
              <a:rPr lang="en-US" i="1" dirty="0" smtClean="0">
                <a:latin typeface="+mj-lt"/>
                <a:cs typeface="Courier New" pitchFamily="49" charset="0"/>
              </a:rPr>
              <a:t>oblivious</a:t>
            </a:r>
            <a:endParaRPr lang="en-US" i="1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3505200"/>
            <a:ext cx="358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</a:t>
            </a:r>
            <a:r>
              <a:rPr lang="en-US" sz="2000" kern="0" dirty="0" smtClean="0">
                <a:latin typeface="Courier New" pitchFamily="49" charset="0"/>
              </a:rPr>
              <a:t>) (* 2 x))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4800" y="3505200"/>
            <a:ext cx="4724400" cy="127437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(number? x)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(* 2 x)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(string-append x x)))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034455"/>
            <a:ext cx="3505200" cy="3757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 * x</a:t>
            </a:r>
            <a:r>
              <a:rPr lang="en-US" sz="1000" kern="0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4971393"/>
            <a:ext cx="4724400" cy="13663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1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18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18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String(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 ^ s)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6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7b: Static better for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change type of data or code, the type-checker gives us a “to do” list of everything that must change</a:t>
            </a:r>
          </a:p>
          <a:p>
            <a:pPr lvl="1"/>
            <a:r>
              <a:rPr lang="en-US" dirty="0" smtClean="0"/>
              <a:t>Avoids introducing bugs</a:t>
            </a:r>
          </a:p>
          <a:p>
            <a:pPr lvl="1"/>
            <a:r>
              <a:rPr lang="en-US" dirty="0" smtClean="0"/>
              <a:t>The more of your spec that is in your types, the more the type-checker lists what to change when your spec changes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Changing the return type of a function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Example: Adding a new constructor to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Good reason not to use wildcard patterns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Counter-argument: The to-do list is mandatory, which makes evolution in pieces a pain: cannot test part-way through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4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from a Racket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r>
              <a:rPr lang="en-US" dirty="0" smtClean="0"/>
              <a:t>Syntax, etc. aside, ML is like a well-defined </a:t>
            </a:r>
            <a:r>
              <a:rPr lang="en-US" dirty="0" smtClean="0">
                <a:solidFill>
                  <a:schemeClr val="accent2"/>
                </a:solidFill>
              </a:rPr>
              <a:t>subset</a:t>
            </a:r>
            <a:r>
              <a:rPr lang="en-US" dirty="0" smtClean="0"/>
              <a:t> of Racket</a:t>
            </a:r>
          </a:p>
          <a:p>
            <a:endParaRPr lang="en-US" dirty="0"/>
          </a:p>
          <a:p>
            <a:r>
              <a:rPr lang="en-US" dirty="0" smtClean="0"/>
              <a:t>Many of the programs it disallows have bugs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sz="1000" dirty="0">
              <a:sym typeface="Wingdings" pitchFamily="2" charset="2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fact, in what ML allows, I never need primitives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number?</a:t>
            </a:r>
          </a:p>
          <a:p>
            <a:endParaRPr lang="en-US" dirty="0" smtClean="0"/>
          </a:p>
          <a:p>
            <a:r>
              <a:rPr lang="en-US" dirty="0" smtClean="0"/>
              <a:t>But other programs it disallows I may actually want to write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5105400"/>
            <a:ext cx="6477000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(&gt; x 0) #t (list 1 2)))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(list 1 #t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hi"))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 (car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819400"/>
            <a:ext cx="64770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g 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(+ x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 ok</a:t>
            </a:r>
            <a:endParaRPr lang="en-US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(+ y (car y)))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 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(g (cons z 2)))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7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vs. dynamic typing is too coarse a question</a:t>
            </a:r>
          </a:p>
          <a:p>
            <a:pPr lvl="1"/>
            <a:r>
              <a:rPr lang="en-US" dirty="0" smtClean="0"/>
              <a:t>Better question:  </a:t>
            </a:r>
            <a:r>
              <a:rPr lang="en-US" i="1" dirty="0" smtClean="0"/>
              <a:t>What</a:t>
            </a:r>
            <a:r>
              <a:rPr lang="en-US" dirty="0" smtClean="0"/>
              <a:t> should we enforce statically?</a:t>
            </a:r>
          </a:p>
          <a:p>
            <a:pPr lvl="1"/>
            <a:endParaRPr lang="en-US" dirty="0"/>
          </a:p>
          <a:p>
            <a:r>
              <a:rPr lang="en-US" dirty="0" smtClean="0"/>
              <a:t>Legitimate trade-offs you should know</a:t>
            </a:r>
          </a:p>
          <a:p>
            <a:pPr lvl="1"/>
            <a:r>
              <a:rPr lang="en-US" dirty="0" smtClean="0"/>
              <a:t>Rational discussion informed by facts!</a:t>
            </a:r>
          </a:p>
          <a:p>
            <a:pPr lvl="1"/>
            <a:endParaRPr lang="en-US" dirty="0"/>
          </a:p>
          <a:p>
            <a:r>
              <a:rPr lang="en-US" dirty="0" smtClean="0"/>
              <a:t>Ideal (?): Flexible languages allowing best-of-both-worlds?</a:t>
            </a:r>
          </a:p>
          <a:p>
            <a:pPr lvl="1"/>
            <a:r>
              <a:rPr lang="en-US" dirty="0" smtClean="0"/>
              <a:t>Would programmers use such flexibility well?  Who decides?</a:t>
            </a:r>
          </a:p>
          <a:p>
            <a:pPr lvl="1"/>
            <a:r>
              <a:rPr lang="en-US" dirty="0" smtClean="0"/>
              <a:t>“Gradual typing”: a great idea still under active research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1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weak typing (C/C++)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Weak typing</a:t>
            </a:r>
            <a:r>
              <a:rPr lang="en-US" dirty="0" smtClean="0"/>
              <a:t>: There exist programs that, by definition, </a:t>
            </a:r>
            <a:r>
              <a:rPr lang="en-US" i="1" dirty="0" smtClean="0"/>
              <a:t>must</a:t>
            </a:r>
            <a:r>
              <a:rPr lang="en-US" dirty="0" smtClean="0"/>
              <a:t> pass static checking but then when run can “set the computer on fire”?</a:t>
            </a:r>
          </a:p>
          <a:p>
            <a:pPr lvl="1"/>
            <a:r>
              <a:rPr lang="en-US" dirty="0" smtClean="0"/>
              <a:t>Dynamic checking is optional and in practice not done</a:t>
            </a:r>
          </a:p>
          <a:p>
            <a:pPr lvl="1"/>
            <a:r>
              <a:rPr lang="en-US" dirty="0" smtClean="0"/>
              <a:t>Why might anything happen? </a:t>
            </a:r>
          </a:p>
          <a:p>
            <a:pPr lvl="1"/>
            <a:endParaRPr lang="en-US" sz="1000" dirty="0"/>
          </a:p>
          <a:p>
            <a:r>
              <a:rPr lang="en-US" dirty="0" smtClean="0"/>
              <a:t>Ease of language implementation: Checks left to the programmer</a:t>
            </a:r>
          </a:p>
          <a:p>
            <a:r>
              <a:rPr lang="en-US" dirty="0" smtClean="0"/>
              <a:t>Performance: Dynamic checks take time</a:t>
            </a:r>
          </a:p>
          <a:p>
            <a:r>
              <a:rPr lang="en-US" dirty="0" smtClean="0"/>
              <a:t>Lower level: Compiler does not insert information like array sizes, so it cannot do the checks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Weak typing is a poor name: Really about doing </a:t>
            </a:r>
            <a:r>
              <a:rPr lang="en-US" i="1" dirty="0" smtClean="0"/>
              <a:t>neither</a:t>
            </a:r>
            <a:r>
              <a:rPr lang="en-US" dirty="0" smtClean="0"/>
              <a:t> static nor dynamic checks</a:t>
            </a:r>
          </a:p>
          <a:p>
            <a:pPr lvl="1"/>
            <a:r>
              <a:rPr lang="en-US" dirty="0" smtClean="0"/>
              <a:t>A big problem is array bounds, which most PLs check dynamically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6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weak typing has caused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now-much-rarer saying: “strong types for weak minds”</a:t>
            </a:r>
          </a:p>
          <a:p>
            <a:pPr lvl="1"/>
            <a:r>
              <a:rPr lang="en-US" dirty="0" smtClean="0"/>
              <a:t>Idea was humans will always be smarter than a type system (cf. </a:t>
            </a:r>
            <a:r>
              <a:rPr lang="en-US" dirty="0" err="1" smtClean="0"/>
              <a:t>undecidability</a:t>
            </a:r>
            <a:r>
              <a:rPr lang="en-US" dirty="0" smtClean="0"/>
              <a:t>), so need to let them say “trust me”</a:t>
            </a:r>
          </a:p>
          <a:p>
            <a:pPr lvl="1"/>
            <a:endParaRPr lang="en-US" sz="1200" dirty="0"/>
          </a:p>
          <a:p>
            <a:r>
              <a:rPr lang="en-US" dirty="0" smtClean="0"/>
              <a:t>Reality: humans are really bad at avoiding bugs</a:t>
            </a:r>
          </a:p>
          <a:p>
            <a:pPr lvl="1"/>
            <a:r>
              <a:rPr lang="en-US" dirty="0" smtClean="0"/>
              <a:t>We need all the help we can get!</a:t>
            </a:r>
          </a:p>
          <a:p>
            <a:pPr lvl="1"/>
            <a:r>
              <a:rPr lang="en-US" dirty="0" smtClean="0"/>
              <a:t>And type systems have gotten much more expressive (fewer false positives)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1 bug in a 30-million line operating system written in C can make an entire computer vulnerable</a:t>
            </a:r>
          </a:p>
          <a:p>
            <a:pPr lvl="1"/>
            <a:r>
              <a:rPr lang="en-US" dirty="0" smtClean="0"/>
              <a:t>An important bug like this was probably announced this week (because there is one almost every week)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495800"/>
          </a:xfrm>
        </p:spPr>
        <p:txBody>
          <a:bodyPr/>
          <a:lstStyle/>
          <a:p>
            <a:r>
              <a:rPr lang="en-US" dirty="0" smtClean="0"/>
              <a:t>Racket is </a:t>
            </a:r>
            <a:r>
              <a:rPr lang="en-US" b="1" i="1" dirty="0" smtClean="0"/>
              <a:t>not</a:t>
            </a:r>
            <a:r>
              <a:rPr lang="en-US" dirty="0" smtClean="0"/>
              <a:t> weakly typed</a:t>
            </a:r>
          </a:p>
          <a:p>
            <a:pPr lvl="1"/>
            <a:r>
              <a:rPr lang="en-US" dirty="0" smtClean="0"/>
              <a:t>It just checks most things dynamically*</a:t>
            </a:r>
          </a:p>
          <a:p>
            <a:pPr lvl="1"/>
            <a:r>
              <a:rPr lang="en-US" dirty="0" smtClean="0"/>
              <a:t>Dynamic checking is the </a:t>
            </a:r>
            <a:r>
              <a:rPr lang="en-US" i="1" dirty="0" smtClean="0"/>
              <a:t>definition</a:t>
            </a:r>
            <a:r>
              <a:rPr lang="en-US" dirty="0" smtClean="0"/>
              <a:t> – if the </a:t>
            </a:r>
            <a:r>
              <a:rPr lang="en-US" i="1" dirty="0" smtClean="0"/>
              <a:t>implementation</a:t>
            </a:r>
            <a:r>
              <a:rPr lang="en-US" dirty="0" smtClean="0"/>
              <a:t>    can analyze the code to ensure some checks are not needed, then it can </a:t>
            </a:r>
            <a:r>
              <a:rPr lang="en-US" i="1" dirty="0" smtClean="0"/>
              <a:t>optimize them away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Not having ML or Java’s rules can be convenient</a:t>
            </a:r>
          </a:p>
          <a:p>
            <a:pPr lvl="1"/>
            <a:r>
              <a:rPr lang="en-US" dirty="0" smtClean="0"/>
              <a:t>Cons cells can build anything</a:t>
            </a:r>
          </a:p>
          <a:p>
            <a:pPr lvl="1"/>
            <a:r>
              <a:rPr lang="en-US" dirty="0" smtClean="0"/>
              <a:t>Anything except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</a:t>
            </a:r>
            <a:r>
              <a:rPr lang="en-US" dirty="0" smtClean="0"/>
              <a:t> is true</a:t>
            </a:r>
          </a:p>
          <a:p>
            <a:pPr lvl="1"/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 smtClean="0"/>
              <a:t>This is nothing like the “catch-fire semantics” of weak typing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*Checks macro usage and undefined-variables in modules statically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Racket from an ML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way to describe Racket is that it has “</a:t>
            </a:r>
            <a:r>
              <a:rPr lang="en-US" dirty="0" smtClean="0">
                <a:solidFill>
                  <a:schemeClr val="accent2"/>
                </a:solidFill>
              </a:rPr>
              <a:t>one big </a:t>
            </a:r>
            <a:r>
              <a:rPr lang="en-US" dirty="0" err="1" smtClean="0">
                <a:solidFill>
                  <a:schemeClr val="accent2"/>
                </a:solidFill>
              </a:rPr>
              <a:t>datatype</a:t>
            </a:r>
            <a:r>
              <a:rPr lang="en-US" dirty="0" smtClean="0"/>
              <a:t>”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values have this type</a:t>
            </a:r>
            <a:endParaRPr lang="en-US" sz="1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Constructors are applied implicitly (values are </a:t>
            </a:r>
            <a:r>
              <a:rPr lang="en-US" i="1" dirty="0" smtClean="0"/>
              <a:t>tagged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dirty="0" smtClean="0"/>
              <a:t> is really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42</a:t>
            </a:r>
            <a:endParaRPr lang="en-US" dirty="0" smtClean="0"/>
          </a:p>
          <a:p>
            <a:pPr lvl="1"/>
            <a:endParaRPr lang="en-US" sz="1000" dirty="0"/>
          </a:p>
          <a:p>
            <a:endParaRPr lang="en-US" sz="1400" dirty="0" smtClean="0"/>
          </a:p>
          <a:p>
            <a:r>
              <a:rPr lang="en-US" dirty="0" smtClean="0"/>
              <a:t>Primitives implicitly </a:t>
            </a:r>
            <a:r>
              <a:rPr lang="en-US" i="1" dirty="0" smtClean="0"/>
              <a:t>check tags and extract data</a:t>
            </a:r>
            <a:r>
              <a:rPr lang="en-US" dirty="0" smtClean="0"/>
              <a:t>, raising errors for wrong constructors</a:t>
            </a:r>
          </a:p>
          <a:p>
            <a:pPr lvl="1"/>
            <a:endParaRPr lang="en-US" sz="10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7877" y="5486400"/>
            <a:ext cx="8317523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car v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Pair(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raise …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pair?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Pair _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133600"/>
            <a:ext cx="7696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theType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kern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smtClean="0">
                <a:solidFill>
                  <a:schemeClr val="accent2"/>
                </a:solidFill>
                <a:latin typeface="Courier New" pitchFamily="49" charset="0"/>
              </a:rPr>
              <a:t>Pair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theType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theType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10100" y="3856892"/>
            <a:ext cx="1828800" cy="381000"/>
            <a:chOff x="7162800" y="2819400"/>
            <a:chExt cx="1828800" cy="381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162800" y="2819400"/>
              <a:ext cx="990600" cy="381000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inttag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153400" y="2819400"/>
              <a:ext cx="838200" cy="381000"/>
            </a:xfrm>
            <a:prstGeom prst="rect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 42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172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One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constructors for “</a:t>
            </a:r>
            <a:r>
              <a:rPr lang="en-US" dirty="0" err="1" smtClean="0"/>
              <a:t>theType</a:t>
            </a:r>
            <a:r>
              <a:rPr lang="en-US" dirty="0" smtClean="0"/>
              <a:t>”: </a:t>
            </a:r>
            <a:r>
              <a:rPr lang="en-US" dirty="0"/>
              <a:t>numbers, strings, </a:t>
            </a:r>
            <a:r>
              <a:rPr lang="en-US" dirty="0" err="1"/>
              <a:t>booleans</a:t>
            </a:r>
            <a:r>
              <a:rPr lang="en-US" dirty="0"/>
              <a:t>, pairs, symbols, procedures,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struct</a:t>
            </a:r>
            <a:r>
              <a:rPr lang="en-US" dirty="0"/>
              <a:t>-definition creates a </a:t>
            </a:r>
            <a:r>
              <a:rPr lang="en-US" i="1" dirty="0"/>
              <a:t>new constructor</a:t>
            </a:r>
            <a:r>
              <a:rPr lang="en-US" dirty="0"/>
              <a:t>, dynamically adding to </a:t>
            </a:r>
            <a:r>
              <a:rPr lang="en-US" dirty="0" smtClean="0"/>
              <a:t>“</a:t>
            </a:r>
            <a:r>
              <a:rPr lang="en-US" dirty="0" err="1" smtClean="0"/>
              <a:t>theType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1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724400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Static checking</a:t>
            </a:r>
            <a:r>
              <a:rPr lang="en-US" dirty="0" smtClean="0"/>
              <a:t> is anything done to reject a program </a:t>
            </a:r>
            <a:r>
              <a:rPr lang="en-US" i="1" dirty="0" smtClean="0"/>
              <a:t>after</a:t>
            </a:r>
            <a:r>
              <a:rPr lang="en-US" dirty="0" smtClean="0"/>
              <a:t> it (successfully) parses but </a:t>
            </a:r>
            <a:r>
              <a:rPr lang="en-US" i="1" dirty="0" smtClean="0"/>
              <a:t>before</a:t>
            </a:r>
            <a:r>
              <a:rPr lang="en-US" dirty="0" smtClean="0"/>
              <a:t> it runs</a:t>
            </a:r>
          </a:p>
          <a:p>
            <a:endParaRPr lang="en-US" dirty="0"/>
          </a:p>
          <a:p>
            <a:r>
              <a:rPr lang="en-US" b="1" i="1" dirty="0" smtClean="0"/>
              <a:t>Part of a PL’s definition: what static checking is performed</a:t>
            </a:r>
          </a:p>
          <a:p>
            <a:pPr lvl="1"/>
            <a:r>
              <a:rPr lang="en-US" dirty="0" smtClean="0"/>
              <a:t>A “helpful tool” could do more checking</a:t>
            </a:r>
          </a:p>
          <a:p>
            <a:endParaRPr lang="en-US" dirty="0"/>
          </a:p>
          <a:p>
            <a:r>
              <a:rPr lang="en-US" dirty="0" smtClean="0"/>
              <a:t>Common way to define a PL’s static checking is via a </a:t>
            </a:r>
            <a:r>
              <a:rPr lang="en-US" i="1" dirty="0" smtClean="0">
                <a:solidFill>
                  <a:schemeClr val="accent2"/>
                </a:solidFill>
              </a:rPr>
              <a:t>type system</a:t>
            </a:r>
          </a:p>
          <a:p>
            <a:pPr lvl="1"/>
            <a:r>
              <a:rPr lang="en-US" i="1" dirty="0" smtClean="0"/>
              <a:t>Approach</a:t>
            </a:r>
            <a:r>
              <a:rPr lang="en-US" dirty="0" smtClean="0"/>
              <a:t> is to give each variable, expression, etc. a type</a:t>
            </a:r>
          </a:p>
          <a:p>
            <a:pPr lvl="1"/>
            <a:r>
              <a:rPr lang="en-US" i="1" dirty="0" smtClean="0"/>
              <a:t>Purposes</a:t>
            </a:r>
            <a:r>
              <a:rPr lang="en-US" dirty="0" smtClean="0"/>
              <a:t> include preventing misuse of primitives (e.g.,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4/"hi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/>
              <a:t>), enforcing abstraction, and avoiding dynamic checking</a:t>
            </a:r>
          </a:p>
          <a:p>
            <a:pPr lvl="2"/>
            <a:r>
              <a:rPr lang="en-US" dirty="0" smtClean="0"/>
              <a:t>Dynamic means at run-time</a:t>
            </a:r>
          </a:p>
          <a:p>
            <a:pPr lvl="1"/>
            <a:endParaRPr lang="en-US" sz="1000" dirty="0"/>
          </a:p>
          <a:p>
            <a:r>
              <a:rPr lang="en-US" dirty="0" smtClean="0"/>
              <a:t>Dynamically-typed languages do (almost) no static checking</a:t>
            </a:r>
          </a:p>
          <a:p>
            <a:pPr lvl="1"/>
            <a:r>
              <a:rPr lang="en-US" dirty="0" smtClean="0"/>
              <a:t>Line is not absolute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ML, what types prevent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ML, type-checking ensures a program (when run) will </a:t>
            </a:r>
            <a:r>
              <a:rPr lang="en-US" b="1" dirty="0" smtClean="0"/>
              <a:t>never </a:t>
            </a:r>
            <a:r>
              <a:rPr lang="en-US" dirty="0" smtClean="0"/>
              <a:t>have:</a:t>
            </a:r>
          </a:p>
          <a:p>
            <a:endParaRPr lang="en-US" sz="800" dirty="0" smtClean="0"/>
          </a:p>
          <a:p>
            <a:r>
              <a:rPr lang="en-US" dirty="0" smtClean="0"/>
              <a:t>A primitive operation used on a value of the wrong type</a:t>
            </a:r>
          </a:p>
          <a:p>
            <a:pPr lvl="1"/>
            <a:r>
              <a:rPr lang="en-US" dirty="0" smtClean="0"/>
              <a:t>Arithmetic on a non-number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e2</a:t>
            </a:r>
            <a:r>
              <a:rPr lang="en-US" dirty="0" smtClean="0"/>
              <a:t>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does not evaluate to a function</a:t>
            </a:r>
          </a:p>
          <a:p>
            <a:pPr lvl="1"/>
            <a:r>
              <a:rPr lang="en-US" dirty="0" smtClean="0"/>
              <a:t>A non-</a:t>
            </a:r>
            <a:r>
              <a:rPr lang="en-US" dirty="0" err="1" smtClean="0"/>
              <a:t>boolean</a:t>
            </a:r>
            <a:r>
              <a:rPr lang="en-US" dirty="0" smtClean="0"/>
              <a:t> between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US" dirty="0" smtClean="0"/>
              <a:t>A variable not defined in the environment</a:t>
            </a:r>
          </a:p>
          <a:p>
            <a:r>
              <a:rPr lang="en-US" dirty="0" smtClean="0"/>
              <a:t>A pattern-match with a redundant pattern</a:t>
            </a:r>
          </a:p>
          <a:p>
            <a:r>
              <a:rPr lang="en-US" dirty="0" smtClean="0"/>
              <a:t>Code outside a module call a function not in the module’s signature</a:t>
            </a:r>
          </a:p>
          <a:p>
            <a:r>
              <a:rPr lang="en-US" dirty="0" smtClean="0"/>
              <a:t>…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dirty="0" smtClean="0"/>
              <a:t>(First two are “standard” for type systems, but different languages’ type systems ensure different things)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0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ML, what types 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ML, type-checking does </a:t>
            </a:r>
            <a:r>
              <a:rPr lang="en-US" b="1" i="1" dirty="0" smtClean="0"/>
              <a:t>not</a:t>
            </a:r>
            <a:r>
              <a:rPr lang="en-US" dirty="0" smtClean="0"/>
              <a:t> prevent any of these errors</a:t>
            </a:r>
          </a:p>
          <a:p>
            <a:pPr lvl="1"/>
            <a:r>
              <a:rPr lang="en-US" dirty="0" smtClean="0"/>
              <a:t>Instead, detected at run-time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Calling functions such that exceptions occur, e.g.,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[]</a:t>
            </a:r>
          </a:p>
          <a:p>
            <a:r>
              <a:rPr lang="en-US" dirty="0" smtClean="0"/>
              <a:t>An array-bounds error</a:t>
            </a:r>
          </a:p>
          <a:p>
            <a:r>
              <a:rPr lang="en-US" dirty="0" smtClean="0"/>
              <a:t>Division-by-zero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general, no type system prevents logic / algorithmic errors:</a:t>
            </a:r>
          </a:p>
          <a:p>
            <a:r>
              <a:rPr lang="en-US" dirty="0" smtClean="0"/>
              <a:t>Reversing the branches of a conditional</a:t>
            </a:r>
          </a:p>
          <a:p>
            <a:r>
              <a:rPr lang="en-US" dirty="0" smtClean="0"/>
              <a:t>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(Without a program specification, type-checker can’t “read minds”)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7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65670</TotalTime>
  <Words>3630</Words>
  <Application>Microsoft Office PowerPoint</Application>
  <PresentationFormat>On-screen Show (4:3)</PresentationFormat>
  <Paragraphs>565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Courier New</vt:lpstr>
      <vt:lpstr>Times New Roman</vt:lpstr>
      <vt:lpstr>Wingdings</vt:lpstr>
      <vt:lpstr>dan_design_template</vt:lpstr>
      <vt:lpstr>CSE341: Programming Languages  Lecture 18 Static vs. Dynamic Typing</vt:lpstr>
      <vt:lpstr>Key differences</vt:lpstr>
      <vt:lpstr>The plan</vt:lpstr>
      <vt:lpstr>ML from a Racket perspective</vt:lpstr>
      <vt:lpstr>Racket from an ML Perspective</vt:lpstr>
      <vt:lpstr>More on The One Type</vt:lpstr>
      <vt:lpstr>Static checking</vt:lpstr>
      <vt:lpstr>Example: ML, what types prevent</vt:lpstr>
      <vt:lpstr>Example: ML, what types allow</vt:lpstr>
      <vt:lpstr>Purpose is to prevent something</vt:lpstr>
      <vt:lpstr>A question of eagerness</vt:lpstr>
      <vt:lpstr>Another misconception</vt:lpstr>
      <vt:lpstr>Correctness</vt:lpstr>
      <vt:lpstr>Venn Diagrams</vt:lpstr>
      <vt:lpstr>Venn Diagrams</vt:lpstr>
      <vt:lpstr>Venn Diagrams</vt:lpstr>
      <vt:lpstr>Venn Diagrams</vt:lpstr>
      <vt:lpstr>Venn Diagrams</vt:lpstr>
      <vt:lpstr>Venn Diagrams</vt:lpstr>
      <vt:lpstr>Incompleteness</vt:lpstr>
      <vt:lpstr>Why incompleteness</vt:lpstr>
      <vt:lpstr>What about unsoundness?</vt:lpstr>
      <vt:lpstr>Now can argue…</vt:lpstr>
      <vt:lpstr>Perspectives</vt:lpstr>
      <vt:lpstr>Claim 1a: Dynamic is more convenient</vt:lpstr>
      <vt:lpstr>Claim 1b: Static is more convenient</vt:lpstr>
      <vt:lpstr>Claim 2a: Static prevents useful programs</vt:lpstr>
      <vt:lpstr>Claim 2b: Static lets you tag as needed</vt:lpstr>
      <vt:lpstr>Claim 3a: Static catches bugs earlier</vt:lpstr>
      <vt:lpstr>Claim 3b: Static catches only easy bugs</vt:lpstr>
      <vt:lpstr>Claim 4a: Static typing is faster</vt:lpstr>
      <vt:lpstr>Claim 4b: Dynamic typing is faster </vt:lpstr>
      <vt:lpstr>Claim 5a: Code reuse easier with dynamic</vt:lpstr>
      <vt:lpstr>Claim 5b: Code reuse easier with static</vt:lpstr>
      <vt:lpstr>So far</vt:lpstr>
      <vt:lpstr>Claim 6a: Dynamic better for prototyping</vt:lpstr>
      <vt:lpstr>Claim 6b: Static better for prototyping</vt:lpstr>
      <vt:lpstr>Claim 7a: Dynamic better for evolution</vt:lpstr>
      <vt:lpstr>Claim 7b: Static better for evolution</vt:lpstr>
      <vt:lpstr>Coda</vt:lpstr>
      <vt:lpstr>Why weak typing (C/C++)</vt:lpstr>
      <vt:lpstr>What weak typing has caused</vt:lpstr>
      <vt:lpstr>Example: Racket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874</cp:revision>
  <cp:lastPrinted>2011-09-27T20:26:28Z</cp:lastPrinted>
  <dcterms:created xsi:type="dcterms:W3CDTF">2009-03-13T20:43:19Z</dcterms:created>
  <dcterms:modified xsi:type="dcterms:W3CDTF">2019-08-07T17:53:38Z</dcterms:modified>
</cp:coreProperties>
</file>