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90" r:id="rId4"/>
    <p:sldId id="292" r:id="rId5"/>
    <p:sldId id="293" r:id="rId6"/>
    <p:sldId id="294" r:id="rId7"/>
    <p:sldId id="297" r:id="rId8"/>
    <p:sldId id="319" r:id="rId9"/>
    <p:sldId id="298" r:id="rId10"/>
    <p:sldId id="299" r:id="rId11"/>
    <p:sldId id="303" r:id="rId12"/>
    <p:sldId id="301" r:id="rId13"/>
    <p:sldId id="300" r:id="rId14"/>
    <p:sldId id="320" r:id="rId15"/>
    <p:sldId id="321" r:id="rId16"/>
    <p:sldId id="322" r:id="rId17"/>
    <p:sldId id="302" r:id="rId18"/>
    <p:sldId id="304" r:id="rId19"/>
    <p:sldId id="323" r:id="rId20"/>
    <p:sldId id="307" r:id="rId21"/>
    <p:sldId id="305" r:id="rId22"/>
    <p:sldId id="324" r:id="rId23"/>
    <p:sldId id="325" r:id="rId24"/>
    <p:sldId id="326" r:id="rId25"/>
    <p:sldId id="327" r:id="rId26"/>
    <p:sldId id="310" r:id="rId27"/>
    <p:sldId id="311" r:id="rId28"/>
    <p:sldId id="312" r:id="rId29"/>
    <p:sldId id="313" r:id="rId30"/>
    <p:sldId id="314" r:id="rId31"/>
    <p:sldId id="316" r:id="rId32"/>
    <p:sldId id="317" r:id="rId3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8AACD-6E6A-4B82-8FAB-AC72E06D79E9}" v="1" dt="2019-06-24T20:00:5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Wortzman" userId="f28ab72c354ddfd1" providerId="LiveId" clId="{9D08AACD-6E6A-4B82-8FAB-AC72E06D79E9}"/>
    <pc:docChg chg="modSld">
      <pc:chgData name="Brett Wortzman" userId="f28ab72c354ddfd1" providerId="LiveId" clId="{9D08AACD-6E6A-4B82-8FAB-AC72E06D79E9}" dt="2019-06-24T20:00:53.136" v="0"/>
      <pc:docMkLst>
        <pc:docMk/>
      </pc:docMkLst>
      <pc:sldChg chg="addSp">
        <pc:chgData name="Brett Wortzman" userId="f28ab72c354ddfd1" providerId="LiveId" clId="{9D08AACD-6E6A-4B82-8FAB-AC72E06D79E9}" dt="2019-06-24T20:00:53.136" v="0"/>
        <pc:sldMkLst>
          <pc:docMk/>
          <pc:sldMk cId="742611896" sldId="311"/>
        </pc:sldMkLst>
        <pc:inkChg chg="add">
          <ac:chgData name="Brett Wortzman" userId="f28ab72c354ddfd1" providerId="LiveId" clId="{9D08AACD-6E6A-4B82-8FAB-AC72E06D79E9}" dt="2019-06-24T20:00:53.136" v="0"/>
          <ac:inkMkLst>
            <pc:docMk/>
            <pc:sldMk cId="742611896" sldId="311"/>
            <ac:inkMk id="7" creationId="{951C68AA-029B-4686-8B15-A6FC56AC2849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24T19:51:53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17034 5339 864 0,'-9'4'76'0,"5"0"-60"0,-9-4-16 0,13 0 0 15,-5 0 162-15,-3 0 30 0,-1 0 5 0,9 0 2 16,0 0-91-16,0-4-17 0,-13 4-4 0,13 0-1 16,0 0-46-16,-4 0-10 0,-1 4-2 0,-8-4 0 15,13 0-20-15,0-4-8 0,-4 4 0 0,-13-4 0 16,8 4 12-16,4-4-4 0,1 0-8 0,-9-4 12 0,4 1-12 0,1 7 0 15,-1-12 0-15,-4 4-10 0,4-3 18 0,-4 3 4 16,-4 4 1-16,0-4 0 0,-1 1 14 0,1 3 2 16,-9-4 1-16,4 4 0 0,-13-3 6 0,5 7 0 15,-9-4 1-15,8 0 0 0,-3 4-17 0,-5-4-3 16,0 0-1-16,-9 0 0 0,4 0-8 0,5 1-8 16,5-1 12-16,-6-4-12 0,-7 4 8 0,8 0-8 15,0-4 0-15,-5 5 0 0,-8-1 0 0,9-4 0 0,-5 4 0 0,0 0 0 16,-4 0 18-16,8 4-3 0,-8 0-1 15,0 0 0-15,5 0 7 0,-1 0 2 0,0 4 0 0,-4 0 0 16,-5 0-23-16,5 4 0 0,-4-4 0 0,-1-1 0 16,10 5 0-16,-5-4 0 15,-1 8 0-15,10-5 0 0,-9 5 0 0,8 0 0 0,5-5 0 16,0 5 0-16,-4-1 0 0,4 5 0 0,8-1 0 0,-3-3 0 16,-1 3 0-16,9 5 0 0,-9-1 0 0,13 4 0 15,-12 0 0-15,16 8 0 0,-12-8 8 0,8 8-8 16,5-4 0-16,-5 4 0 0,5 0 0 0,-1 4-8 15,1 3 8-15,8 1 0 0,-8-4 0 0,13 3 0 16,-9 1 0-16,8-4 0 0,5-4 0 0,0 7 0 16,0-7 0-16,5 8 0 0,8-5 0 0,-5 5 0 15,10-4 0-15,-1 0 0 0,5-1 0 0,-1 1 0 16,10 0 0-16,4-4 8 0,4 0-8 0,0-1 11 0,0-3-2 16,4 0 0-16,5 1 0 0,0-5 0 0,4-8 2 0,9 4 0 15,4-3 0-15,0-1 0 16,4-3 0-16,5 3 0 0,4-3 0 0,-4-1 0 0,-9-7-11 0,9 4 0 15,4-4 0-15,5 0 0 16,-5-4 0-16,0 0 15 0,0-4-1 0,1 0 0 0,-1-4 6 0,4 4 2 16,-4-3 0-16,1-5 0 0,3-3-8 15,5-1-2-15,-13 1 0 0,4-8 0 0,-4 0-12 0,-9-1 0 16,9-7 0-16,-5-3 0 0,-12 3 0 0,-1 0 9 16,1-4-9-16,-10 0 8 0,5-3-8 0,-4 3 0 15,-4 4 0-15,-18-4 0 0,4 1 0 0,-4 3 0 16,0 0 0-16,-13 0 0 0,0 0 0 0,0 0 0 15,5-3 0-15,-14 3 0 0,5-4 0 0,-1 0 0 0,-3 0 0 0,8-3 8 16,-13-1-8-16,4 4 8 16,0-3-8-16,5 7 8 0,-9 0-8 0,0 4 12 0,0-4-12 0,0 8 12 15,-13-4-12-15,9 8 10 0,-5-1-10 0,0 1 10 16,-8 4 0-16,-5-5 0 0,-4 9 0 0,0-1 0 16,-13 1-1-16,0 3 0 15,-9 4 0-15,0 0 0 16,-8 4-36-16,0 4-7 0,-1 0-2 0,-4 4 0 0,5-5-103 0,-9 5-21 15,4 4-4-15,4-1-924 0</inkml:trace>
  <inkml:trace contextRef="#ctx0" brushRef="#br0" timeOffset="854.365">20599 5196 403 0,'0'0'36'0,"0"0"-36"15,0 0 0-15,0 0 0 0,0-8 316 0,-13 4 57 16,4 0 11-16,1 1 3 0,-10-1-271 0,10 4-53 16,-10-8-11-16,1 4-3 0,4 4-12 0,4-8-2 15,-13 8-1-15,5-11 0 0,0 3-15 0,-1 4-3 16,1-3-1-16,-5-1 0 0,0 0 9 0,5 4 3 0,-5-3 0 0,-8-1 0 16,4 0-10-16,-9 4-1 0,0 0-1 0,-4 4 0 15,0-3-15-15,-13-1 0 0,9 4 8 0,-14 4-8 16,-12-4 0-16,4 3 0 0,-5 1 8 0,5 4-8 15,-4-4 0-15,-1 4 0 0,1-1 8 0,-5 1-8 16,0 0 0-16,0 3 9 0,-4 1-9 0,8-1 8 16,10-3 2-16,-1 4 0 0,-9-8 0 0,10 7 0 15,3 1 18-15,1-1 3 0,-9-3 1 0,17 4 0 16,-9-1-22-16,10-3-10 0,-1 4 10 0,0-1-10 16,0 1 0-16,14 3 0 0,-6 1 0 0,1-9-10 0,5 5 10 0,-1 3 0 15,0-3 8-15,5 3-8 16,-5 1 8-16,0-1-8 0,5 1 8 0,-1-1-8 15,1 1 0-15,4 3 0 0,-4-4 0 0,8 5-8 0,0-5 8 16,5 4 0-16,-1-3 0 0,5 7 8 16,9-11-8-16,0 3 0 0,4 0 0 0,0 5 0 0,0-1 0 0,0-3 9 15,8-1-1-15,5 4-8 0,5 1 12 16,8 3-12-16,4-4 12 0,5 4-12 0,-5-3 9 0,14 3-9 16,-5 4 0-16,4-12 9 0,9 8-9 0,-4 0 0 15,4 1 0-15,9 3 0 0,-4 4 0 0,8-8 0 16,0 4 0-16,4 0 0 0,5 0 0 0,-13 0 0 15,13 0 0-15,0-4 0 0,4 0-12 0,0-4 3 16,13 5 0-16,-13-9 0 0,5 1 9 0,4-5 0 0,4 1 0 0,4-5 0 16,-3-7 0-16,3 0 12 0,1-3-4 0,-1-5 0 15,1-4 3-15,-5-3 1 0,-9-4 0 0,10-5 0 16,-10 1 16-16,5-8 3 16,-13 4 1-16,4-7 0 0,-17 3-16 0,8 0-2 0,-12-4-1 0,-1 0 0 15,-8 4 15-15,0-3 4 0,-9-1 0 0,0 0 0 16,-13 0-1-16,4-3 0 0,-12-1 0 0,-1 4 0 15,-13 5-9-15,-4-5-2 0,0-4 0 0,-13 4 0 16,5-3-20-16,-23 3 8 0,5 0-8 0,-4 1 0 16,-9 3 0-16,0-4 0 0,-5 4-12 0,-4 4 4 15,1-4 0-15,-10 4 0 0,1 0 0 0,-1 4 0 16,-8 4-4-16,4-1 0 0,1 1 0 0,3 4 0 16,-4 3-20-1,-4-3-5-15,0 3-1 0,9 0 0 0,-18 9-158 0,4-1-32 0</inkml:trace>
  <inkml:trace contextRef="#ctx0" brushRef="#br0" timeOffset="2924.116">6946 6153 345 0,'0'0'15'0,"0"-7"4"0,0-5-19 0,-9 1 0 16,5-5 0-16,0 4 0 0,4 1 147 0,-9-1 25 16,5 5 6-16,-1-5 1 0,-8 0-60 0,5 5-12 15,-5-5-3-15,0 1 0 0,4 11-12 0,-13-12-4 16,9 4 0-16,-4 4 0 0,-5-3-11 0,5-1-2 15,-1 0-1-15,1 1 0 0,-5 3-16 0,0-4-3 16,1 4-1-16,3 0 0 0,-12-4-21 0,8 5-4 16,-4-1-1-16,0 4 0 0,0 0-11 0,0 0-2 15,-9 0-1-15,1 4 0 0,-5-1-14 0,-1 1 0 16,1 0 0-16,5 4 0 0,-23 0 0 0,14-1 0 16,-9 5 0-16,-5 0 0 0,1-1 0 0,-5 5 0 0,-4-5 0 0,8 1 0 15,-3-1 0-15,-10 1 0 0,9-1 0 0,0 5 0 16,1 3 0-16,-14-3 0 0,4-1 0 0,5 1 0 15,-4-1 0-15,-5-3 8 0,13 7-8 0,-8-4 0 16,8 1 13-16,0 3-3 0,-13 0-1 0,5-3 0 16,4-1 3-16,-1 5 1 0,1-5 0 0,9 4 0 15,-5 1-5-15,-8-1 0 0,8-4-8 0,4 5 12 16,5-5 8-16,-9 1 2 0,5 3 0 0,4-4 0 16,8 1-31-16,-8-1-7 0,9-3 0 0,-5 3-1 15,9-3 26-15,4-1 6 0,9 1 1 0,-4-4 0 16,17 3-16-16,-13-3 0 0,8 4 0 0,10-5 0 15,3 1 8-15,-8-4 4 0,13-4 2 0,0 11 0 16,0-11-14-16,0 12 11 0,13 0-11 0,-4-5 10 16,4 5-10-16,9 0 0 0,4-5 9 0,4 5-9 15,-4-4 0-15,5-1 9 0,3 5-9 0,6-4 0 0,3-1 13 0,5 1-4 16,-5-4-1-16,1 4 0 0,8-5-8 0,4 5 0 16,-4-4 0-16,9 0 8 0,-4 0-8 0,8 0 0 15,4-4 0-15,1 0 0 0,3 3 8 0,-7 1-8 16,7 0 0-16,1 4 8 0,0-4-8 0,4 0-9 15,5-1 9-15,4 5-13 0,-5-8 13 0,5 8 10 16,-9 0-2-16,13-1 0 0,-8 1-8 0,4 0 0 16,0-4 0-16,-1 3 0 0,6 1 0 0,-6 4 0 15,-3-1 0-15,4-3 0 16,8 4 0-16,-4-1 0 0,1 1 0 0,-1-1 0 0,4 1 0 0,1 3 0 0,-14-3 0 0,14 0 0 16,4-1 0-16,-5 1 0 0,5-1 0 0,0 1 0 15,4-4 0-15,-8 3 0 16,4-3 0-16,8 0 0 0,-8-1 0 0,9 1 0 15,-14 0-11-15,-3-1 11 0,12-3 12 0,-9 4 8 0,10 0 2 16,-10-4 0-16,5 3-8 0,4 1-2 0,-8-4 0 0,-1 0 0 16,5 4-12-16,0-5 11 0,4-3-11 0,-8 4 10 15,-1 0-10-15,14 0 0 0,-14-8 0 0,10 4 8 16,-1 0-8-16,9 0 0 0,-18 0 0 0,1 0 8 16,4 0-8-16,8-4 0 0,-8 4 0 0,4-4 0 15,-8 4 0-15,-1 0 0 0,5 0 0 0,0 0 0 16,-9-3 18-16,1 3-2 0,7-4 0 0,-3 4 0 15,4-4-4-15,-18 4-2 0,1 0 0 0,8 0 0 0,13-4 2 16,-17 4 1-16,0-4 0 0,-13 4 0 0,13 0-1 16,4-4 0-16,-4 0 0 15,-5 4 0-15,5-3-12 0,-4-5-8 0,3 4 8 0,-7-4-13 16,-1-3 13-16,0 3 13 0,0-4-2 0,9 1-1 0,-13-5 7 0,0 1 2 16,-9 3 0-16,4-3 0 0,-8-4-7 0,-5 3 0 15,1 1-1-15,-1-5 0 0,-4 1-2 0,-8 4 0 16,8-1 0-16,4-3 0 0,-16 0-9 15,3-5 0-15,5 1 0 0,-9 0 8 0,0 0-8 0,0 0 0 16,4-4 0-16,-4 0 0 0,9-4 0 0,-9 0 0 16,9 0 0-16,0 0 0 0,8-4 0 0,1 1 0 15,-1-1 0-15,-8-4 0 0,8 5 0 0,-3-5 0 16,-1 0 0-16,-9 5 0 0,-8 3 0 0,4 0 0 0,-4 4 0 0,-18 0 8 16,5 4 8-16,-5-1 0 0,-13 5 1 0,1 4 0 15,-5-1-4-15,-5 5-1 0,1-5 0 16,-13 5 0-16,-18-1-12 0,-4 4 0 0,-5 1 0 0,-12 3 0 15,-9-4-27-15,0 8 2 0,-13-4 0 0,4 0 0 16,-13 4 4-16,4 4 1 0,-12 0 0 0,4-4 0 16,-5 0 0-16,1 0 1 0,-1 4 0 0,5 0 0 15,-5-4 19-15,1 4-10 0,-1-1 10 0,1-3-8 16,-10 0 8-16,6 0 12 0,3 0-2 0,-12 0-1 16,-14 0 7-16,13 0 2 0,9 0 0 0,-4 0 0 15,0-3-18-15,-9 3 0 0,5 0 0 0,-1 0 0 16,-8-4 0-16,0 4 0 0,-9 0 0 0,-5 0 0 15,5 0 12-15,-4 0-4 0,-13 0 0 0,4 0-8 16,-13 4 0-16,4-4 0 0,9-4 0 0,-8 4 0 16,-5 0 0-16,0 0-9 0,4 0 1 0,-4 0 0 15,-4 0 8-15,-5 0 0 0,5 0 0 0,-5 0 0 16,0 4 0-16,1-1 0 0,-1 1 0 0,9 0 0 0,-17 0 8 0,8 4 1 16,5 3 0-16,-14-3 0 0,1 4-9 0,0-1 0 15,12-3 0-15,1 4 0 0,-9-5 0 0,13 5 0 16,4-8 0-16,1 3 0 0,3 1 0 0,-3 0 0 15,-1-4 0-15,13 0 0 0,5-8 0 0,8 0 0 16,-8 0 0-16,9-4 0 0,8-3 0 0,8-5 0 16,1 1 0-16,9-5 0 15,12-3-123-15,-12 0-29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/>
              <a:t>Summer 2019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CSE341: Programming Languages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47800"/>
          </a:xfrm>
        </p:spPr>
        <p:txBody>
          <a:bodyPr/>
          <a:lstStyle/>
          <a:p>
            <a:pPr algn="ctr"/>
            <a:r>
              <a:rPr lang="en-US" sz="3200" i="0"/>
              <a:t>CSE341: Programming Languages</a:t>
            </a:r>
            <a:br>
              <a:rPr lang="en-US" sz="3200" i="0"/>
            </a:br>
            <a:br>
              <a:rPr lang="en-US" sz="1400" i="0"/>
            </a:br>
            <a:r>
              <a:rPr lang="en-US" sz="3200" i="0"/>
              <a:t>Lecture 1</a:t>
            </a:r>
            <a:br>
              <a:rPr lang="en-US" sz="3200" i="0"/>
            </a:br>
            <a:r>
              <a:rPr lang="en-US" sz="3200" i="0"/>
              <a:t>Course Mechanics</a:t>
            </a:r>
            <a:br>
              <a:rPr lang="en-US" sz="3200" i="0"/>
            </a:br>
            <a:r>
              <a:rPr lang="en-US" sz="3200" i="0"/>
              <a:t>ML Variable Bindings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1219200"/>
          </a:xfrm>
        </p:spPr>
        <p:txBody>
          <a:bodyPr/>
          <a:lstStyle/>
          <a:p>
            <a:r>
              <a:rPr lang="en-US" sz="2400"/>
              <a:t>Brett Wortzman</a:t>
            </a:r>
          </a:p>
          <a:p>
            <a:r>
              <a:rPr lang="en-US" sz="2400"/>
              <a:t>Summer 2019</a:t>
            </a:r>
          </a:p>
          <a:p>
            <a:endParaRPr lang="en-US" sz="2400"/>
          </a:p>
          <a:p>
            <a:r>
              <a:rPr lang="en-US" sz="1200" i="1"/>
              <a:t>Slides originally created by Dan Grossman</a:t>
            </a:r>
          </a:p>
        </p:txBody>
      </p:sp>
      <p:sp>
        <p:nvSpPr>
          <p:cNvPr id="2" name="AutoShape 2" descr="https://files.slack.com/files-pri/T0EJFTLJG-F4HV8CE8M/temp-squar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files.slack.com/files-pri/T0EJFTLJG-F4HV8CE8M/temp-squar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Seven* total</a:t>
            </a:r>
          </a:p>
          <a:p>
            <a:endParaRPr lang="en-US" sz="1000"/>
          </a:p>
          <a:p>
            <a:r>
              <a:rPr lang="en-US"/>
              <a:t>To be done individually</a:t>
            </a:r>
          </a:p>
          <a:p>
            <a:endParaRPr lang="en-US" sz="1000"/>
          </a:p>
          <a:p>
            <a:r>
              <a:rPr lang="en-US"/>
              <a:t>Doing the homework involves: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Understanding the concepts being addressed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Writing code demonstrating understanding of the concepts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Testing your code to ensure you understand and have correct programs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“Playing around” with variations, incorrect answers, etc.</a:t>
            </a:r>
          </a:p>
          <a:p>
            <a:pPr marL="457200" lvl="1" indent="0">
              <a:buNone/>
            </a:pPr>
            <a:r>
              <a:rPr lang="en-US"/>
              <a:t>Generally, only (2) is graded, but focusing on only (2) makes homework harder</a:t>
            </a:r>
          </a:p>
          <a:p>
            <a:pPr marL="457200" lvl="1" indent="0">
              <a:buNone/>
            </a:pPr>
            <a:endParaRPr lang="en-US" sz="1000"/>
          </a:p>
          <a:p>
            <a:r>
              <a:rPr lang="en-US"/>
              <a:t>Challenge problems: Low points/difficulty ratio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818741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Dan’s writing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err="1"/>
              <a:t>Homeworks</a:t>
            </a:r>
            <a:r>
              <a:rPr lang="en-US"/>
              <a:t> tend to be worded very precisely and concisely</a:t>
            </a:r>
          </a:p>
          <a:p>
            <a:pPr lvl="1"/>
            <a:r>
              <a:rPr lang="en-US"/>
              <a:t>I write like a computer scientist (a good thing!)</a:t>
            </a:r>
          </a:p>
          <a:p>
            <a:pPr lvl="1"/>
            <a:r>
              <a:rPr lang="en-US"/>
              <a:t>Technical issues deserve precise technical writing</a:t>
            </a:r>
          </a:p>
          <a:p>
            <a:pPr lvl="1"/>
            <a:r>
              <a:rPr lang="en-US"/>
              <a:t>Conciseness values your time as a reader</a:t>
            </a:r>
          </a:p>
          <a:p>
            <a:pPr lvl="1"/>
            <a:r>
              <a:rPr lang="en-US"/>
              <a:t>You should try to be precise too</a:t>
            </a:r>
          </a:p>
          <a:p>
            <a:pPr lvl="1"/>
            <a:endParaRPr lang="en-US" sz="1000"/>
          </a:p>
          <a:p>
            <a:r>
              <a:rPr lang="en-US" i="1"/>
              <a:t>Skimming or not understanding why a word or phrase was chosen can make the homework harder</a:t>
            </a:r>
          </a:p>
          <a:p>
            <a:endParaRPr lang="en-US" sz="1000"/>
          </a:p>
          <a:p>
            <a:r>
              <a:rPr lang="en-US"/>
              <a:t>By all means ask if a problem is confusing</a:t>
            </a:r>
          </a:p>
          <a:p>
            <a:pPr lvl="1"/>
            <a:r>
              <a:rPr lang="en-US"/>
              <a:t>Being confused is normal and understandable</a:t>
            </a:r>
          </a:p>
          <a:p>
            <a:pPr lvl="1"/>
            <a:r>
              <a:rPr lang="en-US"/>
              <a:t>And I may have made a mistake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8088060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the course policy carefully</a:t>
            </a:r>
          </a:p>
          <a:p>
            <a:pPr lvl="1"/>
            <a:r>
              <a:rPr lang="en-US"/>
              <a:t>Clearly explains how you can and cannot get/provide help on homework and projects</a:t>
            </a:r>
          </a:p>
          <a:p>
            <a:endParaRPr lang="en-US"/>
          </a:p>
          <a:p>
            <a:r>
              <a:rPr lang="en-US"/>
              <a:t>Always explain any unconventional action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 have promoted and enforced academic integrity since I was a freshman</a:t>
            </a:r>
          </a:p>
          <a:p>
            <a:pPr lvl="1"/>
            <a:r>
              <a:rPr lang="en-US"/>
              <a:t>Great trust with little sympathy for violations</a:t>
            </a:r>
          </a:p>
          <a:p>
            <a:pPr lvl="1"/>
            <a:r>
              <a:rPr lang="en-US"/>
              <a:t>Honest work is the most important feature of a university</a:t>
            </a:r>
          </a:p>
          <a:p>
            <a:pPr lvl="1"/>
            <a:endParaRPr lang="en-US"/>
          </a:p>
          <a:p>
            <a:r>
              <a:rPr lang="en-US"/>
              <a:t>This course especially: Do not web-search for homework solutions!  We will check!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1414738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Midterm: Friday July 26, in class (tentative)</a:t>
            </a:r>
          </a:p>
          <a:p>
            <a:endParaRPr lang="en-US"/>
          </a:p>
          <a:p>
            <a:r>
              <a:rPr lang="en-US"/>
              <a:t>Final: Friday, August 23, in class</a:t>
            </a:r>
          </a:p>
          <a:p>
            <a:endParaRPr lang="en-US"/>
          </a:p>
          <a:p>
            <a:r>
              <a:rPr lang="en-US"/>
              <a:t>Same concepts, but different format from homework</a:t>
            </a:r>
          </a:p>
          <a:p>
            <a:pPr lvl="1"/>
            <a:r>
              <a:rPr lang="en-US"/>
              <a:t>More conceptual (but write code too)</a:t>
            </a:r>
          </a:p>
          <a:p>
            <a:pPr lvl="1"/>
            <a:r>
              <a:rPr lang="en-US"/>
              <a:t>Will post old exams</a:t>
            </a:r>
          </a:p>
          <a:p>
            <a:pPr lvl="1"/>
            <a:r>
              <a:rPr lang="en-US"/>
              <a:t>Closed book/notes</a:t>
            </a:r>
          </a:p>
          <a:p>
            <a:pPr lvl="2"/>
            <a:r>
              <a:rPr lang="en-US"/>
              <a:t>Note sheet policy TBA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4912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Coursera</a:t>
            </a:r>
            <a:r>
              <a:rPr lang="en-US"/>
              <a:t> (more info in document)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Dan has taught this material to thousands of people around the world</a:t>
            </a:r>
          </a:p>
          <a:p>
            <a:pPr lvl="1"/>
            <a:r>
              <a:rPr lang="en-US"/>
              <a:t>A lot of work and extremely rewarding</a:t>
            </a:r>
          </a:p>
          <a:p>
            <a:pPr lvl="1"/>
            <a:endParaRPr lang="en-US" sz="1000"/>
          </a:p>
          <a:p>
            <a:r>
              <a:rPr lang="en-US"/>
              <a:t>You are not allowed to participate in that class!</a:t>
            </a:r>
          </a:p>
          <a:p>
            <a:pPr lvl="1"/>
            <a:endParaRPr lang="en-US" sz="800"/>
          </a:p>
          <a:p>
            <a:pPr lvl="1"/>
            <a:endParaRPr lang="en-US" sz="800"/>
          </a:p>
          <a:p>
            <a:r>
              <a:rPr lang="en-US"/>
              <a:t>This should have little impact on you</a:t>
            </a:r>
          </a:p>
          <a:p>
            <a:pPr lvl="1"/>
            <a:r>
              <a:rPr lang="en-US"/>
              <a:t>Two courses are separate</a:t>
            </a:r>
          </a:p>
          <a:p>
            <a:pPr lvl="1"/>
            <a:r>
              <a:rPr lang="en-US"/>
              <a:t>341 is a great class and staff is committed to this offering being the best ever</a:t>
            </a:r>
          </a:p>
          <a:p>
            <a:pPr lvl="1"/>
            <a:endParaRPr lang="en-US" sz="800"/>
          </a:p>
          <a:p>
            <a:r>
              <a:rPr lang="en-US"/>
              <a:t>But this is a neat thing you are likely curious about…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603527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</a:t>
            </a:r>
            <a:r>
              <a:rPr lang="en-US" err="1"/>
              <a:t>Coursera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/>
              <a:t>Why did we do a MOOC?</a:t>
            </a:r>
          </a:p>
          <a:p>
            <a:pPr lvl="1"/>
            <a:r>
              <a:rPr lang="en-US"/>
              <a:t>Have more impact (like a textbook) for Dan’s favorite stuff!</a:t>
            </a:r>
          </a:p>
          <a:p>
            <a:pPr lvl="1"/>
            <a:r>
              <a:rPr lang="en-US"/>
              <a:t>Experiment with where higher-</a:t>
            </a:r>
            <a:r>
              <a:rPr lang="en-US" err="1"/>
              <a:t>ed</a:t>
            </a:r>
            <a:r>
              <a:rPr lang="en-US"/>
              <a:t> might be going</a:t>
            </a:r>
          </a:p>
          <a:p>
            <a:pPr lvl="1"/>
            <a:endParaRPr lang="en-US" sz="1000"/>
          </a:p>
          <a:p>
            <a:pPr lvl="1"/>
            <a:endParaRPr lang="en-US" sz="1000"/>
          </a:p>
          <a:p>
            <a:r>
              <a:rPr lang="en-US"/>
              <a:t>So why pay tuition?</a:t>
            </a:r>
          </a:p>
          <a:p>
            <a:pPr lvl="1"/>
            <a:r>
              <a:rPr lang="en-US"/>
              <a:t>Personal attention from humans</a:t>
            </a:r>
          </a:p>
          <a:p>
            <a:pPr lvl="1"/>
            <a:r>
              <a:rPr lang="en-US" err="1"/>
              <a:t>Homeworks</a:t>
            </a:r>
            <a:r>
              <a:rPr lang="en-US"/>
              <a:t>/exams with open-ended questions</a:t>
            </a:r>
          </a:p>
          <a:p>
            <a:pPr lvl="1"/>
            <a:r>
              <a:rPr lang="en-US"/>
              <a:t>Class will adjust as needed</a:t>
            </a:r>
          </a:p>
          <a:p>
            <a:pPr lvl="1"/>
            <a:r>
              <a:rPr lang="en-US"/>
              <a:t>We can be sure you actually learned</a:t>
            </a:r>
          </a:p>
          <a:p>
            <a:pPr lvl="1"/>
            <a:r>
              <a:rPr lang="en-US"/>
              <a:t>Course is part of a coherent curriculum</a:t>
            </a:r>
          </a:p>
          <a:p>
            <a:pPr lvl="1"/>
            <a:r>
              <a:rPr lang="en-US"/>
              <a:t>Beyond the classroom: job fairs, advisors, social,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9283614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 Coursera help/hurt 341?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Biggest risks</a:t>
            </a:r>
          </a:p>
          <a:p>
            <a:pPr lvl="1"/>
            <a:r>
              <a:rPr lang="en-US"/>
              <a:t>Becomes easier to cheat – don’t! (And we’ve changed things)</a:t>
            </a:r>
          </a:p>
          <a:p>
            <a:pPr lvl="1"/>
            <a:r>
              <a:rPr lang="en-US"/>
              <a:t>We become too resistant to change – hope not!</a:t>
            </a:r>
          </a:p>
          <a:p>
            <a:pPr lvl="1"/>
            <a:endParaRPr lang="en-US"/>
          </a:p>
          <a:p>
            <a:r>
              <a:rPr lang="en-US"/>
              <a:t>Benefits too</a:t>
            </a:r>
          </a:p>
          <a:p>
            <a:pPr lvl="1"/>
            <a:r>
              <a:rPr lang="en-US"/>
              <a:t>More resources: videos, grading scripts, …</a:t>
            </a:r>
          </a:p>
          <a:p>
            <a:pPr lvl="1"/>
            <a:r>
              <a:rPr lang="en-US"/>
              <a:t>Way fewer typos</a:t>
            </a:r>
          </a:p>
          <a:p>
            <a:pPr lvl="1"/>
            <a:r>
              <a:rPr lang="en-US"/>
              <a:t>Taking the “VIP version” of a more well-known course</a:t>
            </a:r>
          </a:p>
          <a:p>
            <a:pPr lvl="1"/>
            <a:r>
              <a:rPr lang="en-US"/>
              <a:t>Change the world to be more 341-friendly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434060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i="1"/>
              <a:t>Anything I forgot about course mechanics before we discuss, you know, programming languages?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332028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this course is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essential concepts relevant in any programming language </a:t>
            </a:r>
          </a:p>
          <a:p>
            <a:pPr lvl="1"/>
            <a:r>
              <a:rPr lang="en-US"/>
              <a:t>And how these pieces fit together</a:t>
            </a:r>
          </a:p>
          <a:p>
            <a:endParaRPr lang="en-US" sz="1000"/>
          </a:p>
          <a:p>
            <a:r>
              <a:rPr lang="en-US"/>
              <a:t>Use ML, Racket, and Ruby languages:</a:t>
            </a:r>
          </a:p>
          <a:p>
            <a:pPr lvl="1"/>
            <a:r>
              <a:rPr lang="en-US"/>
              <a:t>They let many of the concepts “shine”</a:t>
            </a:r>
          </a:p>
          <a:p>
            <a:pPr lvl="1"/>
            <a:r>
              <a:rPr lang="en-US"/>
              <a:t>Using multiple languages shows how the same concept can “look different” or actually be slightly different</a:t>
            </a:r>
          </a:p>
          <a:p>
            <a:pPr lvl="1"/>
            <a:r>
              <a:rPr lang="en-US"/>
              <a:t>In many ways simpler than Java</a:t>
            </a:r>
          </a:p>
          <a:p>
            <a:pPr lvl="1"/>
            <a:endParaRPr lang="en-US" sz="1000"/>
          </a:p>
          <a:p>
            <a:r>
              <a:rPr lang="en-US"/>
              <a:t>Big focus on </a:t>
            </a:r>
            <a:r>
              <a:rPr lang="en-US" i="1"/>
              <a:t>functional programming</a:t>
            </a:r>
          </a:p>
          <a:p>
            <a:pPr lvl="1"/>
            <a:r>
              <a:rPr lang="en-US"/>
              <a:t>Not using </a:t>
            </a:r>
            <a:r>
              <a:rPr lang="en-US" i="1"/>
              <a:t>mutation</a:t>
            </a:r>
            <a:r>
              <a:rPr lang="en-US"/>
              <a:t> (assignment statements) (!)</a:t>
            </a:r>
          </a:p>
          <a:p>
            <a:pPr lvl="1"/>
            <a:r>
              <a:rPr lang="en-US"/>
              <a:t>Using </a:t>
            </a:r>
            <a:r>
              <a:rPr lang="en-US" i="1"/>
              <a:t>first-class functions</a:t>
            </a:r>
            <a:r>
              <a:rPr lang="en-US"/>
              <a:t> (can’t explain that yet)</a:t>
            </a:r>
          </a:p>
          <a:p>
            <a:pPr lvl="1"/>
            <a:r>
              <a:rPr lang="en-US"/>
              <a:t>But many other topics too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5618885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32766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This is the “normal” place for course motivation</a:t>
            </a:r>
          </a:p>
          <a:p>
            <a:pPr lvl="1"/>
            <a:r>
              <a:rPr lang="en-US"/>
              <a:t>Why learn this material?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But we don’t have enough shared vocabulary/experience yet</a:t>
            </a:r>
          </a:p>
          <a:p>
            <a:pPr lvl="1"/>
            <a:r>
              <a:rPr lang="en-US"/>
              <a:t>So 3-4 week delay on motivation for functional programming</a:t>
            </a:r>
          </a:p>
          <a:p>
            <a:pPr lvl="1"/>
            <a:r>
              <a:rPr lang="en-US"/>
              <a:t>I promise full motivation: delay is worth it</a:t>
            </a:r>
          </a:p>
          <a:p>
            <a:pPr lvl="1"/>
            <a:r>
              <a:rPr lang="en-US"/>
              <a:t>(Will motivate immutable data at end of “Unit 1”)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196020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have </a:t>
            </a:r>
            <a:r>
              <a:rPr lang="en-US" strike="sngStrike"/>
              <a:t>10</a:t>
            </a:r>
            <a:r>
              <a:rPr lang="en-US"/>
              <a:t> 8.5 weeks to learn </a:t>
            </a:r>
            <a:r>
              <a:rPr lang="en-US" i="1"/>
              <a:t>the</a:t>
            </a:r>
            <a:r>
              <a:rPr lang="en-US"/>
              <a:t> </a:t>
            </a:r>
            <a:r>
              <a:rPr lang="en-US" i="1"/>
              <a:t>fundamental concepts</a:t>
            </a:r>
            <a:r>
              <a:rPr lang="en-US"/>
              <a:t> of programming languages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/>
              <a:t>With hard work, patience, and an open mind, this course makes you a much better programmer</a:t>
            </a:r>
          </a:p>
          <a:p>
            <a:pPr lvl="1"/>
            <a:r>
              <a:rPr lang="en-US"/>
              <a:t>Even in languages we won’t use</a:t>
            </a:r>
          </a:p>
          <a:p>
            <a:pPr lvl="1"/>
            <a:r>
              <a:rPr lang="en-US"/>
              <a:t>Learn the core ideas around which </a:t>
            </a:r>
            <a:r>
              <a:rPr lang="en-US" i="1"/>
              <a:t>every</a:t>
            </a:r>
            <a:r>
              <a:rPr lang="en-US"/>
              <a:t> language is built,  despite countless surface-level differences and variations</a:t>
            </a:r>
          </a:p>
          <a:p>
            <a:pPr lvl="1"/>
            <a:r>
              <a:rPr lang="en-US" i="1"/>
              <a:t>Poor</a:t>
            </a:r>
            <a:r>
              <a:rPr lang="en-US"/>
              <a:t> course summary: “Learn ML, Racket, and Ruby”</a:t>
            </a:r>
          </a:p>
          <a:p>
            <a:pPr marL="457200" lvl="1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/>
              <a:t>Today’s class:</a:t>
            </a:r>
          </a:p>
          <a:p>
            <a:pPr lvl="1"/>
            <a:r>
              <a:rPr lang="en-US"/>
              <a:t>Course mechanics</a:t>
            </a:r>
          </a:p>
          <a:p>
            <a:pPr lvl="1"/>
            <a:r>
              <a:rPr lang="en-US" i="1"/>
              <a:t>[A rain-check on motivation]</a:t>
            </a:r>
          </a:p>
          <a:p>
            <a:pPr lvl="1"/>
            <a:r>
              <a:rPr lang="en-US"/>
              <a:t>Dive into ML: Homework 1 due next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284208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claim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i="1"/>
              <a:t>Learning to think about software in this “PL” way will make you a better programmer even if/when you go back to old ways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i="1"/>
              <a:t>It will also give you the mental tools and experience you need for a lifetime of confidently picking up new languages and ideas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[Somewhat in the style of </a:t>
            </a:r>
            <a:r>
              <a:rPr lang="en-US" i="1"/>
              <a:t>The Karate Kid</a:t>
            </a:r>
            <a:r>
              <a:rPr lang="en-US"/>
              <a:t> movies (1984, 2010)]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4305300"/>
            <a:ext cx="1123950" cy="167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321011"/>
            <a:ext cx="1095375" cy="162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2865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strange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Next 4-5 weeks will use</a:t>
            </a:r>
          </a:p>
          <a:p>
            <a:pPr lvl="1"/>
            <a:r>
              <a:rPr lang="en-US"/>
              <a:t>ML language</a:t>
            </a:r>
          </a:p>
          <a:p>
            <a:pPr lvl="1"/>
            <a:r>
              <a:rPr lang="en-US" err="1"/>
              <a:t>Emacs</a:t>
            </a:r>
            <a:r>
              <a:rPr lang="en-US"/>
              <a:t> editor</a:t>
            </a:r>
          </a:p>
          <a:p>
            <a:pPr lvl="1"/>
            <a:r>
              <a:rPr lang="en-US"/>
              <a:t>Read-</a:t>
            </a:r>
            <a:r>
              <a:rPr lang="en-US" err="1"/>
              <a:t>eval</a:t>
            </a:r>
            <a:r>
              <a:rPr lang="en-US"/>
              <a:t>-print-loop (REPL) for evaluating programs</a:t>
            </a:r>
          </a:p>
          <a:p>
            <a:pPr lvl="1"/>
            <a:endParaRPr lang="en-US" sz="1000"/>
          </a:p>
          <a:p>
            <a:r>
              <a:rPr lang="en-US"/>
              <a:t>Need to get things installed and configured</a:t>
            </a:r>
          </a:p>
          <a:p>
            <a:pPr lvl="1"/>
            <a:r>
              <a:rPr lang="en-US"/>
              <a:t>Either in the Allen School labs or your own machine</a:t>
            </a:r>
          </a:p>
          <a:p>
            <a:pPr lvl="1"/>
            <a:r>
              <a:rPr lang="en-US"/>
              <a:t>We’ve written thorough instructions (questions welcome)</a:t>
            </a:r>
          </a:p>
          <a:p>
            <a:endParaRPr lang="en-US" sz="1000"/>
          </a:p>
          <a:p>
            <a:r>
              <a:rPr lang="en-US"/>
              <a:t>Only then can you focus on the content of Homework 1</a:t>
            </a:r>
          </a:p>
          <a:p>
            <a:endParaRPr lang="en-US" sz="1000"/>
          </a:p>
          <a:p>
            <a:r>
              <a:rPr lang="en-US"/>
              <a:t>Working in strange environments is a CSE life skill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049318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“Let go” of all programming languages you already know</a:t>
            </a:r>
          </a:p>
          <a:p>
            <a:endParaRPr lang="en-US"/>
          </a:p>
          <a:p>
            <a:r>
              <a:rPr lang="en-US"/>
              <a:t>For now, treat ML as a “totally new thing”</a:t>
            </a:r>
          </a:p>
          <a:p>
            <a:pPr lvl="1"/>
            <a:r>
              <a:rPr lang="en-US"/>
              <a:t>Time later to compare/contrast to what you know</a:t>
            </a:r>
          </a:p>
          <a:p>
            <a:pPr lvl="1"/>
            <a:r>
              <a:rPr lang="en-US"/>
              <a:t>For now, “oh that seems kind of like this thing in [Java]” will confuse you, slow you down, and you will learn less</a:t>
            </a:r>
          </a:p>
          <a:p>
            <a:pPr lvl="1"/>
            <a:endParaRPr lang="en-US"/>
          </a:p>
          <a:p>
            <a:r>
              <a:rPr lang="en-US"/>
              <a:t>Start from a blank file…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9847853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very simple ML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[The same program we just wrote in </a:t>
            </a:r>
            <a:r>
              <a:rPr lang="en-US" err="1"/>
              <a:t>Emacs</a:t>
            </a:r>
            <a:r>
              <a:rPr lang="en-US"/>
              <a:t>; here for convenience if reviewing the slides]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133600"/>
            <a:ext cx="6781800" cy="419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(* My first ML program *)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>
                <a:latin typeface="Courier New" pitchFamily="49" charset="0"/>
              </a:rPr>
              <a:t>34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>
                <a:latin typeface="Courier New" pitchFamily="49" charset="0"/>
              </a:rPr>
              <a:t>17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>
                <a:latin typeface="Courier New" pitchFamily="49" charset="0"/>
              </a:rPr>
              <a:t>(x + y) + (y + 2)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q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>
                <a:latin typeface="Courier New" pitchFamily="49" charset="0"/>
              </a:rPr>
              <a:t>z + 1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err="1">
                <a:solidFill>
                  <a:schemeClr val="accent2"/>
                </a:solidFill>
                <a:latin typeface="Courier New" pitchFamily="49" charset="0"/>
              </a:rPr>
              <a:t>abs_of_z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>
                <a:latin typeface="Courier New" pitchFamily="49" charset="0"/>
              </a:rPr>
              <a:t> z &lt; 0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then</a:t>
            </a:r>
            <a:r>
              <a:rPr lang="en-US" sz="2000" kern="0">
                <a:latin typeface="Courier New" pitchFamily="49" charset="0"/>
              </a:rPr>
              <a:t> 0 – z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else</a:t>
            </a:r>
            <a:r>
              <a:rPr lang="en-US" sz="2000" kern="0">
                <a:latin typeface="Courier New" pitchFamily="49" charset="0"/>
              </a:rPr>
              <a:t> z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err="1">
                <a:solidFill>
                  <a:schemeClr val="accent2"/>
                </a:solidFill>
                <a:latin typeface="Courier New" pitchFamily="49" charset="0"/>
              </a:rPr>
              <a:t>abs_of_z_simpler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>
                <a:latin typeface="Courier New" pitchFamily="49" charset="0"/>
              </a:rPr>
              <a:t>abs z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051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variable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2057400"/>
          </a:xfrm>
        </p:spPr>
        <p:txBody>
          <a:bodyPr/>
          <a:lstStyle/>
          <a:p>
            <a:r>
              <a:rPr lang="en-US" i="1"/>
              <a:t>Syntax</a:t>
            </a:r>
            <a:r>
              <a:rPr lang="en-US"/>
              <a:t>:</a:t>
            </a:r>
          </a:p>
          <a:p>
            <a:pPr lvl="1"/>
            <a:r>
              <a:rPr lang="en-US" i="1"/>
              <a:t>Keyword</a:t>
            </a:r>
            <a:r>
              <a:rPr lang="en-US"/>
              <a:t> 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>
                <a:cs typeface="Courier New" pitchFamily="49" charset="0"/>
              </a:rPr>
              <a:t>and </a:t>
            </a:r>
            <a:r>
              <a:rPr lang="en-US" i="1">
                <a:cs typeface="Courier New" pitchFamily="49" charset="0"/>
              </a:rPr>
              <a:t>punctuation</a:t>
            </a:r>
            <a:r>
              <a:rPr lang="en-US"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>
                <a:cs typeface="Courier New" pitchFamily="49" charset="0"/>
              </a:rPr>
              <a:t> and 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i="1">
                <a:cs typeface="Courier New" pitchFamily="49" charset="0"/>
              </a:rPr>
              <a:t>Variable</a:t>
            </a:r>
            <a:r>
              <a:rPr lang="en-US">
                <a:cs typeface="Courier New" pitchFamily="49" charset="0"/>
              </a:rPr>
              <a:t> 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/>
            <a:r>
              <a:rPr lang="en-US" i="1">
                <a:cs typeface="Courier New" pitchFamily="49" charset="0"/>
              </a:rPr>
              <a:t>Expression</a:t>
            </a:r>
            <a:r>
              <a:rPr lang="en-US">
                <a:cs typeface="Courier New" pitchFamily="49" charset="0"/>
              </a:rPr>
              <a:t> 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endParaRPr lang="en-US">
              <a:cs typeface="Courier New" pitchFamily="49" charset="0"/>
            </a:endParaRPr>
          </a:p>
          <a:p>
            <a:pPr lvl="2"/>
            <a:r>
              <a:rPr lang="en-US">
                <a:cs typeface="Courier New" pitchFamily="49" charset="0"/>
              </a:rPr>
              <a:t>Many forms of these, most containing </a:t>
            </a:r>
            <a:r>
              <a:rPr lang="en-US" i="1" err="1">
                <a:cs typeface="Courier New" pitchFamily="49" charset="0"/>
              </a:rPr>
              <a:t>subexpressions</a:t>
            </a:r>
            <a:endParaRPr lang="en-US" i="1">
              <a:cs typeface="Courier New" pitchFamily="49" charset="0"/>
            </a:endParaRPr>
          </a:p>
          <a:p>
            <a:pPr lvl="1"/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1600200"/>
            <a:ext cx="65532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>
                <a:latin typeface="Courier New" pitchFamily="49" charset="0"/>
              </a:rPr>
              <a:t>(x + y) + (y + 2)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 </a:t>
            </a:r>
            <a:r>
              <a:rPr lang="en-US" sz="2000" kern="0">
                <a:solidFill>
                  <a:srgbClr val="7030A0"/>
                </a:solidFill>
                <a:latin typeface="Courier New" pitchFamily="49" charset="0"/>
              </a:rPr>
              <a:t>(* comment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2286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i="1"/>
              <a:t>More generally:</a:t>
            </a:r>
            <a:endParaRPr lang="en-US" b="0"/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6600" y="3048000"/>
            <a:ext cx="2057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>
                <a:latin typeface="Courier New" pitchFamily="49" charset="0"/>
              </a:rPr>
              <a:t>e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 </a:t>
            </a:r>
            <a:endParaRPr lang="en-US" sz="2000" ker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439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Syntax</a:t>
            </a:r>
            <a:r>
              <a:rPr lang="en-US"/>
              <a:t> is just how you write something</a:t>
            </a:r>
          </a:p>
          <a:p>
            <a:pPr marL="0" indent="0">
              <a:buNone/>
            </a:pPr>
            <a:endParaRPr lang="en-US"/>
          </a:p>
          <a:p>
            <a:r>
              <a:rPr lang="en-US">
                <a:solidFill>
                  <a:schemeClr val="accent2"/>
                </a:solidFill>
              </a:rPr>
              <a:t>Semantics</a:t>
            </a:r>
            <a:r>
              <a:rPr lang="en-US"/>
              <a:t> is what that something means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Type-checking</a:t>
            </a:r>
            <a:r>
              <a:rPr lang="en-US"/>
              <a:t> (before program runs)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Evaluation</a:t>
            </a:r>
            <a:r>
              <a:rPr lang="en-US"/>
              <a:t> (as program runs)</a:t>
            </a:r>
          </a:p>
          <a:p>
            <a:pPr lvl="1"/>
            <a:endParaRPr lang="en-US"/>
          </a:p>
          <a:p>
            <a:r>
              <a:rPr lang="en-US"/>
              <a:t>For variable bindings:</a:t>
            </a:r>
          </a:p>
          <a:p>
            <a:pPr lvl="1"/>
            <a:r>
              <a:rPr lang="en-US"/>
              <a:t>Type-check expression and extend </a:t>
            </a:r>
            <a:r>
              <a:rPr lang="en-US">
                <a:solidFill>
                  <a:schemeClr val="accent2"/>
                </a:solidFill>
              </a:rPr>
              <a:t>static environment</a:t>
            </a:r>
          </a:p>
          <a:p>
            <a:pPr lvl="1"/>
            <a:r>
              <a:rPr lang="en-US"/>
              <a:t>Evaluate expression and extend </a:t>
            </a:r>
            <a:r>
              <a:rPr lang="en-US">
                <a:solidFill>
                  <a:schemeClr val="accent2"/>
                </a:solidFill>
              </a:rPr>
              <a:t>dynamic environment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So what is the precise syntax, type-checking rules, and evaluation rules for various expressions?  Good question!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16239172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ML, carefully,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sequence of </a:t>
            </a:r>
            <a:r>
              <a:rPr lang="en-US" i="1"/>
              <a:t>bindings</a:t>
            </a:r>
          </a:p>
          <a:p>
            <a:pPr marL="0" indent="0">
              <a:buNone/>
            </a:pPr>
            <a:endParaRPr lang="en-US"/>
          </a:p>
          <a:p>
            <a:r>
              <a:rPr lang="en-US" i="1"/>
              <a:t>Type-check</a:t>
            </a:r>
            <a:r>
              <a:rPr lang="en-US"/>
              <a:t> each binding in order using the </a:t>
            </a:r>
            <a:r>
              <a:rPr lang="en-US" i="1"/>
              <a:t>static environment</a:t>
            </a:r>
            <a:r>
              <a:rPr lang="en-US"/>
              <a:t> produced by the previous bindings</a:t>
            </a:r>
          </a:p>
          <a:p>
            <a:endParaRPr lang="en-US"/>
          </a:p>
          <a:p>
            <a:r>
              <a:rPr lang="en-US" i="1"/>
              <a:t>Evaluate</a:t>
            </a:r>
            <a:r>
              <a:rPr lang="en-US"/>
              <a:t> each binding in order using the </a:t>
            </a:r>
            <a:r>
              <a:rPr lang="en-US" i="1"/>
              <a:t>dynamic environment</a:t>
            </a:r>
            <a:r>
              <a:rPr lang="en-US"/>
              <a:t> produced by the previous bindings</a:t>
            </a:r>
          </a:p>
          <a:p>
            <a:pPr lvl="1"/>
            <a:r>
              <a:rPr lang="en-US"/>
              <a:t>Dynamic environment holds </a:t>
            </a:r>
            <a:r>
              <a:rPr lang="en-US" i="1"/>
              <a:t>values</a:t>
            </a:r>
            <a:r>
              <a:rPr lang="en-US"/>
              <a:t>, the results of evaluating expressions</a:t>
            </a:r>
          </a:p>
          <a:p>
            <a:endParaRPr lang="en-US"/>
          </a:p>
          <a:p>
            <a:r>
              <a:rPr lang="en-US"/>
              <a:t>So far, the only kind of binding is a </a:t>
            </a:r>
            <a:r>
              <a:rPr lang="en-US" i="1"/>
              <a:t>variable binding</a:t>
            </a:r>
          </a:p>
          <a:p>
            <a:pPr lvl="1"/>
            <a:r>
              <a:rPr lang="en-US"/>
              <a:t>More soon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652840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/>
              <a:t>We have seen many kinds of expressions: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b="1"/>
              <a:t>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/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/>
              <a:t>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/>
              <a:t>      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b="1"/>
              <a:t>    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b="1"/>
              <a:t>  </a:t>
            </a:r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e3</a:t>
            </a:r>
          </a:p>
          <a:p>
            <a:r>
              <a:rPr lang="en-US"/>
              <a:t>Can get arbitrarily large since any </a:t>
            </a:r>
            <a:r>
              <a:rPr lang="en-US" err="1"/>
              <a:t>subexpression</a:t>
            </a:r>
            <a:r>
              <a:rPr lang="en-US"/>
              <a:t> can contain </a:t>
            </a:r>
            <a:r>
              <a:rPr lang="en-US" err="1"/>
              <a:t>subsubexpressions</a:t>
            </a:r>
            <a:r>
              <a:rPr lang="en-US"/>
              <a:t>, etc.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Every kind of expression has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Syntax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Type-checking rules</a:t>
            </a:r>
          </a:p>
          <a:p>
            <a:pPr lvl="2"/>
            <a:r>
              <a:rPr lang="en-US"/>
              <a:t>Produces a type or fails (with a bad error message </a:t>
            </a:r>
            <a:r>
              <a:rPr lang="en-US">
                <a:sym typeface="Wingdings" pitchFamily="2" charset="2"/>
              </a:rPr>
              <a:t>)</a:t>
            </a:r>
            <a:endParaRPr lang="en-US"/>
          </a:p>
          <a:p>
            <a:pPr lvl="2"/>
            <a:r>
              <a:rPr lang="en-US"/>
              <a:t>Types so far:  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 unit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Evaluation rules (used only on things that type-check)</a:t>
            </a:r>
          </a:p>
          <a:p>
            <a:pPr lvl="2"/>
            <a:r>
              <a:rPr lang="en-US"/>
              <a:t>Produces a value (or exception or infinite-loop)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1C68AA-029B-4686-8B15-A6FC56AC2849}"/>
                  </a:ext>
                </a:extLst>
              </p14:cNvPr>
              <p14:cNvContentPartPr/>
              <p14:nvPr/>
            </p14:nvContentPartPr>
            <p14:xfrm>
              <a:off x="1310760" y="1823400"/>
              <a:ext cx="6289560" cy="77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1C68AA-029B-4686-8B15-A6FC56AC28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400" y="1814040"/>
                <a:ext cx="6308280" cy="7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6118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Syntax: </a:t>
            </a:r>
          </a:p>
          <a:p>
            <a:pPr marL="457200" lvl="1" indent="0">
              <a:buNone/>
            </a:pPr>
            <a:r>
              <a:rPr lang="en-US"/>
              <a:t>	sequence of letters, digits, _, not starting with digit</a:t>
            </a:r>
          </a:p>
          <a:p>
            <a:endParaRPr lang="en-US"/>
          </a:p>
          <a:p>
            <a:r>
              <a:rPr lang="en-US"/>
              <a:t>Type-checking: </a:t>
            </a:r>
          </a:p>
          <a:p>
            <a:pPr marL="457200" lvl="1" indent="0">
              <a:buNone/>
            </a:pPr>
            <a:r>
              <a:rPr lang="en-US"/>
              <a:t>	Look up type in current static environment</a:t>
            </a:r>
          </a:p>
          <a:p>
            <a:pPr lvl="3"/>
            <a:r>
              <a:rPr lang="en-US"/>
              <a:t>If not there fail</a:t>
            </a:r>
          </a:p>
          <a:p>
            <a:pPr lvl="1"/>
            <a:endParaRPr lang="en-US"/>
          </a:p>
          <a:p>
            <a:r>
              <a:rPr lang="en-US"/>
              <a:t>Evaluation: </a:t>
            </a:r>
          </a:p>
          <a:p>
            <a:pPr marL="0" indent="0">
              <a:buNone/>
            </a:pPr>
            <a:r>
              <a:rPr lang="en-US"/>
              <a:t>	Look up value in current dynamic environment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7839775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Syntax: </a:t>
            </a:r>
          </a:p>
          <a:p>
            <a:pPr marL="0" indent="0">
              <a:buNone/>
            </a:pPr>
            <a:r>
              <a:rPr lang="en-US" b="1" i="1">
                <a:latin typeface="Courier New" pitchFamily="49" charset="0"/>
                <a:cs typeface="Courier New" pitchFamily="49" charset="0"/>
              </a:rPr>
              <a:t>	e1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/>
              <a:t> where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/>
              <a:t> and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/>
              <a:t> are expressions</a:t>
            </a:r>
          </a:p>
          <a:p>
            <a:endParaRPr lang="en-US"/>
          </a:p>
          <a:p>
            <a:r>
              <a:rPr lang="en-US"/>
              <a:t>Type-checking: </a:t>
            </a:r>
          </a:p>
          <a:p>
            <a:pPr marL="0" indent="0">
              <a:buNone/>
            </a:pPr>
            <a:r>
              <a:rPr lang="en-US"/>
              <a:t>	If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/>
              <a:t> and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/>
              <a:t> have type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/>
              <a:t>, 	</a:t>
            </a:r>
          </a:p>
          <a:p>
            <a:pPr marL="0" indent="0">
              <a:buNone/>
            </a:pPr>
            <a:r>
              <a:rPr lang="en-US"/>
              <a:t>	then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/>
              <a:t> has type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int</a:t>
            </a:r>
            <a:endParaRPr lang="en-US"/>
          </a:p>
          <a:p>
            <a:endParaRPr lang="en-US"/>
          </a:p>
          <a:p>
            <a:r>
              <a:rPr lang="en-US"/>
              <a:t>Evaluation: </a:t>
            </a:r>
          </a:p>
          <a:p>
            <a:pPr marL="457200" lvl="1" indent="0">
              <a:buNone/>
            </a:pPr>
            <a:r>
              <a:rPr lang="en-US"/>
              <a:t>	If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/>
              <a:t> evaluates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v1</a:t>
            </a:r>
            <a:r>
              <a:rPr lang="en-US"/>
              <a:t> and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/>
              <a:t> evaluates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v2</a:t>
            </a:r>
            <a:r>
              <a:rPr lang="en-US"/>
              <a:t>,</a:t>
            </a:r>
          </a:p>
          <a:p>
            <a:pPr marL="457200" lvl="1" indent="0">
              <a:buNone/>
            </a:pPr>
            <a:r>
              <a:rPr lang="en-US"/>
              <a:t>	then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i="1">
                <a:latin typeface="Courier New" pitchFamily="49" charset="0"/>
                <a:cs typeface="Courier New" pitchFamily="49" charset="0"/>
              </a:rPr>
              <a:t>e2</a:t>
            </a:r>
            <a:r>
              <a:rPr lang="en-US"/>
              <a:t> evaluates to sum of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v1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v2</a:t>
            </a:r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50321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Concise to-do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the next 24-48 hours: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Read course web page: </a:t>
            </a:r>
            <a:r>
              <a:rPr lang="en-US">
                <a:solidFill>
                  <a:schemeClr val="accent2"/>
                </a:solidFill>
              </a:rPr>
              <a:t>http://courses.cs.washington.edu/courses/cse341/19su/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Read all course policies (4 short documents on web page)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Adjust class email-list settings as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Complete Homework 0 (survey worth 0 points)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Get set up using </a:t>
            </a:r>
            <a:r>
              <a:rPr lang="en-US" err="1"/>
              <a:t>Emacs</a:t>
            </a:r>
            <a:r>
              <a:rPr lang="en-US"/>
              <a:t> [optional; recommended] and ML</a:t>
            </a:r>
          </a:p>
          <a:p>
            <a:pPr lvl="1"/>
            <a:r>
              <a:rPr lang="en-US"/>
              <a:t>Installation/configuration/use instructions on web page</a:t>
            </a:r>
          </a:p>
          <a:p>
            <a:pPr lvl="1"/>
            <a:r>
              <a:rPr lang="en-US"/>
              <a:t>Essential; non-intellectual</a:t>
            </a:r>
          </a:p>
          <a:p>
            <a:pPr lvl="2"/>
            <a:r>
              <a:rPr lang="en-US"/>
              <a:t>No reason to delay!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7834915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values are expressions</a:t>
            </a:r>
          </a:p>
          <a:p>
            <a:endParaRPr lang="en-US"/>
          </a:p>
          <a:p>
            <a:r>
              <a:rPr lang="en-US"/>
              <a:t>Not all expressions are values</a:t>
            </a:r>
          </a:p>
          <a:p>
            <a:endParaRPr lang="en-US"/>
          </a:p>
          <a:p>
            <a:r>
              <a:rPr lang="en-US"/>
              <a:t>A value “evaluates to itself” in “zero steps”</a:t>
            </a:r>
          </a:p>
          <a:p>
            <a:endParaRPr lang="en-US"/>
          </a:p>
          <a:p>
            <a:r>
              <a:rPr lang="en-US"/>
              <a:t>Examples: </a:t>
            </a: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34</a:t>
            </a:r>
            <a:r>
              <a:rPr lang="en-US"/>
              <a:t>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17</a:t>
            </a:r>
            <a:r>
              <a:rPr lang="en-US"/>
              <a:t>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42</a:t>
            </a:r>
            <a:r>
              <a:rPr lang="en-US"/>
              <a:t>  have type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int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/>
              <a:t>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/>
              <a:t> have type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bool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()</a:t>
            </a:r>
            <a:r>
              <a:rPr lang="en-US"/>
              <a:t> has type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unit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9222646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tougher 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i="1"/>
              <a:t>What are the syntax, typing rules, and evaluation rules for conditional expressions?</a:t>
            </a:r>
          </a:p>
          <a:p>
            <a:pPr marL="0" indent="0" algn="ctr">
              <a:buNone/>
            </a:pPr>
            <a:endParaRPr lang="en-US" i="1"/>
          </a:p>
          <a:p>
            <a:pPr marL="0" indent="0" algn="ctr">
              <a:buNone/>
            </a:pPr>
            <a:endParaRPr lang="en-US" i="1"/>
          </a:p>
          <a:p>
            <a:pPr marL="0" indent="0" algn="ctr">
              <a:buNone/>
            </a:pPr>
            <a:r>
              <a:rPr lang="en-US" i="1"/>
              <a:t>What are the syntax, typing rules, and evaluation rules for </a:t>
            </a:r>
          </a:p>
          <a:p>
            <a:pPr marL="0" indent="0" algn="ctr">
              <a:buNone/>
            </a:pPr>
            <a:r>
              <a:rPr lang="en-US" i="1"/>
              <a:t>less-than expressions?</a:t>
            </a:r>
          </a:p>
          <a:p>
            <a:pPr marL="0" indent="0" algn="ctr">
              <a:buNone/>
            </a:pP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6900433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foundation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have many more types, expression forms, and binding forms to learn before we can write “anything interesting”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Syntax, typing rules, evaluation rules will guide us the whole way!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/>
              <a:t>For Homework 1: functions, pairs, conditionals, lists, options, and local bindings</a:t>
            </a:r>
          </a:p>
          <a:p>
            <a:pPr lvl="1"/>
            <a:r>
              <a:rPr lang="en-US"/>
              <a:t>Earlier problems require less</a:t>
            </a:r>
          </a:p>
          <a:p>
            <a:pPr lvl="1"/>
            <a:endParaRPr lang="en-US" sz="1000"/>
          </a:p>
          <a:p>
            <a:pPr marL="0" indent="0">
              <a:buNone/>
            </a:pPr>
            <a:r>
              <a:rPr lang="en-US"/>
              <a:t>Will not add (or need):</a:t>
            </a:r>
          </a:p>
          <a:p>
            <a:pPr lvl="1"/>
            <a:r>
              <a:rPr lang="en-US"/>
              <a:t>Mutation (a.k.a. assignment): use new bindings instead</a:t>
            </a:r>
          </a:p>
          <a:p>
            <a:pPr lvl="1"/>
            <a:r>
              <a:rPr lang="en-US"/>
              <a:t>Statements: everything is an expression</a:t>
            </a:r>
          </a:p>
          <a:p>
            <a:pPr lvl="1"/>
            <a:r>
              <a:rPr lang="en-US"/>
              <a:t>Loops: use recursion instead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583314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Who: Course Staff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19050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b="0" kern="0">
                <a:latin typeface="+mn-lt"/>
              </a:rPr>
              <a:t>Instructor - Brett Wortzman: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 kern="0">
                <a:latin typeface="+mn-lt"/>
              </a:rPr>
              <a:t>	Teaching faculty</a:t>
            </a:r>
            <a:endParaRPr lang="en-US" sz="2000" b="0" kern="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sz="2000" b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	First time teaching 341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b="0" kern="0">
                <a:latin typeface="+mj-lt"/>
              </a:rPr>
              <a:t>	Wrote undergraduate thesis on similar topics</a:t>
            </a:r>
            <a:endParaRPr kumimoji="0" lang="en-US" sz="2000" b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kumimoji="0" lang="sv-SE" sz="2000" b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r>
              <a:rPr lang="sv-SE" sz="2000" b="0" kern="0">
                <a:latin typeface="+mj-lt"/>
              </a:rPr>
              <a:t>Two </a:t>
            </a:r>
            <a:r>
              <a:rPr lang="sv-SE" sz="2000" b="0" i="1" kern="0">
                <a:latin typeface="+mj-lt"/>
              </a:rPr>
              <a:t>great</a:t>
            </a:r>
            <a:r>
              <a:rPr lang="sv-SE" sz="2000" b="0" kern="0">
                <a:latin typeface="+mj-lt"/>
              </a:rPr>
              <a:t> TAs: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sv-SE" sz="2000" b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	Brendan Murphy</a:t>
            </a:r>
          </a:p>
          <a:p>
            <a:pPr marL="342900" indent="-342900">
              <a:spcBef>
                <a:spcPct val="20000"/>
              </a:spcBef>
            </a:pPr>
            <a:r>
              <a:rPr lang="sv-SE" sz="2000" b="0" kern="0">
                <a:latin typeface="+mj-lt"/>
              </a:rPr>
              <a:t>	Svetoslav Kolev</a:t>
            </a:r>
            <a:endParaRPr kumimoji="0" lang="sv-SE" sz="2000" b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kumimoji="0" lang="en-US" sz="2000" b="0" i="1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to know us!</a:t>
            </a:r>
          </a:p>
        </p:txBody>
      </p:sp>
    </p:spTree>
    <p:extLst>
      <p:ext uri="{BB962C8B-B14F-4D97-AF65-F5344CB8AC3E}">
        <p14:creationId xmlns:p14="http://schemas.microsoft.com/office/powerpoint/2010/main" val="21457691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Staying in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r>
              <a:rPr lang="en-US"/>
              <a:t>Course email list: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cse341a_su19@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.washington.edu</a:t>
            </a:r>
          </a:p>
          <a:p>
            <a:pPr lvl="1"/>
            <a:r>
              <a:rPr lang="en-US"/>
              <a:t>Students and staff already subscribed</a:t>
            </a:r>
          </a:p>
          <a:p>
            <a:pPr lvl="1"/>
            <a:r>
              <a:rPr lang="en-US"/>
              <a:t>You must get announcements sent there</a:t>
            </a:r>
          </a:p>
          <a:p>
            <a:pPr lvl="1"/>
            <a:r>
              <a:rPr lang="en-US"/>
              <a:t>Fairly low traffic</a:t>
            </a:r>
          </a:p>
          <a:p>
            <a:pPr lvl="1"/>
            <a:endParaRPr lang="en-US" sz="1000"/>
          </a:p>
          <a:p>
            <a:r>
              <a:rPr lang="en-US"/>
              <a:t>Message Board (Piazza)</a:t>
            </a:r>
          </a:p>
          <a:p>
            <a:pPr lvl="1"/>
            <a:r>
              <a:rPr lang="en-US"/>
              <a:t>For appropriate discussions; TAs will monitor</a:t>
            </a:r>
          </a:p>
          <a:p>
            <a:pPr lvl="1"/>
            <a:r>
              <a:rPr lang="en-US"/>
              <a:t>Highly encouraged, but won’t use for important announcements</a:t>
            </a:r>
          </a:p>
          <a:p>
            <a:pPr lvl="1"/>
            <a:endParaRPr lang="en-US" sz="1000"/>
          </a:p>
          <a:p>
            <a:r>
              <a:rPr lang="en-US"/>
              <a:t>Anonymous feedback link on webpage</a:t>
            </a:r>
          </a:p>
          <a:p>
            <a:pPr lvl="1"/>
            <a:r>
              <a:rPr lang="en-US"/>
              <a:t>For good and bad: If you don’t tell us, we don’t know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7875688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Lecture: Brett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/>
              <a:t>Slides, code, and reading notes / videos posted</a:t>
            </a:r>
          </a:p>
          <a:p>
            <a:pPr lvl="1"/>
            <a:r>
              <a:rPr lang="en-US"/>
              <a:t>May be revised after class</a:t>
            </a:r>
          </a:p>
          <a:p>
            <a:pPr lvl="1"/>
            <a:r>
              <a:rPr lang="en-US" i="1"/>
              <a:t>Take notes</a:t>
            </a:r>
            <a:r>
              <a:rPr lang="en-US"/>
              <a:t>: materials may not describe everything</a:t>
            </a:r>
          </a:p>
          <a:p>
            <a:pPr lvl="2"/>
            <a:r>
              <a:rPr lang="en-US"/>
              <a:t>Slides in particular are </a:t>
            </a:r>
            <a:r>
              <a:rPr lang="en-US" i="1"/>
              <a:t>visual aids</a:t>
            </a:r>
            <a:r>
              <a:rPr lang="en-US"/>
              <a:t> for me to use</a:t>
            </a:r>
          </a:p>
          <a:p>
            <a:endParaRPr lang="en-US" sz="1000"/>
          </a:p>
          <a:p>
            <a:r>
              <a:rPr lang="en-US"/>
              <a:t>Ask questions, focus on key ideas</a:t>
            </a:r>
          </a:p>
          <a:p>
            <a:endParaRPr lang="en-US" sz="1000"/>
          </a:p>
          <a:p>
            <a:r>
              <a:rPr lang="en-US"/>
              <a:t>Engage actively</a:t>
            </a:r>
          </a:p>
          <a:p>
            <a:pPr lvl="1"/>
            <a:r>
              <a:rPr lang="en-US"/>
              <a:t>Arrive </a:t>
            </a:r>
            <a:r>
              <a:rPr lang="en-US" i="1">
                <a:solidFill>
                  <a:schemeClr val="accent2"/>
                </a:solidFill>
              </a:rPr>
              <a:t>punctually</a:t>
            </a:r>
            <a:r>
              <a:rPr lang="en-US"/>
              <a:t> (beginning matters most!) and well-rested</a:t>
            </a:r>
          </a:p>
          <a:p>
            <a:pPr lvl="2"/>
            <a:r>
              <a:rPr lang="en-US"/>
              <a:t>Just like you will for the midterm!</a:t>
            </a:r>
          </a:p>
          <a:p>
            <a:pPr lvl="1"/>
            <a:r>
              <a:rPr lang="en-US" i="1">
                <a:solidFill>
                  <a:schemeClr val="accent2"/>
                </a:solidFill>
              </a:rPr>
              <a:t>Write</a:t>
            </a:r>
            <a:r>
              <a:rPr lang="en-US"/>
              <a:t> down ideas and code as we go</a:t>
            </a:r>
          </a:p>
          <a:p>
            <a:pPr lvl="1"/>
            <a:r>
              <a:rPr lang="en-US"/>
              <a:t>If attending and paying attention is a poor use of your time, one of us is doing something wrong</a:t>
            </a:r>
          </a:p>
          <a:p>
            <a:pPr lvl="1"/>
            <a:endParaRPr lang="en-US" sz="1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6395113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lvl="1"/>
            <a:endParaRPr lang="en-US" sz="1000"/>
          </a:p>
          <a:p>
            <a:r>
              <a:rPr lang="en-US"/>
              <a:t>Required: will usually cover new material</a:t>
            </a:r>
          </a:p>
          <a:p>
            <a:pPr lvl="1"/>
            <a:endParaRPr lang="en-US"/>
          </a:p>
          <a:p>
            <a:r>
              <a:rPr lang="en-US"/>
              <a:t>Sometimes more language or environment details</a:t>
            </a:r>
          </a:p>
          <a:p>
            <a:pPr lvl="1"/>
            <a:endParaRPr lang="en-US"/>
          </a:p>
          <a:p>
            <a:r>
              <a:rPr lang="en-US"/>
              <a:t>Sometimes main ideas needed for homework</a:t>
            </a:r>
          </a:p>
          <a:p>
            <a:pPr lvl="1"/>
            <a:endParaRPr lang="en-US"/>
          </a:p>
          <a:p>
            <a:r>
              <a:rPr lang="en-US" i="1"/>
              <a:t>Will</a:t>
            </a:r>
            <a:r>
              <a:rPr lang="en-US"/>
              <a:t> meet this week: need to get ahead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Material often also covered in reading notes / videos</a:t>
            </a:r>
          </a:p>
          <a:p>
            <a:pPr lvl="1"/>
            <a:endParaRPr lang="en-US" sz="1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9813833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Notes and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Posted for each “course unit” </a:t>
            </a:r>
          </a:p>
          <a:p>
            <a:pPr lvl="1"/>
            <a:r>
              <a:rPr lang="en-US"/>
              <a:t>Go over most (all?) of the material (and some extra stuff?)</a:t>
            </a:r>
          </a:p>
          <a:p>
            <a:endParaRPr lang="en-US"/>
          </a:p>
          <a:p>
            <a:r>
              <a:rPr lang="en-US"/>
              <a:t>So why come to class?</a:t>
            </a:r>
          </a:p>
          <a:p>
            <a:pPr lvl="1"/>
            <a:r>
              <a:rPr lang="en-US"/>
              <a:t>Materials let us make class-time much more useful and interactive</a:t>
            </a:r>
          </a:p>
          <a:p>
            <a:pPr lvl="2"/>
            <a:r>
              <a:rPr lang="en-US"/>
              <a:t>Answer questions without being rushed because </a:t>
            </a:r>
            <a:r>
              <a:rPr lang="en-US" i="1"/>
              <a:t>occasionally</a:t>
            </a:r>
            <a:r>
              <a:rPr lang="en-US"/>
              <a:t>  “didn’t get to X; read/watch about it”</a:t>
            </a:r>
          </a:p>
          <a:p>
            <a:pPr lvl="2"/>
            <a:r>
              <a:rPr lang="en-US"/>
              <a:t>Can point to optional topics/videos</a:t>
            </a:r>
          </a:p>
          <a:p>
            <a:pPr lvl="2"/>
            <a:r>
              <a:rPr lang="en-US"/>
              <a:t>Can try different things in class, not just recite things</a:t>
            </a:r>
          </a:p>
          <a:p>
            <a:pPr lvl="2"/>
            <a:endParaRPr lang="en-US"/>
          </a:p>
          <a:p>
            <a:r>
              <a:rPr lang="en-US"/>
              <a:t>Don’t need other textbooks – Dan has roughly made one himself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278248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lvl="1"/>
            <a:endParaRPr lang="en-US"/>
          </a:p>
          <a:p>
            <a:r>
              <a:rPr lang="en-US"/>
              <a:t>Regular hours and locations TBD</a:t>
            </a:r>
          </a:p>
          <a:p>
            <a:pPr lvl="1"/>
            <a:r>
              <a:rPr lang="en-US"/>
              <a:t>Will be posted on course website</a:t>
            </a:r>
          </a:p>
          <a:p>
            <a:pPr lvl="1"/>
            <a:r>
              <a:rPr lang="en-US"/>
              <a:t>Changes as necessary announced on email list and posted on website</a:t>
            </a:r>
          </a:p>
          <a:p>
            <a:endParaRPr lang="en-US"/>
          </a:p>
          <a:p>
            <a:r>
              <a:rPr lang="en-US"/>
              <a:t>Use them</a:t>
            </a:r>
          </a:p>
          <a:p>
            <a:pPr lvl="1"/>
            <a:r>
              <a:rPr lang="en-US" i="1"/>
              <a:t>Please visit me</a:t>
            </a:r>
          </a:p>
          <a:p>
            <a:pPr lvl="1"/>
            <a:r>
              <a:rPr lang="en-US"/>
              <a:t>Ideally not </a:t>
            </a:r>
            <a:r>
              <a:rPr lang="en-US" i="1"/>
              <a:t>just</a:t>
            </a:r>
            <a:r>
              <a:rPr lang="en-US"/>
              <a:t> for homework questions (but that’s OK too)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CSE341: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9813833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dan_design_template</vt:lpstr>
      <vt:lpstr>CSE341: Programming Languages  Lecture 1 Course Mechanics ML Variable Bindings</vt:lpstr>
      <vt:lpstr>Welcome!</vt:lpstr>
      <vt:lpstr>Concise to-do list</vt:lpstr>
      <vt:lpstr>Who: Course Staff</vt:lpstr>
      <vt:lpstr>Staying in touch</vt:lpstr>
      <vt:lpstr>Lecture: Brett</vt:lpstr>
      <vt:lpstr>Section</vt:lpstr>
      <vt:lpstr>Reading Notes and Videos</vt:lpstr>
      <vt:lpstr>Office hours</vt:lpstr>
      <vt:lpstr>Homework</vt:lpstr>
      <vt:lpstr>Note Dan’s writing style</vt:lpstr>
      <vt:lpstr>Academic Integrity</vt:lpstr>
      <vt:lpstr>Exams</vt:lpstr>
      <vt:lpstr>Coursera (more info in document)</vt:lpstr>
      <vt:lpstr>More Coursera</vt:lpstr>
      <vt:lpstr>Has Coursera help/hurt 341?</vt:lpstr>
      <vt:lpstr>Questions?</vt:lpstr>
      <vt:lpstr>What this course is about</vt:lpstr>
      <vt:lpstr>Why learn this?</vt:lpstr>
      <vt:lpstr>Our claim</vt:lpstr>
      <vt:lpstr>A strange environment</vt:lpstr>
      <vt:lpstr>Mindset</vt:lpstr>
      <vt:lpstr>A very simple ML program</vt:lpstr>
      <vt:lpstr>A variable binding</vt:lpstr>
      <vt:lpstr>The semantics</vt:lpstr>
      <vt:lpstr>ML, carefully, so far</vt:lpstr>
      <vt:lpstr>Expressions</vt:lpstr>
      <vt:lpstr>Variables</vt:lpstr>
      <vt:lpstr>Addition</vt:lpstr>
      <vt:lpstr>Values</vt:lpstr>
      <vt:lpstr>Slightly tougher ones</vt:lpstr>
      <vt:lpstr>The foundation we need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revision>1</cp:revision>
  <cp:lastPrinted>2011-09-27T20:26:28Z</cp:lastPrinted>
  <dcterms:created xsi:type="dcterms:W3CDTF">2009-03-13T20:43:19Z</dcterms:created>
  <dcterms:modified xsi:type="dcterms:W3CDTF">2019-06-24T20:01:15Z</dcterms:modified>
</cp:coreProperties>
</file>