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1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7" y="8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70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1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10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54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4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46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03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55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3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6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2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4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32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9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8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9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4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8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47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4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20</a:t>
            </a:r>
            <a:br>
              <a:rPr lang="en-US" sz="3200" i="0" dirty="0" smtClean="0"/>
            </a:br>
            <a:r>
              <a:rPr lang="en-US" sz="3200" i="0" dirty="0" smtClean="0"/>
              <a:t>Arrays and Such,</a:t>
            </a:r>
            <a:br>
              <a:rPr lang="en-US" sz="3200" i="0" dirty="0" smtClean="0"/>
            </a:br>
            <a:r>
              <a:rPr lang="en-US" sz="3200" i="0" dirty="0" smtClean="0"/>
              <a:t>Blocks and </a:t>
            </a:r>
            <a:r>
              <a:rPr lang="en-US" sz="3200" i="0" dirty="0" err="1" smtClean="0"/>
              <a:t>Procs</a:t>
            </a:r>
            <a:r>
              <a:rPr lang="en-US" sz="3200" i="0" dirty="0" smtClean="0"/>
              <a:t>, </a:t>
            </a:r>
            <a:br>
              <a:rPr lang="en-US" sz="3200" i="0" dirty="0" smtClean="0"/>
            </a:br>
            <a:r>
              <a:rPr lang="en-US" sz="3200" i="0" dirty="0" smtClean="0"/>
              <a:t>Inheritance and Overriding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2578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Blocks are fine for applying to array elements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000" dirty="0" smtClean="0"/>
          </a:p>
          <a:p>
            <a:r>
              <a:rPr lang="en-US" dirty="0" smtClean="0"/>
              <a:t>But for an array of closures, need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dirty="0" smtClean="0"/>
              <a:t> objects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common use is callbacks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1" y="2476500"/>
            <a:ext cx="3809999" cy="800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x+1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{|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x&gt;=6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76600" y="1403985"/>
            <a:ext cx="2209799" cy="4000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= [3,5,7,9]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1200" y="4038600"/>
            <a:ext cx="52578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lambda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x&gt;=y}}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c[2].call 17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{|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x.call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32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First-class (“can be passed/stored anywhere”) makes closures more powerful than blocks</a:t>
            </a:r>
          </a:p>
          <a:p>
            <a:endParaRPr lang="en-US" dirty="0"/>
          </a:p>
          <a:p>
            <a:r>
              <a:rPr lang="en-US" dirty="0" smtClean="0"/>
              <a:t>But blocks are (a little) more convenient and cover most uses</a:t>
            </a:r>
          </a:p>
          <a:p>
            <a:endParaRPr lang="en-US" dirty="0"/>
          </a:p>
          <a:p>
            <a:r>
              <a:rPr lang="en-US" dirty="0" smtClean="0"/>
              <a:t>This helps us understand what first-class means</a:t>
            </a:r>
          </a:p>
          <a:p>
            <a:endParaRPr lang="en-US" dirty="0"/>
          </a:p>
          <a:p>
            <a:r>
              <a:rPr lang="en-US" dirty="0" smtClean="0"/>
              <a:t>Language design question: When is convenience worth making something less general and powerful?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78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r>
              <a:rPr lang="en-US" i="1" dirty="0" smtClean="0"/>
              <a:t>Hashes</a:t>
            </a:r>
            <a:r>
              <a:rPr lang="en-US" dirty="0" smtClean="0"/>
              <a:t> like arrays but:</a:t>
            </a:r>
          </a:p>
          <a:p>
            <a:pPr lvl="1"/>
            <a:r>
              <a:rPr lang="en-US" i="1" dirty="0" smtClean="0"/>
              <a:t>Keys</a:t>
            </a:r>
            <a:r>
              <a:rPr lang="en-US" dirty="0" smtClean="0"/>
              <a:t> can be </a:t>
            </a:r>
            <a:r>
              <a:rPr lang="en-US" i="1" dirty="0" smtClean="0"/>
              <a:t>anything</a:t>
            </a:r>
            <a:r>
              <a:rPr lang="en-US" dirty="0" smtClean="0"/>
              <a:t>; strings and symbols common</a:t>
            </a:r>
          </a:p>
          <a:p>
            <a:pPr lvl="1"/>
            <a:r>
              <a:rPr lang="en-US" dirty="0" smtClean="0"/>
              <a:t>No natural ordering like numeric indices</a:t>
            </a:r>
          </a:p>
          <a:p>
            <a:pPr lvl="1"/>
            <a:r>
              <a:rPr lang="en-US" dirty="0" smtClean="0"/>
              <a:t>Different syntax to make them</a:t>
            </a:r>
          </a:p>
          <a:p>
            <a:pPr marL="457200" lvl="1" indent="0">
              <a:buNone/>
            </a:pPr>
            <a:r>
              <a:rPr lang="en-US" dirty="0" smtClean="0"/>
              <a:t>Like a dynamic record with anything for field names</a:t>
            </a:r>
          </a:p>
          <a:p>
            <a:pPr lvl="1"/>
            <a:r>
              <a:rPr lang="en-US" dirty="0" smtClean="0"/>
              <a:t>Often pass a hash rather than many arguments</a:t>
            </a:r>
          </a:p>
          <a:p>
            <a:pPr lvl="1"/>
            <a:endParaRPr lang="en-US" dirty="0"/>
          </a:p>
          <a:p>
            <a:r>
              <a:rPr lang="en-US" i="1" dirty="0" smtClean="0"/>
              <a:t>Ranges</a:t>
            </a:r>
            <a:r>
              <a:rPr lang="en-US" dirty="0" smtClean="0"/>
              <a:t> like arrays of contiguous numbers but:</a:t>
            </a:r>
          </a:p>
          <a:p>
            <a:pPr lvl="1"/>
            <a:r>
              <a:rPr lang="en-US" dirty="0" smtClean="0"/>
              <a:t>More efficiently represented, so large ranges fine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Good style to:</a:t>
            </a:r>
          </a:p>
          <a:p>
            <a:pPr lvl="1"/>
            <a:r>
              <a:rPr lang="en-US" dirty="0" smtClean="0"/>
              <a:t>Use ranges when you can </a:t>
            </a:r>
          </a:p>
          <a:p>
            <a:pPr lvl="1"/>
            <a:r>
              <a:rPr lang="en-US" dirty="0" smtClean="0"/>
              <a:t>Use hashes when non-numeric keys better represent data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853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Arrays, hashes, and ranges all have some methods other don’t</a:t>
            </a:r>
          </a:p>
          <a:p>
            <a:pPr lvl="1"/>
            <a:r>
              <a:rPr lang="en-US" dirty="0" smtClean="0"/>
              <a:t>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keys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lvl="1"/>
            <a:endParaRPr lang="en-US" dirty="0"/>
          </a:p>
          <a:p>
            <a:r>
              <a:rPr lang="en-US" dirty="0" smtClean="0"/>
              <a:t>But also have many of the same methods, particularly iterators</a:t>
            </a:r>
          </a:p>
          <a:p>
            <a:pPr lvl="1"/>
            <a:r>
              <a:rPr lang="en-US" dirty="0" smtClean="0"/>
              <a:t>Great for duck typing</a:t>
            </a:r>
          </a:p>
          <a:p>
            <a:pPr lvl="1"/>
            <a:r>
              <a:rPr lang="en-US" dirty="0" smtClean="0"/>
              <a:t>Example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000" dirty="0" smtClean="0"/>
          </a:p>
          <a:p>
            <a:pPr marL="457200" lvl="1" indent="0">
              <a:buNone/>
            </a:pPr>
            <a:r>
              <a:rPr lang="en-US" dirty="0" smtClean="0"/>
              <a:t>	Once again separating “how to iterate” from “what to do”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43200" y="3733800"/>
            <a:ext cx="3962400" cy="200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a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a.count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{|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x*x &lt; 50}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foo [3,5,7,9]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foo (3..9)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03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major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Subclasses, inheritance, and overriding</a:t>
            </a:r>
          </a:p>
          <a:p>
            <a:pPr lvl="1"/>
            <a:r>
              <a:rPr lang="en-US" dirty="0" smtClean="0"/>
              <a:t>The essence of OOP</a:t>
            </a:r>
          </a:p>
          <a:p>
            <a:pPr lvl="1"/>
            <a:r>
              <a:rPr lang="en-US" dirty="0" smtClean="0"/>
              <a:t>Not unlike you have seen in Java, but worth studying from PL perspective and in a more dynamic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20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class definition has a </a:t>
            </a:r>
            <a:r>
              <a:rPr lang="en-US" i="1" dirty="0" smtClean="0">
                <a:solidFill>
                  <a:schemeClr val="accent2"/>
                </a:solidFill>
              </a:rPr>
              <a:t>superclass  </a:t>
            </a:r>
            <a:r>
              <a:rPr lang="en-US" dirty="0" smtClean="0"/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if not specified)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superclass affects the class definition:</a:t>
            </a:r>
          </a:p>
          <a:p>
            <a:pPr lvl="1"/>
            <a:r>
              <a:rPr lang="en-US" dirty="0" smtClean="0"/>
              <a:t>Class </a:t>
            </a:r>
            <a:r>
              <a:rPr lang="en-US" i="1" dirty="0" smtClean="0">
                <a:solidFill>
                  <a:schemeClr val="accent2"/>
                </a:solidFill>
              </a:rPr>
              <a:t>inherits</a:t>
            </a:r>
            <a:r>
              <a:rPr lang="en-US" dirty="0" smtClean="0"/>
              <a:t> all method definitions from superclass</a:t>
            </a:r>
          </a:p>
          <a:p>
            <a:pPr lvl="1"/>
            <a:r>
              <a:rPr lang="en-US" dirty="0" smtClean="0"/>
              <a:t>But class can </a:t>
            </a:r>
            <a:r>
              <a:rPr lang="en-US" i="1" dirty="0" smtClean="0">
                <a:solidFill>
                  <a:schemeClr val="accent2"/>
                </a:solidFill>
              </a:rPr>
              <a:t>override</a:t>
            </a:r>
            <a:r>
              <a:rPr lang="en-US" dirty="0" smtClean="0"/>
              <a:t> method definitions as desired</a:t>
            </a:r>
          </a:p>
          <a:p>
            <a:pPr lvl="1"/>
            <a:endParaRPr lang="en-US" dirty="0"/>
          </a:p>
          <a:p>
            <a:r>
              <a:rPr lang="en-US" dirty="0" smtClean="0"/>
              <a:t>Unlike Java/C#/C++:</a:t>
            </a:r>
          </a:p>
          <a:p>
            <a:pPr lvl="1"/>
            <a:r>
              <a:rPr lang="en-US" dirty="0" smtClean="0"/>
              <a:t>No such thing as “inheriting fields” since all objects create instance variables by assigning to them</a:t>
            </a:r>
          </a:p>
          <a:p>
            <a:pPr lvl="1"/>
            <a:r>
              <a:rPr lang="en-US" dirty="0" err="1" smtClean="0"/>
              <a:t>Subclassing</a:t>
            </a:r>
            <a:r>
              <a:rPr lang="en-US" dirty="0" smtClean="0"/>
              <a:t> has nothing to do with a (non-existent) type system: can still (try to) call any method on any object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2095500"/>
            <a:ext cx="4495800" cy="495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Point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</p:spTree>
    <p:extLst>
      <p:ext uri="{BB962C8B-B14F-4D97-AF65-F5344CB8AC3E}">
        <p14:creationId xmlns:p14="http://schemas.microsoft.com/office/powerpoint/2010/main" val="4050332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Example (to be continued)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95400"/>
            <a:ext cx="4114800" cy="510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Point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:y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@x 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@y = 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distFromOrigin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direct field access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(@x*@x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+ @y*@y)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distFromOrigin2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use getters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(x*x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+ y*y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76800" y="1295400"/>
            <a:ext cx="3886200" cy="21730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Point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:color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super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@color = c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63100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An object has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648200"/>
            <a:ext cx="7772400" cy="1905000"/>
          </a:xfrm>
        </p:spPr>
        <p:txBody>
          <a:bodyPr/>
          <a:lstStyle/>
          <a:p>
            <a:r>
              <a:rPr lang="en-US" dirty="0" smtClean="0"/>
              <a:t>Using these methods is usually non-OOP style</a:t>
            </a:r>
          </a:p>
          <a:p>
            <a:pPr lvl="1"/>
            <a:r>
              <a:rPr lang="en-US" dirty="0" smtClean="0"/>
              <a:t>Disallows other things that “act like a duck”</a:t>
            </a:r>
          </a:p>
          <a:p>
            <a:pPr lvl="1"/>
            <a:r>
              <a:rPr lang="en-US" dirty="0" smtClean="0"/>
              <a:t>Nonetheless semantics is that an instance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 smtClean="0"/>
              <a:t> “is a”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 but is not an “instance of”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[ Java note: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 smtClean="0">
                <a:latin typeface="+mj-lt"/>
                <a:cs typeface="Courier New" pitchFamily="49" charset="0"/>
              </a:rPr>
              <a:t> is like Ruby's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1143000"/>
            <a:ext cx="7010400" cy="3352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 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Point.new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(0,0)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ColorPoint.new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(0,0,"red")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Point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p.class.superclass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Object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ColorPoint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cp.class.superclass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Point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cp.class.superclass.superclass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Object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cp.is_a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Point       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true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cp.instance_of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Point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false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cp.is_a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cp.instance_of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44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Consider alternatives to: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Here </a:t>
            </a:r>
            <a:r>
              <a:rPr lang="en-US" dirty="0" err="1" smtClean="0"/>
              <a:t>subclassing</a:t>
            </a:r>
            <a:r>
              <a:rPr lang="en-US" dirty="0" smtClean="0"/>
              <a:t> is a good choice, but programmers often overuse </a:t>
            </a:r>
            <a:r>
              <a:rPr lang="en-US" dirty="0" err="1" smtClean="0"/>
              <a:t>subclassing</a:t>
            </a:r>
            <a:r>
              <a:rPr lang="en-US" dirty="0" smtClean="0"/>
              <a:t> in OOP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438400" y="2057400"/>
            <a:ext cx="3886200" cy="21730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Point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:color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super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@color = c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477349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924800" cy="914400"/>
          </a:xfrm>
        </p:spPr>
        <p:txBody>
          <a:bodyPr/>
          <a:lstStyle/>
          <a:p>
            <a:r>
              <a:rPr lang="en-US" dirty="0" smtClean="0"/>
              <a:t>Instead of creating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 smtClean="0"/>
              <a:t>, could add methods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That could mess up other users and </a:t>
            </a:r>
            <a:r>
              <a:rPr lang="en-US" dirty="0" err="1" smtClean="0">
                <a:latin typeface="+mj-lt"/>
                <a:cs typeface="Courier New" pitchFamily="49" charset="0"/>
              </a:rPr>
              <a:t>subclassers</a:t>
            </a:r>
            <a:r>
              <a:rPr lang="en-US" dirty="0" smtClean="0">
                <a:latin typeface="+mj-lt"/>
                <a:cs typeface="Courier New" pitchFamily="49" charset="0"/>
              </a:rPr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endParaRPr lang="en-US" dirty="0">
              <a:latin typeface="+mj-lt"/>
              <a:cs typeface="Courier New" pitchFamily="49" charset="0"/>
            </a:endParaRPr>
          </a:p>
          <a:p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0" y="2513286"/>
            <a:ext cx="4953000" cy="251591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Point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:color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="clear")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x = 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@y 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@color = c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8461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Three mostly separate topics</a:t>
            </a:r>
          </a:p>
          <a:p>
            <a:pPr marL="0" indent="0">
              <a:buNone/>
            </a:pPr>
            <a:endParaRPr lang="en-US" sz="1000" dirty="0" smtClean="0"/>
          </a:p>
          <a:p>
            <a:r>
              <a:rPr lang="en-US" dirty="0" smtClean="0"/>
              <a:t>Flexible arrays, ranges, and hashes [actually covered in section]</a:t>
            </a:r>
          </a:p>
          <a:p>
            <a:endParaRPr lang="en-US" sz="1000" dirty="0"/>
          </a:p>
          <a:p>
            <a:r>
              <a:rPr lang="en-US" dirty="0" smtClean="0"/>
              <a:t>Ruby’s approach to almost-closures (blocks) and closures (</a:t>
            </a:r>
            <a:r>
              <a:rPr lang="en-US" dirty="0" err="1" smtClean="0"/>
              <a:t>Procs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[partially discussed in section as well]</a:t>
            </a:r>
          </a:p>
          <a:p>
            <a:pPr lvl="1"/>
            <a:r>
              <a:rPr lang="en-US" dirty="0"/>
              <a:t>Convenient to use; unusual approach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throughout large standard library</a:t>
            </a:r>
          </a:p>
          <a:p>
            <a:pPr lvl="2"/>
            <a:r>
              <a:rPr lang="en-US" dirty="0" smtClean="0"/>
              <a:t>Explicit </a:t>
            </a:r>
            <a:r>
              <a:rPr lang="en-US" dirty="0"/>
              <a:t>loops rare</a:t>
            </a:r>
          </a:p>
          <a:p>
            <a:pPr lvl="2"/>
            <a:r>
              <a:rPr lang="en-US" dirty="0" smtClean="0"/>
              <a:t>Instead </a:t>
            </a:r>
            <a:r>
              <a:rPr lang="en-US" dirty="0"/>
              <a:t>of a loop, go find a useful </a:t>
            </a:r>
            <a:r>
              <a:rPr lang="en-US" dirty="0" smtClean="0"/>
              <a:t>iterator</a:t>
            </a:r>
          </a:p>
          <a:p>
            <a:pPr lvl="2"/>
            <a:endParaRPr lang="en-US" dirty="0"/>
          </a:p>
          <a:p>
            <a:r>
              <a:rPr lang="en-US" dirty="0" smtClean="0"/>
              <a:t>Subclasses, inheritance, and overriding</a:t>
            </a:r>
          </a:p>
          <a:p>
            <a:pPr lvl="1"/>
            <a:r>
              <a:rPr lang="en-US" dirty="0" smtClean="0"/>
              <a:t>The essence of OOP, now in a more dynamic language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9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24800" cy="1143000"/>
          </a:xfrm>
        </p:spPr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Instead of </a:t>
            </a:r>
            <a:r>
              <a:rPr lang="en-US" dirty="0" err="1" smtClean="0">
                <a:latin typeface="+mj-lt"/>
                <a:cs typeface="Courier New" pitchFamily="49" charset="0"/>
              </a:rPr>
              <a:t>subclassing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>
                <a:latin typeface="+mj-lt"/>
                <a:cs typeface="Courier New" pitchFamily="49" charset="0"/>
              </a:rPr>
              <a:t>, could copy/paste the methods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Means the same thing </a:t>
            </a:r>
            <a:r>
              <a:rPr lang="en-US" i="1" dirty="0" smtClean="0">
                <a:latin typeface="+mj-lt"/>
                <a:cs typeface="Courier New" pitchFamily="49" charset="0"/>
              </a:rPr>
              <a:t>if</a:t>
            </a:r>
            <a:r>
              <a:rPr lang="en-US" dirty="0" smtClean="0">
                <a:latin typeface="+mj-lt"/>
                <a:cs typeface="Courier New" pitchFamily="49" charset="0"/>
              </a:rPr>
              <a:t> you don't use methods like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is_a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 smtClean="0">
                <a:latin typeface="+mj-lt"/>
                <a:cs typeface="Courier New" pitchFamily="49" charset="0"/>
              </a:rPr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superclass</a:t>
            </a:r>
            <a:r>
              <a:rPr lang="en-US" dirty="0" smtClean="0">
                <a:latin typeface="+mj-lt"/>
                <a:cs typeface="Courier New" pitchFamily="49" charset="0"/>
              </a:rPr>
              <a:t>, but of course code reuse is nice</a:t>
            </a:r>
          </a:p>
          <a:p>
            <a:pPr marL="457200" lvl="1" indent="0">
              <a:buNone/>
            </a:pPr>
            <a:endParaRPr lang="en-US" sz="1000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2514600"/>
            <a:ext cx="5029200" cy="3733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:x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: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:color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="clear")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distFromOrigin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(@x*@x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@y*@y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distFromOrigin2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(x*x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y*y)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267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Why subclass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153400" cy="2438400"/>
          </a:xfrm>
        </p:spPr>
        <p:txBody>
          <a:bodyPr/>
          <a:lstStyle/>
          <a:p>
            <a:r>
              <a:rPr lang="en-US" dirty="0" smtClean="0">
                <a:latin typeface="+mj-lt"/>
                <a:cs typeface="Courier New" pitchFamily="49" charset="0"/>
              </a:rPr>
              <a:t>Instead of </a:t>
            </a:r>
            <a:r>
              <a:rPr lang="en-US" dirty="0" err="1" smtClean="0">
                <a:latin typeface="+mj-lt"/>
                <a:cs typeface="Courier New" pitchFamily="49" charset="0"/>
              </a:rPr>
              <a:t>subclassing</a:t>
            </a:r>
            <a:r>
              <a:rPr lang="en-US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>
                <a:latin typeface="+mj-lt"/>
                <a:cs typeface="Courier New" pitchFamily="49" charset="0"/>
              </a:rPr>
              <a:t>, could use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>
                <a:latin typeface="+mj-lt"/>
                <a:cs typeface="Courier New" pitchFamily="49" charset="0"/>
              </a:rPr>
              <a:t> instance variable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Define methods to send same message to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Often OOP programmers overuse </a:t>
            </a:r>
            <a:r>
              <a:rPr lang="en-US" dirty="0" err="1" smtClean="0">
                <a:latin typeface="+mj-lt"/>
                <a:cs typeface="Courier New" pitchFamily="49" charset="0"/>
              </a:rPr>
              <a:t>subclassing</a:t>
            </a:r>
            <a:endParaRPr lang="en-US" dirty="0" smtClean="0">
              <a:latin typeface="+mj-lt"/>
              <a:cs typeface="Courier New" pitchFamily="49" charset="0"/>
            </a:endParaRPr>
          </a:p>
          <a:p>
            <a:pPr lvl="1"/>
            <a:r>
              <a:rPr lang="en-US" dirty="0" smtClean="0">
                <a:latin typeface="+mj-lt"/>
                <a:cs typeface="Courier New" pitchFamily="49" charset="0"/>
              </a:rPr>
              <a:t>But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dirty="0" err="1" smtClean="0">
                <a:latin typeface="+mj-lt"/>
                <a:cs typeface="Courier New" pitchFamily="49" charset="0"/>
              </a:rPr>
              <a:t>subclassing</a:t>
            </a:r>
            <a:r>
              <a:rPr lang="en-US" dirty="0" smtClean="0">
                <a:latin typeface="+mj-lt"/>
                <a:cs typeface="Courier New" pitchFamily="49" charset="0"/>
              </a:rPr>
              <a:t> makes sense: less work and can use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 smtClean="0">
                <a:latin typeface="+mj-lt"/>
                <a:cs typeface="Courier New" pitchFamily="49" charset="0"/>
              </a:rPr>
              <a:t> wherever code expects 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endParaRPr lang="en-US" dirty="0">
              <a:latin typeface="+mj-lt"/>
              <a:cs typeface="Courier New" pitchFamily="49" charset="0"/>
            </a:endParaRPr>
          </a:p>
          <a:p>
            <a:endParaRPr lang="en-US" dirty="0">
              <a:latin typeface="+mj-lt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09800" y="3048000"/>
            <a:ext cx="54102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ColorPoint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attr_accessor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:color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="clear")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Point.new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5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@color = c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pt.x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…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similar “forwarding” methods   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  # for y, x=, y=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68579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905000"/>
          </a:xfrm>
        </p:spPr>
        <p:txBody>
          <a:bodyPr/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ThreeDPoint</a:t>
            </a:r>
            <a:r>
              <a:rPr lang="en-US" dirty="0" smtClean="0"/>
              <a:t> is more interesting than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ColorPoint</a:t>
            </a:r>
            <a:r>
              <a:rPr lang="en-US" dirty="0" smtClean="0"/>
              <a:t> because it overrides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distFromOrigin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distFromOrigin2</a:t>
            </a:r>
          </a:p>
          <a:p>
            <a:pPr lvl="1"/>
            <a:r>
              <a:rPr lang="en-US" dirty="0" smtClean="0"/>
              <a:t>Gets code reuse, but </a:t>
            </a:r>
            <a:r>
              <a:rPr lang="en-US" i="1" dirty="0" smtClean="0"/>
              <a:t>highly disputable</a:t>
            </a:r>
            <a:r>
              <a:rPr lang="en-US" dirty="0" smtClean="0"/>
              <a:t> if it is appropriate to say a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ThreeDPoint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“is a”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</a:p>
          <a:p>
            <a:pPr lvl="1"/>
            <a:r>
              <a:rPr lang="en-US" dirty="0" smtClean="0"/>
              <a:t>Still just avoiding copy/paste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3048000"/>
            <a:ext cx="7467600" cy="3429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ThreeDPoint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Point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…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z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super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@z = z</a:t>
            </a: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distFromOrigin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distFromOrigin2 similar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d =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super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(d*d + @z*@z)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78902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far…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dirty="0" smtClean="0"/>
              <a:t>With examples so far, objects are not so different from closures</a:t>
            </a:r>
          </a:p>
          <a:p>
            <a:pPr lvl="1"/>
            <a:r>
              <a:rPr lang="en-US" dirty="0" smtClean="0"/>
              <a:t>Multiple methods rather than just “call me”</a:t>
            </a:r>
          </a:p>
          <a:p>
            <a:pPr lvl="1"/>
            <a:r>
              <a:rPr lang="en-US" dirty="0" smtClean="0"/>
              <a:t>Explicit instance variables rather than environment where function is defined</a:t>
            </a:r>
          </a:p>
          <a:p>
            <a:pPr lvl="1"/>
            <a:r>
              <a:rPr lang="en-US" dirty="0" smtClean="0"/>
              <a:t>Inheritance avoids helper functions or code copying</a:t>
            </a:r>
          </a:p>
          <a:p>
            <a:pPr lvl="1"/>
            <a:r>
              <a:rPr lang="en-US" dirty="0" smtClean="0"/>
              <a:t>“Simple” overriding just replaces methods</a:t>
            </a:r>
          </a:p>
          <a:p>
            <a:pPr lvl="1"/>
            <a:endParaRPr lang="en-US" dirty="0"/>
          </a:p>
          <a:p>
            <a:r>
              <a:rPr lang="en-US" dirty="0" smtClean="0"/>
              <a:t>But there is one big difference:</a:t>
            </a:r>
          </a:p>
          <a:p>
            <a:pPr marL="0" indent="0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Overriding can make a method defined in the superclass</a:t>
            </a:r>
          </a:p>
          <a:p>
            <a:pPr marL="0" indent="0" algn="ctr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 call a method in the subclass</a:t>
            </a:r>
          </a:p>
          <a:p>
            <a:pPr marL="0" indent="0" algn="ctr">
              <a:buNone/>
            </a:pPr>
            <a:endParaRPr lang="en-US" sz="1000" i="1" dirty="0" smtClean="0"/>
          </a:p>
          <a:p>
            <a:pPr lvl="1"/>
            <a:r>
              <a:rPr lang="en-US" i="1" dirty="0" smtClean="0"/>
              <a:t>The</a:t>
            </a:r>
            <a:r>
              <a:rPr lang="en-US" dirty="0" smtClean="0"/>
              <a:t> essential difference of OOP, studied carefully next lecture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90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Example: Equivalent except constructor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295400"/>
            <a:ext cx="4114800" cy="495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PolarPoint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Point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initialize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theta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@r = r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@theta = theta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Math.cos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(@theta)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endParaRPr lang="en-US" sz="2000" kern="0" dirty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@r *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theta)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end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distFromOrigin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@r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…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24400" y="1287517"/>
            <a:ext cx="3962400" cy="4495800"/>
          </a:xfrm>
        </p:spPr>
        <p:txBody>
          <a:bodyPr/>
          <a:lstStyle/>
          <a:p>
            <a:r>
              <a:rPr lang="en-US" dirty="0" smtClean="0"/>
              <a:t>Also need to 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x=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y=</a:t>
            </a:r>
            <a:r>
              <a:rPr lang="en-US" dirty="0" smtClean="0"/>
              <a:t> (see code file)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Key </a:t>
            </a:r>
            <a:r>
              <a:rPr lang="en-US" dirty="0" err="1" smtClean="0"/>
              <a:t>punchline</a:t>
            </a:r>
            <a:r>
              <a:rPr lang="en-US" dirty="0" smtClean="0"/>
              <a:t>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distFromOrigin2</a:t>
            </a:r>
            <a:r>
              <a:rPr lang="en-US" dirty="0" smtClean="0"/>
              <a:t>, defined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 smtClean="0"/>
              <a:t>, “already works”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Why: calls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are resolved in terms of the object's class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3429000"/>
            <a:ext cx="35052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distFromOrigin2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(x*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*y)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80362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special syntax and many provided methods for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dirty="0" smtClean="0"/>
              <a:t> class</a:t>
            </a:r>
          </a:p>
          <a:p>
            <a:endParaRPr lang="en-US" sz="1600" dirty="0"/>
          </a:p>
          <a:p>
            <a:r>
              <a:rPr lang="en-US" dirty="0" smtClean="0"/>
              <a:t>Can hold any number of other objects, </a:t>
            </a:r>
            <a:r>
              <a:rPr lang="en-US" i="1" dirty="0" smtClean="0"/>
              <a:t>indexed</a:t>
            </a:r>
            <a:r>
              <a:rPr lang="en-US" dirty="0" smtClean="0"/>
              <a:t> by number</a:t>
            </a:r>
          </a:p>
          <a:p>
            <a:pPr lvl="1"/>
            <a:r>
              <a:rPr lang="en-US" dirty="0" smtClean="0"/>
              <a:t>Get via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/>
            <a:r>
              <a:rPr lang="en-US" dirty="0" smtClean="0"/>
              <a:t>Set via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a[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= e</a:t>
            </a:r>
          </a:p>
          <a:p>
            <a:pPr lvl="1"/>
            <a:endParaRPr lang="en-US" sz="1600" dirty="0"/>
          </a:p>
          <a:p>
            <a:r>
              <a:rPr lang="en-US" dirty="0" smtClean="0"/>
              <a:t>Compared to arrays in many other languages</a:t>
            </a:r>
          </a:p>
          <a:p>
            <a:pPr lvl="1"/>
            <a:r>
              <a:rPr lang="en-US" dirty="0" smtClean="0"/>
              <a:t>More flexible and dynamic</a:t>
            </a:r>
          </a:p>
          <a:p>
            <a:pPr lvl="1"/>
            <a:r>
              <a:rPr lang="en-US" dirty="0" smtClean="0"/>
              <a:t>Fewer operations are errors</a:t>
            </a:r>
          </a:p>
          <a:p>
            <a:pPr lvl="1"/>
            <a:r>
              <a:rPr lang="en-US" dirty="0" smtClean="0"/>
              <a:t>Less efficient</a:t>
            </a:r>
          </a:p>
          <a:p>
            <a:pPr lvl="1"/>
            <a:endParaRPr lang="en-US" sz="1600" dirty="0"/>
          </a:p>
          <a:p>
            <a:r>
              <a:rPr lang="en-US" dirty="0" smtClean="0"/>
              <a:t>“The standard collection” (like lists were in ML and Racket)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3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many examples, some demonstrated here</a:t>
            </a:r>
          </a:p>
          <a:p>
            <a:endParaRPr lang="en-US" dirty="0"/>
          </a:p>
          <a:p>
            <a:r>
              <a:rPr lang="en-US" dirty="0" smtClean="0"/>
              <a:t>Consult the documentation/tutorials</a:t>
            </a:r>
          </a:p>
          <a:p>
            <a:pPr lvl="1"/>
            <a:r>
              <a:rPr lang="en-US" dirty="0" smtClean="0"/>
              <a:t>If seems sensible and general, probably a method for it</a:t>
            </a:r>
          </a:p>
          <a:p>
            <a:pPr lvl="1"/>
            <a:endParaRPr lang="en-US" dirty="0"/>
          </a:p>
          <a:p>
            <a:r>
              <a:rPr lang="en-US" dirty="0" smtClean="0"/>
              <a:t>Arrays make good tuples, lists, stacks, queues, sets, …</a:t>
            </a:r>
          </a:p>
          <a:p>
            <a:endParaRPr lang="en-US" dirty="0"/>
          </a:p>
          <a:p>
            <a:r>
              <a:rPr lang="en-US" dirty="0" smtClean="0"/>
              <a:t>Iterating over arrays typically done with methods taking blocks</a:t>
            </a:r>
          </a:p>
          <a:p>
            <a:pPr lvl="1"/>
            <a:r>
              <a:rPr lang="en-US" dirty="0" smtClean="0"/>
              <a:t>Next topic…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24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Blocks are probably Ruby's strangest feature compared to other PLs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i="1" dirty="0" smtClean="0"/>
              <a:t>almost</a:t>
            </a:r>
            <a:r>
              <a:rPr lang="en-US" dirty="0" smtClean="0"/>
              <a:t> just closures</a:t>
            </a:r>
          </a:p>
          <a:p>
            <a:pPr marL="0" indent="0">
              <a:buNone/>
            </a:pPr>
            <a:endParaRPr lang="en-US" sz="800" dirty="0" smtClean="0"/>
          </a:p>
          <a:p>
            <a:pPr lvl="1"/>
            <a:r>
              <a:rPr lang="en-US" dirty="0" smtClean="0"/>
              <a:t>Normal: easy way to pass anonymous functions to methods for all the usual reasons</a:t>
            </a:r>
          </a:p>
          <a:p>
            <a:pPr lvl="1"/>
            <a:endParaRPr lang="en-US" sz="800" dirty="0" smtClean="0"/>
          </a:p>
          <a:p>
            <a:pPr lvl="1"/>
            <a:r>
              <a:rPr lang="en-US" dirty="0" smtClean="0"/>
              <a:t>Normal: Blocks can take 0 or more arguments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Normal: Blocks use lexical scope: block body uses environment where block was defined</a:t>
            </a:r>
          </a:p>
          <a:p>
            <a:pPr lvl="1"/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Examples: 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5029200"/>
            <a:ext cx="7543800" cy="1371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3.times { puts "hi"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[4,6,8].each { puts "hi"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7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[4,6,8].each 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&gt;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puts (x+1)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4282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strange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pass 0 or 1 block with </a:t>
            </a:r>
            <a:r>
              <a:rPr lang="en-US" i="1" dirty="0" smtClean="0"/>
              <a:t>any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 might ignore it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 might give an error if you do not send one</a:t>
            </a:r>
          </a:p>
          <a:p>
            <a:pPr lvl="1"/>
            <a:r>
              <a:rPr lang="en-US" dirty="0" err="1" smtClean="0"/>
              <a:t>Callee</a:t>
            </a:r>
            <a:r>
              <a:rPr lang="en-US" dirty="0" smtClean="0"/>
              <a:t> might do different things if you do/don’t send one</a:t>
            </a:r>
          </a:p>
          <a:p>
            <a:pPr lvl="2"/>
            <a:r>
              <a:rPr lang="en-US" dirty="0" smtClean="0"/>
              <a:t>Also number-of-block-arguments can matter</a:t>
            </a:r>
          </a:p>
          <a:p>
            <a:pPr lvl="2"/>
            <a:endParaRPr lang="en-US" dirty="0"/>
          </a:p>
          <a:p>
            <a:r>
              <a:rPr lang="en-US" dirty="0" smtClean="0"/>
              <a:t>Just put the block “next to” the “other” arguments (if any)</a:t>
            </a:r>
          </a:p>
          <a:p>
            <a:pPr lvl="1"/>
            <a:r>
              <a:rPr lang="en-US" dirty="0" smtClean="0"/>
              <a:t>Syntax: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{e}</a:t>
            </a:r>
            <a:r>
              <a:rPr lang="en-US" dirty="0" smtClean="0">
                <a:latin typeface="+mj-lt"/>
                <a:cs typeface="Courier New" pitchFamily="49" charset="0"/>
              </a:rPr>
              <a:t>,</a:t>
            </a:r>
            <a:r>
              <a:rPr lang="en-US" b="1" dirty="0" smtClean="0">
                <a:latin typeface="+mj-lt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{|x| e}</a:t>
            </a:r>
            <a:r>
              <a:rPr lang="en-US" dirty="0" smtClean="0">
                <a:latin typeface="+mj-lt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{|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 e}</a:t>
            </a:r>
            <a:r>
              <a:rPr lang="en-US" dirty="0" smtClean="0"/>
              <a:t>, etc. (plus variations)</a:t>
            </a:r>
          </a:p>
          <a:p>
            <a:pPr lvl="2"/>
            <a:r>
              <a:rPr lang="en-US" dirty="0" smtClean="0"/>
              <a:t>Can also replace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 smtClean="0"/>
              <a:t>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/>
              <a:t>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3"/>
            <a:r>
              <a:rPr lang="en-US" dirty="0" smtClean="0"/>
              <a:t>Often preferred for blocks &gt; 1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72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Rampant use of great block-taking methods in standard library</a:t>
            </a:r>
          </a:p>
          <a:p>
            <a:r>
              <a:rPr lang="en-US" dirty="0" smtClean="0"/>
              <a:t>Ruby has loops but very rarely used</a:t>
            </a:r>
          </a:p>
          <a:p>
            <a:pPr lvl="1"/>
            <a:r>
              <a:rPr lang="en-US" dirty="0" smtClean="0"/>
              <a:t>Can 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(0..i).each {|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| e}</a:t>
            </a:r>
            <a:r>
              <a:rPr lang="en-US" dirty="0" smtClean="0"/>
              <a:t>, but often better options</a:t>
            </a:r>
          </a:p>
          <a:p>
            <a:r>
              <a:rPr lang="en-US" dirty="0" smtClean="0"/>
              <a:t>Examples (consult documentation for many more)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3276600"/>
            <a:ext cx="6934200" cy="2590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Array.new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(5) {|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4*(i+1)}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a.each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 puts "hi"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a.each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puts (x * 2)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a.map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x * 2 }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#synonym: collect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a.any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{|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x &gt; 7 }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a.all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?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 x &gt; 7 }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a.inject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(0) {|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acc+elt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a.select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| x &gt; 7 }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#non-synonym: filter</a:t>
            </a:r>
            <a:endParaRPr lang="en-US" sz="2000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07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strangeness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Callee</a:t>
            </a:r>
            <a:r>
              <a:rPr lang="en-US" dirty="0" smtClean="0"/>
              <a:t> does not give a name to the (potential) block argument</a:t>
            </a:r>
          </a:p>
          <a:p>
            <a:endParaRPr lang="en-US" dirty="0"/>
          </a:p>
          <a:p>
            <a:r>
              <a:rPr lang="en-US" dirty="0" smtClean="0"/>
              <a:t>Instead, just calls it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yield(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3" indent="-342900"/>
            <a:r>
              <a:rPr lang="en-US" dirty="0" smtClean="0"/>
              <a:t>Silly example:</a:t>
            </a:r>
          </a:p>
          <a:p>
            <a:pPr marL="800100" lvl="3" indent="-342900"/>
            <a:endParaRPr lang="en-US" dirty="0"/>
          </a:p>
          <a:p>
            <a:pPr marL="800100" lvl="3" indent="-342900"/>
            <a:endParaRPr lang="en-US" dirty="0" smtClean="0"/>
          </a:p>
          <a:p>
            <a:pPr marL="800100" lvl="3" indent="-342900"/>
            <a:endParaRPr lang="en-US" dirty="0"/>
          </a:p>
          <a:p>
            <a:pPr marL="800100" lvl="3" indent="-342900"/>
            <a:r>
              <a:rPr lang="en-US" dirty="0" smtClean="0"/>
              <a:t>See code for slightly less silly example</a:t>
            </a:r>
          </a:p>
          <a:p>
            <a:pPr marL="342900" lvl="2" indent="-342900"/>
            <a:endParaRPr lang="en-US" dirty="0" smtClean="0"/>
          </a:p>
          <a:p>
            <a:pPr marL="342900" lvl="2" indent="-342900"/>
            <a:r>
              <a:rPr lang="en-US" dirty="0" smtClean="0"/>
              <a:t>Can </a:t>
            </a:r>
            <a:r>
              <a:rPr lang="en-US" dirty="0"/>
              <a:t>ask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block_given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 but </a:t>
            </a:r>
            <a:r>
              <a:rPr lang="en-US" dirty="0" smtClean="0"/>
              <a:t>often just assume </a:t>
            </a:r>
            <a:r>
              <a:rPr lang="en-US" dirty="0"/>
              <a:t>a  block is given </a:t>
            </a:r>
            <a:r>
              <a:rPr lang="en-US" dirty="0" smtClean="0"/>
              <a:t>or </a:t>
            </a:r>
            <a:r>
              <a:rPr lang="en-US" dirty="0"/>
              <a:t>that a block's presence is implied by other </a:t>
            </a:r>
            <a:r>
              <a:rPr lang="en-US" dirty="0" smtClean="0"/>
              <a:t>arguments</a:t>
            </a:r>
            <a:endParaRPr lang="en-US" dirty="0"/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3124200"/>
            <a:ext cx="39624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silly a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yield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a) +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yield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42)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124200"/>
            <a:ext cx="3423745" cy="41515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x.silly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5 { |</a:t>
            </a:r>
            <a:r>
              <a:rPr lang="en-US" sz="2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| b*2 }</a:t>
            </a:r>
          </a:p>
        </p:txBody>
      </p:sp>
    </p:spTree>
    <p:extLst>
      <p:ext uri="{BB962C8B-B14F-4D97-AF65-F5344CB8AC3E}">
        <p14:creationId xmlns:p14="http://schemas.microsoft.com/office/powerpoint/2010/main" val="820864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Blocks are “second-class”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All a method can do with a block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 smtClean="0"/>
              <a:t> to it</a:t>
            </a:r>
          </a:p>
          <a:p>
            <a:pPr lvl="1"/>
            <a:r>
              <a:rPr lang="en-US" dirty="0" smtClean="0"/>
              <a:t>Cannot return it, store it in an object (e.g., for a callback), …</a:t>
            </a:r>
          </a:p>
          <a:p>
            <a:pPr lvl="1"/>
            <a:r>
              <a:rPr lang="en-US" dirty="0" smtClean="0"/>
              <a:t>But can also turn blocks into real closures</a:t>
            </a:r>
          </a:p>
          <a:p>
            <a:pPr lvl="1"/>
            <a:r>
              <a:rPr lang="en-US" dirty="0" smtClean="0"/>
              <a:t>Closures are instances of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Proc</a:t>
            </a:r>
            <a:endParaRPr lang="en-US" dirty="0">
              <a:cs typeface="Courier New" pitchFamily="49" charset="0"/>
            </a:endParaRPr>
          </a:p>
          <a:p>
            <a:pPr lvl="2"/>
            <a:r>
              <a:rPr lang="en-US" dirty="0" smtClean="0"/>
              <a:t>Called with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call</a:t>
            </a:r>
          </a:p>
          <a:p>
            <a:pPr lvl="1"/>
            <a:endParaRPr lang="en-US" sz="1000" dirty="0" smtClean="0"/>
          </a:p>
          <a:p>
            <a:pPr lvl="1"/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This is Ruby, so there are several ways to make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Proc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objects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One way: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lambda</a:t>
            </a:r>
            <a:r>
              <a:rPr lang="en-US" dirty="0" smtClean="0">
                <a:sym typeface="Wingdings" pitchFamily="2" charset="2"/>
              </a:rPr>
              <a:t>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Object</a:t>
            </a:r>
            <a:r>
              <a:rPr lang="en-US" dirty="0" smtClean="0">
                <a:sym typeface="Wingdings" pitchFamily="2" charset="2"/>
              </a:rPr>
              <a:t> takes a block and returns the corresponding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Proc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3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65752</TotalTime>
  <Words>1879</Words>
  <Application>Microsoft Office PowerPoint</Application>
  <PresentationFormat>On-screen Show (4:3)</PresentationFormat>
  <Paragraphs>431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Courier New</vt:lpstr>
      <vt:lpstr>Times New Roman</vt:lpstr>
      <vt:lpstr>Wingdings</vt:lpstr>
      <vt:lpstr>dan_design_template</vt:lpstr>
      <vt:lpstr>CSE341: Programming Languages  Lecture 20 Arrays and Such, Blocks and Procs,  Inheritance and Overriding</vt:lpstr>
      <vt:lpstr>This lecture</vt:lpstr>
      <vt:lpstr>Ruby Arrays</vt:lpstr>
      <vt:lpstr>Using Arrays</vt:lpstr>
      <vt:lpstr>Blocks</vt:lpstr>
      <vt:lpstr>Some strange things</vt:lpstr>
      <vt:lpstr>Blocks everywhere</vt:lpstr>
      <vt:lpstr>More strangeness</vt:lpstr>
      <vt:lpstr>Blocks are “second-class”</vt:lpstr>
      <vt:lpstr>Example</vt:lpstr>
      <vt:lpstr>Moral</vt:lpstr>
      <vt:lpstr>More collections</vt:lpstr>
      <vt:lpstr>Similar methods</vt:lpstr>
      <vt:lpstr>Next major topic</vt:lpstr>
      <vt:lpstr>Subclassing</vt:lpstr>
      <vt:lpstr>Example (to be continued)</vt:lpstr>
      <vt:lpstr>An object has a class</vt:lpstr>
      <vt:lpstr>Example continued</vt:lpstr>
      <vt:lpstr>Why subclass</vt:lpstr>
      <vt:lpstr>Why subclass</vt:lpstr>
      <vt:lpstr>Why subclass</vt:lpstr>
      <vt:lpstr>Overriding</vt:lpstr>
      <vt:lpstr>So far…</vt:lpstr>
      <vt:lpstr>Example: Equivalent except constructor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882</cp:revision>
  <cp:lastPrinted>2011-09-27T20:26:28Z</cp:lastPrinted>
  <dcterms:created xsi:type="dcterms:W3CDTF">2009-03-13T20:43:19Z</dcterms:created>
  <dcterms:modified xsi:type="dcterms:W3CDTF">2019-08-12T23:05:14Z</dcterms:modified>
</cp:coreProperties>
</file>