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6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2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498" r:id="rId19"/>
    <p:sldId id="499" r:id="rId2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23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1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4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96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7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4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3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7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42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1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8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77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5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9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21</a:t>
            </a:r>
            <a:br>
              <a:rPr lang="en-US" sz="3200" i="0" dirty="0" smtClean="0"/>
            </a:br>
            <a:r>
              <a:rPr lang="en-US" sz="3200" i="0" dirty="0"/>
              <a:t>Dynamic Dispatch Precisely, </a:t>
            </a:r>
            <a:r>
              <a:rPr lang="en-US" sz="3200" i="0" dirty="0" smtClean="0"/>
              <a:t/>
            </a:r>
            <a:br>
              <a:rPr lang="en-US" sz="3200" i="0" dirty="0" smtClean="0"/>
            </a:br>
            <a:r>
              <a:rPr lang="en-US" sz="3200" i="0" dirty="0" smtClean="0"/>
              <a:t>and </a:t>
            </a:r>
            <a:r>
              <a:rPr lang="en-US" sz="3200" i="0" dirty="0"/>
              <a:t>Manually in </a:t>
            </a:r>
            <a:r>
              <a:rPr lang="en-US" sz="3200" i="0" dirty="0" smtClean="0"/>
              <a:t>Racket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 smtClean="0"/>
              <a:t>A simple example,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Ruby (and other OOP languages), subclasses can change the behavior of methods they do not override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981200"/>
            <a:ext cx="7467600" cy="4343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 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x==0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odd  (x-1)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end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odd x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x==0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even (x-1)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B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# improves odd in B objects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even x </a:t>
            </a:r>
            <a:r>
              <a:rPr lang="en-US" sz="2000" kern="0" dirty="0" smtClean="0">
                <a:latin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% 2 ==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class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&lt;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A 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#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breaks odd in C objects</a:t>
            </a:r>
            <a:endParaRPr lang="en-US" sz="2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</a:t>
            </a: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even x </a:t>
            </a:r>
            <a:r>
              <a:rPr lang="en-US" sz="2000" kern="0" dirty="0">
                <a:latin typeface="Courier New" pitchFamily="49" charset="0"/>
              </a:rPr>
              <a:t>;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end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7260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OOP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method that makes calls to </a:t>
            </a:r>
            <a:r>
              <a:rPr lang="en-US" dirty="0" err="1" smtClean="0"/>
              <a:t>overridable</a:t>
            </a:r>
            <a:r>
              <a:rPr lang="en-US" dirty="0" smtClean="0"/>
              <a:t> methods can have its behavior changed in subclasses even if it is not overridden</a:t>
            </a:r>
          </a:p>
          <a:p>
            <a:pPr lvl="1"/>
            <a:r>
              <a:rPr lang="en-US" dirty="0" smtClean="0"/>
              <a:t>Maybe on purpose, maybe by mistake</a:t>
            </a:r>
          </a:p>
          <a:p>
            <a:pPr lvl="1"/>
            <a:r>
              <a:rPr lang="en-US" dirty="0" smtClean="0"/>
              <a:t>Observable behavior includes calls-to-</a:t>
            </a:r>
            <a:r>
              <a:rPr lang="en-US" dirty="0" err="1" smtClean="0"/>
              <a:t>overridable</a:t>
            </a:r>
            <a:r>
              <a:rPr lang="en-US" dirty="0" smtClean="0"/>
              <a:t> methods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 </a:t>
            </a:r>
            <a:r>
              <a:rPr lang="en-US" i="1" dirty="0" smtClean="0"/>
              <a:t>harder</a:t>
            </a:r>
            <a:r>
              <a:rPr lang="en-US" dirty="0" smtClean="0"/>
              <a:t> to reason about “the code you're looking at”</a:t>
            </a:r>
          </a:p>
          <a:p>
            <a:pPr lvl="1"/>
            <a:r>
              <a:rPr lang="en-US" dirty="0" smtClean="0"/>
              <a:t>Can avoid by disallowing overriding </a:t>
            </a:r>
          </a:p>
          <a:p>
            <a:pPr lvl="2"/>
            <a:r>
              <a:rPr lang="en-US" dirty="0" smtClean="0"/>
              <a:t>“private” or “final” methods</a:t>
            </a:r>
          </a:p>
          <a:p>
            <a:pPr lvl="1"/>
            <a:endParaRPr lang="en-US" dirty="0"/>
          </a:p>
          <a:p>
            <a:r>
              <a:rPr lang="en-US" dirty="0" smtClean="0"/>
              <a:t>So </a:t>
            </a:r>
            <a:r>
              <a:rPr lang="en-US" i="1" dirty="0" smtClean="0"/>
              <a:t>easier</a:t>
            </a:r>
            <a:r>
              <a:rPr lang="en-US" dirty="0" smtClean="0"/>
              <a:t> for subclasses to affect behavior without copying code</a:t>
            </a:r>
          </a:p>
          <a:p>
            <a:pPr lvl="1"/>
            <a:r>
              <a:rPr lang="en-US" dirty="0" smtClean="0"/>
              <a:t>Provided method in superclass is not modified later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0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Manual dynamic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Now: Write Racket code with little more than pairs and functions that </a:t>
            </a:r>
            <a:r>
              <a:rPr lang="en-US" i="1" dirty="0" smtClean="0"/>
              <a:t>acts like</a:t>
            </a:r>
            <a:r>
              <a:rPr lang="en-US" dirty="0" smtClean="0"/>
              <a:t> objects with dynamic dispatch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 do this?</a:t>
            </a:r>
          </a:p>
          <a:p>
            <a:pPr lvl="1"/>
            <a:r>
              <a:rPr lang="en-US" dirty="0" smtClean="0"/>
              <a:t>(Racket actually has classes and objects available)</a:t>
            </a:r>
          </a:p>
          <a:p>
            <a:endParaRPr lang="en-US" dirty="0"/>
          </a:p>
          <a:p>
            <a:r>
              <a:rPr lang="en-US" dirty="0" smtClean="0"/>
              <a:t>Demonstrates how one language's </a:t>
            </a:r>
            <a:r>
              <a:rPr lang="en-US" i="1" dirty="0" smtClean="0"/>
              <a:t>semantics</a:t>
            </a:r>
            <a:r>
              <a:rPr lang="en-US" dirty="0" smtClean="0"/>
              <a:t> is an idiom in another language</a:t>
            </a:r>
          </a:p>
          <a:p>
            <a:r>
              <a:rPr lang="en-US" dirty="0" smtClean="0"/>
              <a:t>Understand dynamic dispatch better by coding it up </a:t>
            </a:r>
          </a:p>
          <a:p>
            <a:pPr lvl="1"/>
            <a:r>
              <a:rPr lang="en-US" dirty="0" smtClean="0"/>
              <a:t>Roughly how an interpreter/compiler might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Analogy: Earlier optional material encoding higher-order functions using objects and explicit environments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96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ways to do it;  our code does this:</a:t>
            </a:r>
          </a:p>
          <a:p>
            <a:pPr lvl="1"/>
            <a:r>
              <a:rPr lang="en-US" dirty="0" smtClean="0"/>
              <a:t>An “object” has a list of field pairs and a list of method pairs</a:t>
            </a:r>
          </a:p>
          <a:p>
            <a:pPr marL="457200" lvl="1" indent="0" algn="ctr">
              <a:buNone/>
            </a:pP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Field-list element example: 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'x 17)</a:t>
            </a:r>
          </a:p>
          <a:p>
            <a:pPr lvl="1"/>
            <a:r>
              <a:rPr lang="en-US" dirty="0" smtClean="0"/>
              <a:t>Method-list element example: </a:t>
            </a:r>
          </a:p>
          <a:p>
            <a:pPr marL="457200" lvl="1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(cons 'get-x (lambda (self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…))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Notes:</a:t>
            </a:r>
          </a:p>
          <a:p>
            <a:r>
              <a:rPr lang="en-US" dirty="0" smtClean="0"/>
              <a:t>Lists sufficient but not efficient</a:t>
            </a:r>
          </a:p>
          <a:p>
            <a:r>
              <a:rPr lang="en-US" dirty="0" smtClean="0"/>
              <a:t>Not class-based: object has a list of methods, not a class that has a list of methods [could do it that way instead]</a:t>
            </a:r>
          </a:p>
          <a:p>
            <a:r>
              <a:rPr lang="en-US" dirty="0" smtClean="0"/>
              <a:t>Key trick is lambdas taking an extra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argument</a:t>
            </a:r>
          </a:p>
          <a:p>
            <a:pPr lvl="1"/>
            <a:r>
              <a:rPr lang="en-US" dirty="0" smtClean="0"/>
              <a:t>All “regular” arguments put in a list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 smtClean="0"/>
              <a:t> for simplicity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362200" y="2286000"/>
            <a:ext cx="47244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struct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obj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fields methods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756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point object bound to </a:t>
            </a:r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71962" y="3352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9556" y="373380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fields</a:t>
            </a:r>
            <a:endParaRPr lang="en-US" sz="2000" b="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49296" y="3352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45" y="373380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methods</a:t>
            </a:r>
            <a:endParaRPr lang="en-US" sz="2000" b="0" dirty="0">
              <a:latin typeface="+mj-lt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566406" y="3581400"/>
            <a:ext cx="505556" cy="341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5239" y="34155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endCxn id="25" idx="1"/>
          </p:cNvCxnSpPr>
          <p:nvPr/>
        </p:nvCxnSpPr>
        <p:spPr bwMode="auto">
          <a:xfrm flipV="1">
            <a:off x="1414862" y="2863334"/>
            <a:ext cx="140650" cy="7522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032858" y="1459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0452" y="1840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mcar</a:t>
            </a:r>
            <a:endParaRPr lang="en-US" sz="1800" b="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10192" y="1459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-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8441" y="1840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mcdr</a:t>
            </a:r>
            <a:endParaRPr lang="en-US" sz="1800" b="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7918" y="22976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5512" y="2678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85252" y="22976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3501" y="2678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1950818" y="2013466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665318" y="1447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2912" y="1828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mcar</a:t>
            </a:r>
            <a:endParaRPr lang="en-US" sz="1800" b="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342652" y="1447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0901" y="1828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mcdr</a:t>
            </a:r>
            <a:endParaRPr lang="en-US" sz="1800" b="0" dirty="0"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2632491" y="2570202"/>
            <a:ext cx="56121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3252058" y="22860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9652" y="2667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929392" y="2286000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'()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07641" y="2667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3546891" y="198120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374426" y="4690646"/>
            <a:ext cx="1213818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'get-x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9334" y="50716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90800" y="469064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9011" y="50716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38200" y="558593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0478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524000" y="558593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8467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1140478" y="5244644"/>
            <a:ext cx="379183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3546891" y="4724400"/>
            <a:ext cx="1138661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'set-x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37460" y="5212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679304" y="47244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2533" y="52240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848467" y="5874603"/>
            <a:ext cx="1328139" cy="446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3176606" y="5650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853940" y="5638800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2189" y="6019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471439" y="525780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913652" y="3615559"/>
            <a:ext cx="1020234" cy="190161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5791200" y="4755178"/>
            <a:ext cx="21336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distToOrigin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09260" y="51361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924800" y="475517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3049" y="51361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148406" y="559337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96000" y="59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825740" y="5593378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'()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03989" y="59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6443239" y="5288578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232020" y="5877580"/>
            <a:ext cx="747296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029200" y="563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…</a:t>
            </a:r>
            <a:endParaRPr lang="en-US" sz="1800" dirty="0">
              <a:latin typeface="+mj-lt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5612484" y="5801380"/>
            <a:ext cx="635916" cy="893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2895600" y="428631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818652" y="3933855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</a:t>
            </a:r>
            <a:r>
              <a:rPr lang="en-US" sz="2000" dirty="0" smtClean="0"/>
              <a:t>(self </a:t>
            </a:r>
            <a:r>
              <a:rPr lang="en-US" sz="2000" dirty="0" err="1" smtClean="0"/>
              <a:t>args</a:t>
            </a:r>
            <a:r>
              <a:rPr lang="en-US" sz="2000" dirty="0" smtClean="0"/>
              <a:t>)…</a:t>
            </a:r>
            <a:endParaRPr lang="en-US" sz="2000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4917072" y="4333965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993272" y="3981510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</a:t>
            </a:r>
            <a:r>
              <a:rPr lang="en-US" sz="2000" dirty="0" smtClean="0"/>
              <a:t>(self </a:t>
            </a:r>
            <a:r>
              <a:rPr lang="en-US" sz="2000" dirty="0" err="1" smtClean="0"/>
              <a:t>args</a:t>
            </a:r>
            <a:r>
              <a:rPr lang="en-US" sz="2000" dirty="0" smtClean="0"/>
              <a:t>)…</a:t>
            </a:r>
            <a:endParaRPr lang="en-US" sz="2000" dirty="0"/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8153400" y="4410165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355472" y="4038600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</a:t>
            </a:r>
            <a:r>
              <a:rPr lang="en-US" sz="2000" dirty="0" smtClean="0"/>
              <a:t>(self </a:t>
            </a:r>
            <a:r>
              <a:rPr lang="en-US" sz="2000" dirty="0" err="1" smtClean="0"/>
              <a:t>args</a:t>
            </a:r>
            <a:r>
              <a:rPr lang="en-US" sz="2000" dirty="0" smtClean="0"/>
              <a:t>)…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823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helper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Now define plain Racket functions to get field, set field, call method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209800"/>
            <a:ext cx="7543800" cy="3962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assoc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-m v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…) ; </a:t>
            </a:r>
            <a:r>
              <a:rPr lang="en-US" sz="2000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assoc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for list of mutable pairs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get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obj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fld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assoc</a:t>
            </a:r>
            <a:r>
              <a:rPr lang="en-US" sz="2000" kern="0" dirty="0" smtClean="0">
                <a:latin typeface="Courier New" pitchFamily="49" charset="0"/>
              </a:rPr>
              <a:t>-m </a:t>
            </a:r>
            <a:r>
              <a:rPr lang="en-US" sz="2000" kern="0" dirty="0" err="1" smtClean="0">
                <a:latin typeface="Courier New" pitchFamily="49" charset="0"/>
              </a:rPr>
              <a:t>fld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obj</a:t>
            </a:r>
            <a:r>
              <a:rPr lang="en-US" sz="2000" kern="0" dirty="0" smtClean="0">
                <a:latin typeface="Courier New" pitchFamily="49" charset="0"/>
              </a:rPr>
              <a:t>-fields </a:t>
            </a:r>
            <a:r>
              <a:rPr lang="en-US" sz="2000" kern="0" dirty="0" err="1" smtClean="0">
                <a:latin typeface="Courier New" pitchFamily="49" charset="0"/>
              </a:rPr>
              <a:t>obj</a:t>
            </a:r>
            <a:r>
              <a:rPr lang="en-US" sz="2000" kern="0" dirty="0" smtClean="0">
                <a:latin typeface="Courier New" pitchFamily="49" charset="0"/>
              </a:rPr>
              <a:t>))])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error</a:t>
            </a:r>
            <a:r>
              <a:rPr lang="en-US" sz="2000" kern="0" dirty="0" smtClean="0">
                <a:latin typeface="Courier New" pitchFamily="49" charset="0"/>
              </a:rPr>
              <a:t> …))))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set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obj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fld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v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>
                <a:latin typeface="Courier New" pitchFamily="49" charset="0"/>
              </a:rPr>
              <a:t>([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assoc</a:t>
            </a:r>
            <a:r>
              <a:rPr lang="en-US" sz="2000" kern="0" dirty="0">
                <a:latin typeface="Courier New" pitchFamily="49" charset="0"/>
              </a:rPr>
              <a:t>-m </a:t>
            </a:r>
            <a:r>
              <a:rPr lang="en-US" sz="2000" kern="0" dirty="0" err="1">
                <a:latin typeface="Courier New" pitchFamily="49" charset="0"/>
              </a:rPr>
              <a:t>fld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obj</a:t>
            </a:r>
            <a:r>
              <a:rPr lang="en-US" sz="2000" kern="0" dirty="0">
                <a:latin typeface="Courier New" pitchFamily="49" charset="0"/>
              </a:rPr>
              <a:t>-fields </a:t>
            </a:r>
            <a:r>
              <a:rPr lang="en-US" sz="2000" kern="0" dirty="0" err="1">
                <a:latin typeface="Courier New" pitchFamily="49" charset="0"/>
              </a:rPr>
              <a:t>obj</a:t>
            </a:r>
            <a:r>
              <a:rPr lang="en-US" sz="2000" kern="0" dirty="0">
                <a:latin typeface="Courier New" pitchFamily="49" charset="0"/>
              </a:rPr>
              <a:t>))])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(set-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! </a:t>
            </a:r>
            <a:r>
              <a:rPr lang="en-US" sz="2000" kern="0" dirty="0" err="1">
                <a:latin typeface="Courier New" pitchFamily="49" charset="0"/>
              </a:rPr>
              <a:t>p</a:t>
            </a:r>
            <a:r>
              <a:rPr lang="en-US" sz="2000" kern="0" dirty="0" err="1" smtClean="0">
                <a:latin typeface="Courier New" pitchFamily="49" charset="0"/>
              </a:rPr>
              <a:t>r</a:t>
            </a:r>
            <a:r>
              <a:rPr lang="en-US" sz="2000" kern="0" dirty="0" smtClean="0">
                <a:latin typeface="Courier New" pitchFamily="49" charset="0"/>
              </a:rPr>
              <a:t> v)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error</a:t>
            </a:r>
            <a:r>
              <a:rPr lang="en-US" sz="2000" kern="0" dirty="0" smtClean="0">
                <a:latin typeface="Courier New" pitchFamily="49" charset="0"/>
              </a:rPr>
              <a:t> …))))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send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obj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msg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.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>
                <a:latin typeface="Courier New" pitchFamily="49" charset="0"/>
              </a:rPr>
              <a:t>([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pr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assoc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msg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obj</a:t>
            </a:r>
            <a:r>
              <a:rPr lang="en-US" sz="2000" kern="0" dirty="0" smtClean="0">
                <a:latin typeface="Courier New" pitchFamily="49" charset="0"/>
              </a:rPr>
              <a:t>-methods </a:t>
            </a:r>
            <a:r>
              <a:rPr lang="en-US" sz="2000" kern="0" dirty="0" err="1">
                <a:latin typeface="Courier New" pitchFamily="49" charset="0"/>
              </a:rPr>
              <a:t>obj</a:t>
            </a:r>
            <a:r>
              <a:rPr lang="en-US" sz="2000" kern="0" dirty="0">
                <a:latin typeface="Courier New" pitchFamily="49" charset="0"/>
              </a:rPr>
              <a:t>))])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err="1">
                <a:latin typeface="Courier New" pitchFamily="49" charset="0"/>
              </a:rPr>
              <a:t>pr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((</a:t>
            </a:r>
            <a:r>
              <a:rPr lang="en-US" sz="2000" kern="0" dirty="0" err="1" smtClean="0">
                <a:latin typeface="Courier New" pitchFamily="49" charset="0"/>
              </a:rPr>
              <a:t>cdr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pr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</a:rPr>
              <a:t>obj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error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…))))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8751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8077200" cy="1143000"/>
          </a:xfrm>
        </p:spPr>
        <p:txBody>
          <a:bodyPr/>
          <a:lstStyle/>
          <a:p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(send x '</a:t>
            </a:r>
            <a:r>
              <a:rPr lang="en-US" b="1" i="0" dirty="0" err="1" smtClean="0">
                <a:latin typeface="Courier New" pitchFamily="49" charset="0"/>
                <a:cs typeface="Courier New" pitchFamily="49" charset="0"/>
              </a:rPr>
              <a:t>distToOrigin</a:t>
            </a:r>
            <a:r>
              <a:rPr lang="en-US" b="1" i="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i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071962" y="3352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9556" y="3733800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fields</a:t>
            </a:r>
            <a:endParaRPr lang="en-US" sz="2000" b="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49296" y="3352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27545" y="3733800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smtClean="0">
                <a:latin typeface="+mj-lt"/>
              </a:rPr>
              <a:t>methods</a:t>
            </a:r>
            <a:endParaRPr lang="en-US" sz="2000" b="0" dirty="0">
              <a:latin typeface="+mj-lt"/>
            </a:endParaRP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 bwMode="auto">
          <a:xfrm flipV="1">
            <a:off x="566406" y="3581400"/>
            <a:ext cx="505556" cy="341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55239" y="34155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4" name="Straight Arrow Connector 13"/>
          <p:cNvCxnSpPr>
            <a:endCxn id="25" idx="1"/>
          </p:cNvCxnSpPr>
          <p:nvPr/>
        </p:nvCxnSpPr>
        <p:spPr bwMode="auto">
          <a:xfrm flipV="1">
            <a:off x="1414862" y="2863334"/>
            <a:ext cx="140650" cy="75222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2032858" y="1459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0452" y="1840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mcar</a:t>
            </a:r>
            <a:endParaRPr lang="en-US" sz="1800" b="0" dirty="0">
              <a:latin typeface="+mj-lt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710192" y="1459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-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88441" y="1840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mcdr</a:t>
            </a:r>
            <a:endParaRPr lang="en-US" sz="1800" b="0" dirty="0">
              <a:latin typeface="+mj-lt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607918" y="22976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5512" y="2678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285252" y="22976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3501" y="26786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1950818" y="2013466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665318" y="1447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12912" y="1828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mcar</a:t>
            </a:r>
            <a:endParaRPr lang="en-US" sz="1800" b="0" dirty="0"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342652" y="14478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20901" y="18288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mcdr</a:t>
            </a:r>
            <a:endParaRPr lang="en-US" sz="1800" b="0" dirty="0">
              <a:latin typeface="+mj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2632491" y="2570202"/>
            <a:ext cx="561217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37"/>
          <p:cNvSpPr/>
          <p:nvPr/>
        </p:nvSpPr>
        <p:spPr bwMode="auto">
          <a:xfrm>
            <a:off x="3252058" y="22860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99652" y="2667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929392" y="2286000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'()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07641" y="2667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3546891" y="198120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angle 44"/>
          <p:cNvSpPr/>
          <p:nvPr/>
        </p:nvSpPr>
        <p:spPr bwMode="auto">
          <a:xfrm>
            <a:off x="1374426" y="4690646"/>
            <a:ext cx="1213818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'get-x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39334" y="50716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590800" y="469064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59011" y="50716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838200" y="558593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140478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524000" y="5585936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848467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53" name="Straight Arrow Connector 52"/>
          <p:cNvCxnSpPr/>
          <p:nvPr/>
        </p:nvCxnSpPr>
        <p:spPr bwMode="auto">
          <a:xfrm flipV="1">
            <a:off x="1140478" y="5244644"/>
            <a:ext cx="379183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53"/>
          <p:cNvSpPr/>
          <p:nvPr/>
        </p:nvSpPr>
        <p:spPr bwMode="auto">
          <a:xfrm>
            <a:off x="3546891" y="4724400"/>
            <a:ext cx="1138661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'set-x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37460" y="5212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686300" y="4724400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52533" y="522404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58" name="Straight Arrow Connector 57"/>
          <p:cNvCxnSpPr/>
          <p:nvPr/>
        </p:nvCxnSpPr>
        <p:spPr bwMode="auto">
          <a:xfrm>
            <a:off x="1848467" y="5874603"/>
            <a:ext cx="1328139" cy="446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3176606" y="565046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24200" y="60314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853940" y="5638800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32189" y="60198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3471439" y="525780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Straight Arrow Connector 67"/>
          <p:cNvCxnSpPr/>
          <p:nvPr/>
        </p:nvCxnSpPr>
        <p:spPr bwMode="auto">
          <a:xfrm flipH="1">
            <a:off x="913652" y="3615559"/>
            <a:ext cx="1020234" cy="1901619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 bwMode="auto">
          <a:xfrm>
            <a:off x="5791200" y="4755178"/>
            <a:ext cx="21336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distToOrigin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09260" y="51361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924800" y="475517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 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03049" y="51361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148406" y="5593378"/>
            <a:ext cx="68580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96000" y="59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j-lt"/>
              </a:rPr>
              <a:t>car</a:t>
            </a:r>
            <a:endParaRPr lang="en-US" sz="1800" b="0" dirty="0">
              <a:latin typeface="+mj-lt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825740" y="5593378"/>
            <a:ext cx="756160" cy="457200"/>
          </a:xfrm>
          <a:prstGeom prst="rect">
            <a:avLst/>
          </a:prstGeom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'()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803989" y="59743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 smtClean="0">
                <a:latin typeface="+mj-lt"/>
              </a:rPr>
              <a:t>cdr</a:t>
            </a:r>
            <a:endParaRPr lang="en-US" sz="1800" b="0" dirty="0">
              <a:latin typeface="+mj-lt"/>
            </a:endParaRP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6443239" y="5288578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4232020" y="5877580"/>
            <a:ext cx="747296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5029200" y="5638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j-lt"/>
              </a:rPr>
              <a:t>…</a:t>
            </a:r>
            <a:endParaRPr lang="en-US" sz="1800" dirty="0">
              <a:latin typeface="+mj-lt"/>
            </a:endParaRPr>
          </a:p>
        </p:txBody>
      </p:sp>
      <p:cxnSp>
        <p:nvCxnSpPr>
          <p:cNvPr id="87" name="Straight Arrow Connector 86"/>
          <p:cNvCxnSpPr/>
          <p:nvPr/>
        </p:nvCxnSpPr>
        <p:spPr bwMode="auto">
          <a:xfrm flipV="1">
            <a:off x="5612484" y="5801380"/>
            <a:ext cx="635916" cy="893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 flipV="1">
            <a:off x="2895600" y="4286310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2818652" y="3933855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</a:t>
            </a:r>
            <a:r>
              <a:rPr lang="en-US" sz="2000" dirty="0" smtClean="0"/>
              <a:t>(self </a:t>
            </a:r>
            <a:r>
              <a:rPr lang="en-US" sz="2000" dirty="0" err="1" smtClean="0"/>
              <a:t>args</a:t>
            </a:r>
            <a:r>
              <a:rPr lang="en-US" sz="2000" dirty="0" smtClean="0"/>
              <a:t>)…</a:t>
            </a:r>
            <a:endParaRPr lang="en-US" sz="2000" dirty="0"/>
          </a:p>
        </p:txBody>
      </p:sp>
      <p:cxnSp>
        <p:nvCxnSpPr>
          <p:cNvPr id="91" name="Straight Arrow Connector 90"/>
          <p:cNvCxnSpPr/>
          <p:nvPr/>
        </p:nvCxnSpPr>
        <p:spPr bwMode="auto">
          <a:xfrm flipV="1">
            <a:off x="4919239" y="4333965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Box 91"/>
          <p:cNvSpPr txBox="1"/>
          <p:nvPr/>
        </p:nvSpPr>
        <p:spPr>
          <a:xfrm>
            <a:off x="4993272" y="3981510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</a:t>
            </a:r>
            <a:r>
              <a:rPr lang="en-US" sz="2000" dirty="0" smtClean="0"/>
              <a:t>(self </a:t>
            </a:r>
            <a:r>
              <a:rPr lang="en-US" sz="2000" dirty="0" err="1" smtClean="0"/>
              <a:t>args</a:t>
            </a:r>
            <a:r>
              <a:rPr lang="en-US" sz="2000" dirty="0" smtClean="0"/>
              <a:t>)…</a:t>
            </a:r>
            <a:endParaRPr lang="en-US" sz="2000" dirty="0"/>
          </a:p>
        </p:txBody>
      </p:sp>
      <p:cxnSp>
        <p:nvCxnSpPr>
          <p:cNvPr id="93" name="Straight Arrow Connector 92"/>
          <p:cNvCxnSpPr/>
          <p:nvPr/>
        </p:nvCxnSpPr>
        <p:spPr bwMode="auto">
          <a:xfrm flipV="1">
            <a:off x="8153400" y="4410165"/>
            <a:ext cx="109961" cy="5128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355472" y="4038600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en-US" sz="2000" dirty="0" smtClean="0">
                <a:solidFill>
                  <a:srgbClr val="FF0000"/>
                </a:solidFill>
              </a:rPr>
              <a:t>(self </a:t>
            </a:r>
            <a:r>
              <a:rPr lang="en-US" sz="2000" dirty="0" err="1" smtClean="0">
                <a:solidFill>
                  <a:srgbClr val="FF0000"/>
                </a:solidFill>
              </a:rPr>
              <a:t>args</a:t>
            </a:r>
            <a:r>
              <a:rPr lang="en-US" sz="2000" dirty="0" smtClean="0">
                <a:solidFill>
                  <a:srgbClr val="FF0000"/>
                </a:solidFill>
              </a:rPr>
              <a:t>)…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83295" y="1630740"/>
            <a:ext cx="3408305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Evaluate body of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dirty="0">
                <a:solidFill>
                  <a:srgbClr val="FF0000"/>
                </a:solidFill>
              </a:rPr>
              <a:t>(self 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)…</a:t>
            </a:r>
          </a:p>
          <a:p>
            <a:r>
              <a:rPr lang="en-US" dirty="0" smtClean="0"/>
              <a:t>with self bound to</a:t>
            </a:r>
          </a:p>
          <a:p>
            <a:r>
              <a:rPr lang="en-US" i="1" dirty="0" smtClean="0"/>
              <a:t>entire object</a:t>
            </a:r>
          </a:p>
          <a:p>
            <a:r>
              <a:rPr lang="en-US" dirty="0" smtClean="0"/>
              <a:t>(and </a:t>
            </a:r>
            <a:r>
              <a:rPr lang="en-US" dirty="0" err="1" smtClean="0"/>
              <a:t>args</a:t>
            </a:r>
            <a:r>
              <a:rPr lang="en-US" dirty="0" smtClean="0"/>
              <a:t> bound to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'()</a:t>
            </a:r>
            <a:r>
              <a:rPr lang="en-US" dirty="0" smtClean="0"/>
              <a:t>)</a:t>
            </a:r>
            <a:endParaRPr lang="en-US" i="1" dirty="0"/>
          </a:p>
        </p:txBody>
      </p:sp>
      <p:cxnSp>
        <p:nvCxnSpPr>
          <p:cNvPr id="71" name="Straight Arrow Connector 70"/>
          <p:cNvCxnSpPr/>
          <p:nvPr/>
        </p:nvCxnSpPr>
        <p:spPr bwMode="auto">
          <a:xfrm flipV="1">
            <a:off x="7343044" y="2937640"/>
            <a:ext cx="505556" cy="3416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7250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495800"/>
          </a:xfrm>
        </p:spPr>
        <p:txBody>
          <a:bodyPr/>
          <a:lstStyle/>
          <a:p>
            <a:r>
              <a:rPr lang="en-US" dirty="0" smtClean="0"/>
              <a:t>Plain-old Racket function can take initial field values and build a point object</a:t>
            </a:r>
          </a:p>
          <a:p>
            <a:pPr lvl="1"/>
            <a:r>
              <a:rPr lang="en-US" dirty="0" smtClean="0"/>
              <a:t>Use functions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 smtClean="0"/>
              <a:t>, 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dirty="0" smtClean="0"/>
              <a:t> on result and in “methods”</a:t>
            </a:r>
          </a:p>
          <a:p>
            <a:pPr lvl="1"/>
            <a:r>
              <a:rPr lang="en-US" dirty="0" smtClean="0"/>
              <a:t>Call to self: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(send self 'm …)</a:t>
            </a:r>
          </a:p>
          <a:p>
            <a:pPr lvl="1"/>
            <a:r>
              <a:rPr lang="en-US" dirty="0" smtClean="0"/>
              <a:t>Method arguments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3276600"/>
            <a:ext cx="80010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make-point _x _y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 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obj</a:t>
            </a:r>
            <a:r>
              <a:rPr lang="en-US" sz="2000" kern="0" dirty="0" smtClean="0"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(list (</a:t>
            </a:r>
            <a:r>
              <a:rPr lang="en-US" sz="2000" kern="0" dirty="0" err="1" smtClean="0">
                <a:latin typeface="Courier New" pitchFamily="49" charset="0"/>
              </a:rPr>
              <a:t>mcons</a:t>
            </a:r>
            <a:r>
              <a:rPr lang="en-US" sz="2000" kern="0" dirty="0" smtClean="0">
                <a:latin typeface="Courier New" pitchFamily="49" charset="0"/>
              </a:rPr>
              <a:t> 'x _x)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(</a:t>
            </a:r>
            <a:r>
              <a:rPr lang="en-US" sz="2000" kern="0" dirty="0" err="1" smtClean="0">
                <a:latin typeface="Courier New" pitchFamily="49" charset="0"/>
              </a:rPr>
              <a:t>mcons</a:t>
            </a:r>
            <a:r>
              <a:rPr lang="en-US" sz="2000" kern="0" dirty="0" smtClean="0">
                <a:latin typeface="Courier New" pitchFamily="49" charset="0"/>
              </a:rPr>
              <a:t> 'y _y))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(list (cons 'get-x (</a:t>
            </a:r>
            <a:r>
              <a:rPr lang="en-US" sz="2000" dirty="0" smtClean="0">
                <a:sym typeface="Symbol"/>
              </a:rPr>
              <a:t>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self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)(get self 'x)))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</a:t>
            </a:r>
            <a:r>
              <a:rPr lang="en-US" sz="2000" kern="0" dirty="0">
                <a:latin typeface="Courier New" pitchFamily="49" charset="0"/>
              </a:rPr>
              <a:t>(cons </a:t>
            </a:r>
            <a:r>
              <a:rPr lang="en-US" sz="2000" kern="0" dirty="0" smtClean="0">
                <a:latin typeface="Courier New" pitchFamily="49" charset="0"/>
              </a:rPr>
              <a:t>'get-y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dirty="0">
                <a:sym typeface="Symbol"/>
              </a:rPr>
              <a:t>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self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)(get </a:t>
            </a:r>
            <a:r>
              <a:rPr lang="en-US" sz="2000" kern="0" dirty="0">
                <a:latin typeface="Courier New" pitchFamily="49" charset="0"/>
              </a:rPr>
              <a:t>self </a:t>
            </a:r>
            <a:r>
              <a:rPr lang="en-US" sz="2000" kern="0" dirty="0" smtClean="0">
                <a:latin typeface="Courier New" pitchFamily="49" charset="0"/>
              </a:rPr>
              <a:t>'y)))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(cons 'set-x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dirty="0">
                <a:sym typeface="Symbol"/>
              </a:rPr>
              <a:t>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self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)(…)))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</a:t>
            </a:r>
            <a:r>
              <a:rPr lang="en-US" sz="2000" kern="0" dirty="0">
                <a:latin typeface="Courier New" pitchFamily="49" charset="0"/>
              </a:rPr>
              <a:t>(cons </a:t>
            </a:r>
            <a:r>
              <a:rPr lang="en-US" sz="2000" kern="0" dirty="0" smtClean="0">
                <a:latin typeface="Courier New" pitchFamily="49" charset="0"/>
              </a:rPr>
              <a:t>'set-y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dirty="0">
                <a:sym typeface="Symbol"/>
              </a:rPr>
              <a:t>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self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)(…)))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</a:t>
            </a:r>
            <a:r>
              <a:rPr lang="en-US" sz="2000" kern="0" dirty="0">
                <a:latin typeface="Courier New" pitchFamily="49" charset="0"/>
              </a:rPr>
              <a:t>(cons </a:t>
            </a:r>
            <a:r>
              <a:rPr lang="en-US" sz="2000" kern="0" dirty="0" smtClean="0">
                <a:latin typeface="Courier New" pitchFamily="49" charset="0"/>
              </a:rPr>
              <a:t>'</a:t>
            </a:r>
            <a:r>
              <a:rPr lang="en-US" sz="2000" kern="0" dirty="0" err="1" smtClean="0">
                <a:latin typeface="Courier New" pitchFamily="49" charset="0"/>
              </a:rPr>
              <a:t>distToOrigin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dirty="0">
                <a:sym typeface="Symbol"/>
              </a:rPr>
              <a:t>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self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args</a:t>
            </a:r>
            <a:r>
              <a:rPr lang="en-US" sz="2000" kern="0" dirty="0" smtClean="0">
                <a:latin typeface="Courier New" pitchFamily="49" charset="0"/>
              </a:rPr>
              <a:t>)(…))))))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842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Subclassing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make-point</a:t>
            </a:r>
            <a:r>
              <a:rPr lang="en-US" dirty="0" smtClean="0"/>
              <a:t> to 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make-color-point</a:t>
            </a:r>
            <a:r>
              <a:rPr lang="en-US" dirty="0" smtClean="0"/>
              <a:t> or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make-polar-point</a:t>
            </a:r>
            <a:r>
              <a:rPr lang="en-US" dirty="0" smtClean="0"/>
              <a:t> functions (see code)</a:t>
            </a:r>
          </a:p>
          <a:p>
            <a:endParaRPr lang="en-US" dirty="0"/>
          </a:p>
          <a:p>
            <a:r>
              <a:rPr lang="en-US" dirty="0" smtClean="0"/>
              <a:t>Build a new object using fields and methods from “super” “constructor”</a:t>
            </a:r>
          </a:p>
          <a:p>
            <a:pPr lvl="1"/>
            <a:r>
              <a:rPr lang="en-US" dirty="0" smtClean="0"/>
              <a:t>Add new or overriding methods to the </a:t>
            </a:r>
            <a:r>
              <a:rPr lang="en-US" i="1" dirty="0" smtClean="0">
                <a:solidFill>
                  <a:schemeClr val="accent2"/>
                </a:solidFill>
              </a:rPr>
              <a:t>beginning</a:t>
            </a:r>
            <a:r>
              <a:rPr lang="en-US" dirty="0" smtClean="0">
                <a:solidFill>
                  <a:schemeClr val="accent2"/>
                </a:solidFill>
              </a:rPr>
              <a:t> of the list</a:t>
            </a:r>
          </a:p>
          <a:p>
            <a:pPr lvl="2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dirty="0" smtClean="0"/>
              <a:t> will find the first matching method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Since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</a:t>
            </a:r>
            <a:r>
              <a:rPr lang="en-US" dirty="0" smtClean="0">
                <a:solidFill>
                  <a:schemeClr val="accent2"/>
                </a:solidFill>
              </a:rPr>
              <a:t> passes the entire receiver for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>
                <a:solidFill>
                  <a:schemeClr val="accent2"/>
                </a:solidFill>
              </a:rPr>
              <a:t>, dynamic dispatch works as desired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561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dirty="0" smtClean="0"/>
              <a:t>We were wise not to try this in ML!</a:t>
            </a:r>
          </a:p>
          <a:p>
            <a:pPr lvl="1"/>
            <a:endParaRPr lang="en-US" sz="1000" dirty="0" smtClean="0"/>
          </a:p>
          <a:p>
            <a:r>
              <a:rPr lang="en-US" dirty="0" smtClean="0"/>
              <a:t>ML's type system does not have subtyping for declaring a polar-point type that “is also a” point type</a:t>
            </a:r>
          </a:p>
          <a:p>
            <a:pPr lvl="1"/>
            <a:r>
              <a:rPr lang="en-US" dirty="0" smtClean="0"/>
              <a:t>Workarounds possible (e.g., one type for all objects)</a:t>
            </a:r>
          </a:p>
          <a:p>
            <a:pPr lvl="1"/>
            <a:r>
              <a:rPr lang="en-US" dirty="0" smtClean="0"/>
              <a:t>Still no good type for those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arguments to functions </a:t>
            </a:r>
          </a:p>
          <a:p>
            <a:pPr lvl="2"/>
            <a:r>
              <a:rPr lang="en-US" dirty="0" smtClean="0"/>
              <a:t>Need quite sophisticated type systems to support dynamic dispatch if it is not </a:t>
            </a:r>
            <a:r>
              <a:rPr lang="en-US" i="1" dirty="0" smtClean="0"/>
              <a:t>built into the language</a:t>
            </a:r>
          </a:p>
          <a:p>
            <a:pPr lvl="1"/>
            <a:endParaRPr lang="en-US" sz="1000" dirty="0"/>
          </a:p>
          <a:p>
            <a:r>
              <a:rPr lang="en-US" dirty="0" smtClean="0"/>
              <a:t>In fairness, languages with subtyping but not generics make it analogously awkward to write generic code</a:t>
            </a:r>
          </a:p>
          <a:p>
            <a:pPr marL="457200" lvl="1" indent="0">
              <a:buNone/>
            </a:pPr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06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2"/>
                </a:solidFill>
              </a:rPr>
              <a:t>Dynamic dispatch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Also known as </a:t>
            </a:r>
            <a:r>
              <a:rPr lang="en-US" i="1" dirty="0" smtClean="0"/>
              <a:t>late binding</a:t>
            </a:r>
            <a:r>
              <a:rPr lang="en-US" dirty="0" smtClean="0"/>
              <a:t> or </a:t>
            </a:r>
            <a:r>
              <a:rPr lang="en-US" i="1" dirty="0" smtClean="0"/>
              <a:t>virtual methods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self.m2()</a:t>
            </a:r>
            <a:r>
              <a:rPr lang="en-US" dirty="0" smtClean="0"/>
              <a:t> in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dirty="0" smtClean="0"/>
              <a:t> defined in class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can </a:t>
            </a:r>
            <a:r>
              <a:rPr lang="en-US" i="1" dirty="0" smtClean="0"/>
              <a:t>resolve to</a:t>
            </a:r>
            <a:r>
              <a:rPr lang="en-US" dirty="0" smtClean="0"/>
              <a:t> a method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m2</a:t>
            </a:r>
            <a:r>
              <a:rPr lang="en-US" dirty="0" smtClean="0"/>
              <a:t> defined in a subclass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Most unique characteristic of OOP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Need to define the semantics of </a:t>
            </a:r>
            <a:r>
              <a:rPr lang="en-US" i="1" dirty="0" smtClean="0">
                <a:solidFill>
                  <a:schemeClr val="accent2"/>
                </a:solidFill>
              </a:rPr>
              <a:t>method lookup</a:t>
            </a:r>
            <a:r>
              <a:rPr lang="en-US" dirty="0" smtClean="0"/>
              <a:t> as carefully as we defined </a:t>
            </a:r>
            <a:r>
              <a:rPr lang="en-US" i="1" dirty="0" smtClean="0"/>
              <a:t>variable lookup</a:t>
            </a:r>
            <a:r>
              <a:rPr lang="en-US" dirty="0" smtClean="0"/>
              <a:t> for our PLs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28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variable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Rules for “looking things up” is a key part of PL semantics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ML: Look up </a:t>
            </a:r>
            <a:r>
              <a:rPr lang="en-US" i="1" dirty="0" smtClean="0"/>
              <a:t>variables</a:t>
            </a:r>
            <a:r>
              <a:rPr lang="en-US" dirty="0" smtClean="0"/>
              <a:t> in the appropriate environment</a:t>
            </a:r>
          </a:p>
          <a:p>
            <a:pPr lvl="1"/>
            <a:r>
              <a:rPr lang="en-US" dirty="0" smtClean="0"/>
              <a:t>Lexical scope for closures</a:t>
            </a:r>
          </a:p>
          <a:p>
            <a:pPr lvl="1"/>
            <a:r>
              <a:rPr lang="en-US" i="1" dirty="0" smtClean="0"/>
              <a:t>Field names</a:t>
            </a:r>
            <a:r>
              <a:rPr lang="en-US" dirty="0" smtClean="0"/>
              <a:t> (for records) are different: not variables</a:t>
            </a:r>
          </a:p>
          <a:p>
            <a:pPr marL="457200" lvl="1" indent="0">
              <a:buNone/>
            </a:pPr>
            <a:endParaRPr lang="en-US" sz="1400" dirty="0"/>
          </a:p>
          <a:p>
            <a:r>
              <a:rPr lang="en-US" dirty="0" smtClean="0"/>
              <a:t>Racket: Like ML plus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letrec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r>
              <a:rPr lang="en-US" dirty="0" smtClean="0"/>
              <a:t>Ruby: </a:t>
            </a:r>
          </a:p>
          <a:p>
            <a:pPr lvl="1"/>
            <a:r>
              <a:rPr lang="en-US" dirty="0" smtClean="0"/>
              <a:t>Local variables and blocks mostly like ML and Racket</a:t>
            </a:r>
          </a:p>
          <a:p>
            <a:pPr lvl="1"/>
            <a:r>
              <a:rPr lang="en-US" dirty="0" smtClean="0"/>
              <a:t>But also have instance variables, class variables, methods (all more like record fields)</a:t>
            </a:r>
          </a:p>
          <a:p>
            <a:pPr lvl="2"/>
            <a:r>
              <a:rPr lang="en-US" dirty="0" smtClean="0"/>
              <a:t>Look up in terms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, which is special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261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b="1" i="0" dirty="0">
                <a:latin typeface="Courier New" pitchFamily="49" charset="0"/>
                <a:cs typeface="Courier New" pitchFamily="49" charset="0"/>
              </a:rPr>
              <a:t>self</a:t>
            </a:r>
            <a:endParaRPr lang="en-US" i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8001000" cy="3124200"/>
          </a:xfrm>
        </p:spPr>
        <p:txBody>
          <a:bodyPr/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maps to some “current” object</a:t>
            </a:r>
          </a:p>
          <a:p>
            <a:endParaRPr lang="en-US" dirty="0" smtClean="0"/>
          </a:p>
          <a:p>
            <a:r>
              <a:rPr lang="en-US" dirty="0" smtClean="0"/>
              <a:t>Look up instance 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@x</a:t>
            </a:r>
            <a:r>
              <a:rPr lang="en-US" dirty="0" smtClean="0"/>
              <a:t> using object bound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</a:p>
          <a:p>
            <a:endParaRPr lang="en-US" dirty="0" smtClean="0"/>
          </a:p>
          <a:p>
            <a:r>
              <a:rPr lang="en-US" dirty="0" smtClean="0"/>
              <a:t>Look up class variables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@@x</a:t>
            </a:r>
            <a:r>
              <a:rPr lang="en-US" dirty="0" smtClean="0"/>
              <a:t> using object bound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self.class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Look up methods…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7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Ruby method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semantics for method calls also known as message sends</a:t>
            </a:r>
          </a:p>
          <a:p>
            <a:pPr marL="0" indent="0" algn="ctr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e0.m(e1,…,en)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</a:t>
            </a:r>
            <a:r>
              <a:rPr lang="en-US" dirty="0" smtClean="0"/>
              <a:t>, …,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</a:t>
            </a:r>
            <a:r>
              <a:rPr lang="en-US" dirty="0" smtClean="0"/>
              <a:t> to objects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obj0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obj1</a:t>
            </a:r>
            <a:r>
              <a:rPr lang="en-US" dirty="0" smtClean="0"/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objn</a:t>
            </a:r>
            <a:endParaRPr lang="en-US" dirty="0" smtClean="0"/>
          </a:p>
          <a:p>
            <a:pPr lvl="1"/>
            <a:r>
              <a:rPr lang="en-US" dirty="0" smtClean="0"/>
              <a:t>As usual, may involve looking up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, variables, fields,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be the class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obj0</a:t>
            </a:r>
            <a:r>
              <a:rPr lang="en-US" dirty="0" smtClean="0"/>
              <a:t> (every object has a class)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is defined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, pick that method, else recur with the superclass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unless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 smtClean="0"/>
              <a:t> is already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</a:p>
          <a:p>
            <a:pPr lvl="1"/>
            <a:r>
              <a:rPr lang="en-US" dirty="0" smtClean="0"/>
              <a:t>If no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is found, call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method_missing</a:t>
            </a:r>
            <a:r>
              <a:rPr lang="en-US" dirty="0" smtClean="0"/>
              <a:t> instead</a:t>
            </a:r>
          </a:p>
          <a:p>
            <a:pPr lvl="2"/>
            <a:r>
              <a:rPr lang="en-US" dirty="0" smtClean="0"/>
              <a:t>Definition of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method_missing</a:t>
            </a:r>
            <a:r>
              <a:rPr lang="en-US" dirty="0" smtClean="0"/>
              <a:t>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 smtClean="0"/>
              <a:t> raises an error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Evaluate body of method picked:</a:t>
            </a:r>
          </a:p>
          <a:p>
            <a:pPr marL="857250" lvl="1" indent="-457200"/>
            <a:r>
              <a:rPr lang="en-US" dirty="0" smtClean="0"/>
              <a:t>With formal arguments bound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obj1</a:t>
            </a:r>
            <a:r>
              <a:rPr lang="en-US" dirty="0"/>
              <a:t>, …,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objn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857250" lvl="1" indent="-457200"/>
            <a:r>
              <a:rPr lang="en-US" dirty="0" smtClean="0">
                <a:solidFill>
                  <a:schemeClr val="accent2"/>
                </a:solidFill>
              </a:rPr>
              <a:t>With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>
                <a:solidFill>
                  <a:schemeClr val="accent2"/>
                </a:solidFill>
              </a:rPr>
              <a:t> bound to </a:t>
            </a:r>
            <a:r>
              <a:rPr lang="en-US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obj0</a:t>
            </a:r>
            <a:r>
              <a:rPr lang="en-US" dirty="0" smtClean="0">
                <a:solidFill>
                  <a:schemeClr val="accent2"/>
                </a:solidFill>
              </a:rPr>
              <a:t>  -- this implements dynamic dispatch!</a:t>
            </a:r>
          </a:p>
          <a:p>
            <a:pPr marL="0" indent="0">
              <a:buNone/>
            </a:pPr>
            <a:endParaRPr lang="en-US" sz="15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 smtClean="0"/>
              <a:t>Note: Step (3) complicated by </a:t>
            </a:r>
            <a:r>
              <a:rPr lang="en-US" i="1" dirty="0" err="1" smtClean="0"/>
              <a:t>mixins</a:t>
            </a:r>
            <a:r>
              <a:rPr lang="en-US" dirty="0" smtClean="0"/>
              <a:t>: will revise definition later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9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Punch-line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e0.m(e1,…,en)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implement dynamic dispatch, evaluate the method body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mapping to the </a:t>
            </a:r>
            <a:r>
              <a:rPr lang="en-US" i="1" dirty="0" smtClean="0"/>
              <a:t>receiver </a:t>
            </a:r>
            <a:r>
              <a:rPr lang="en-US" dirty="0" smtClean="0"/>
              <a:t>(result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e0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That way, any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calls in body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use the receiver's class, </a:t>
            </a:r>
          </a:p>
          <a:p>
            <a:pPr lvl="1"/>
            <a:r>
              <a:rPr lang="en-US" dirty="0" smtClean="0"/>
              <a:t>Not necessarily the class that defined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</a:p>
          <a:p>
            <a:endParaRPr lang="en-US" dirty="0"/>
          </a:p>
          <a:p>
            <a:r>
              <a:rPr lang="en-US" dirty="0" smtClean="0"/>
              <a:t>This much is the same in Ruby, Java, C#, Smalltalk, etc.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dynamic dispatch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495800"/>
          </a:xfrm>
        </p:spPr>
        <p:txBody>
          <a:bodyPr/>
          <a:lstStyle/>
          <a:p>
            <a:r>
              <a:rPr lang="en-US" dirty="0" smtClean="0"/>
              <a:t>This is why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distFromOrigin2</a:t>
            </a:r>
            <a:r>
              <a:rPr lang="en-US" dirty="0" smtClean="0"/>
              <a:t> worked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PolarPoint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More complicated than the rules for closures</a:t>
            </a:r>
          </a:p>
          <a:p>
            <a:pPr lvl="1"/>
            <a:r>
              <a:rPr lang="en-US" dirty="0" smtClean="0"/>
              <a:t>Have to treat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 smtClean="0"/>
              <a:t> specially</a:t>
            </a:r>
          </a:p>
          <a:p>
            <a:pPr lvl="1"/>
            <a:r>
              <a:rPr lang="en-US" dirty="0" smtClean="0"/>
              <a:t>May seem simpler only if you learned it first</a:t>
            </a:r>
          </a:p>
          <a:p>
            <a:pPr lvl="1"/>
            <a:r>
              <a:rPr lang="en-US" dirty="0" smtClean="0"/>
              <a:t>Complicated does not necessarily mean inferior or superior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78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Java/C#/C++, method-lookup rules are similar, but more complicated because &gt; 1 methods in a class can have same name</a:t>
            </a:r>
          </a:p>
          <a:p>
            <a:pPr lvl="1"/>
            <a:r>
              <a:rPr lang="en-US" dirty="0" smtClean="0"/>
              <a:t>Java/C/C++: Overriding only when number/types of arguments the same</a:t>
            </a:r>
          </a:p>
          <a:p>
            <a:pPr lvl="1"/>
            <a:r>
              <a:rPr lang="en-US" dirty="0" smtClean="0"/>
              <a:t>Ruby</a:t>
            </a:r>
            <a:r>
              <a:rPr lang="en-US" dirty="0"/>
              <a:t>:</a:t>
            </a:r>
            <a:r>
              <a:rPr lang="en-US" dirty="0" smtClean="0"/>
              <a:t> same-method-name always overriding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Pick the “best one” using the </a:t>
            </a:r>
            <a:r>
              <a:rPr lang="en-US" i="1" dirty="0" smtClean="0"/>
              <a:t>static</a:t>
            </a:r>
            <a:r>
              <a:rPr lang="en-US" dirty="0" smtClean="0"/>
              <a:t> (!) types of the arguments</a:t>
            </a:r>
          </a:p>
          <a:p>
            <a:pPr lvl="1"/>
            <a:r>
              <a:rPr lang="en-US" dirty="0" smtClean="0"/>
              <a:t>Complicated rules for “best”</a:t>
            </a:r>
          </a:p>
          <a:p>
            <a:pPr lvl="1"/>
            <a:r>
              <a:rPr lang="en-US" dirty="0" smtClean="0"/>
              <a:t>Type-checking error if there is no “best”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Relies fundamentally on type-checking rules</a:t>
            </a:r>
          </a:p>
          <a:p>
            <a:pPr lvl="1"/>
            <a:r>
              <a:rPr lang="en-US" dirty="0" smtClean="0"/>
              <a:t>Ruby has none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47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example,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ML (and other languages), closures are closed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can shadow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odd</a:t>
            </a:r>
            <a:r>
              <a:rPr lang="en-US" dirty="0" smtClean="0"/>
              <a:t>, but any call to the closure bound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odd</a:t>
            </a:r>
            <a:r>
              <a:rPr lang="en-US" dirty="0" smtClean="0"/>
              <a:t> above will “do what we expect”</a:t>
            </a:r>
          </a:p>
          <a:p>
            <a:pPr lvl="1"/>
            <a:r>
              <a:rPr lang="en-US" dirty="0" smtClean="0"/>
              <a:t>Does not matter if we shadow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even</a:t>
            </a:r>
            <a:r>
              <a:rPr lang="en-US" dirty="0" smtClean="0"/>
              <a:t> or not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981200"/>
            <a:ext cx="74676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x=0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true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odd  (x-1)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and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odd 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if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x=0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even (x-1)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038600"/>
            <a:ext cx="74676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does not change odd – too bad; this would improve it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 mod 2)=0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38200" y="5257800"/>
            <a:ext cx="7467600" cy="914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does not change odd – good thing; this would break it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even 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sz="2000" kern="0" dirty="0" smtClean="0">
              <a:solidFill>
                <a:schemeClr val="accent1">
                  <a:lumMod val="50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86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58508</TotalTime>
  <Words>1709</Words>
  <Application>Microsoft Office PowerPoint</Application>
  <PresentationFormat>On-screen Show (4:3)</PresentationFormat>
  <Paragraphs>351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Symbol</vt:lpstr>
      <vt:lpstr>Times New Roman</vt:lpstr>
      <vt:lpstr>dan_design_template</vt:lpstr>
      <vt:lpstr>CSE341: Programming Languages  Lecture 21 Dynamic Dispatch Precisely,  and Manually in Racket</vt:lpstr>
      <vt:lpstr>Dynamic dispatch</vt:lpstr>
      <vt:lpstr>Review: variable lookup</vt:lpstr>
      <vt:lpstr>Using self</vt:lpstr>
      <vt:lpstr>Ruby method lookup</vt:lpstr>
      <vt:lpstr>Punch-line again</vt:lpstr>
      <vt:lpstr>Comments on dynamic dispatch</vt:lpstr>
      <vt:lpstr>Static overloading</vt:lpstr>
      <vt:lpstr>A simple example, part 1</vt:lpstr>
      <vt:lpstr>A simple example, part 2</vt:lpstr>
      <vt:lpstr>The OOP trade-off</vt:lpstr>
      <vt:lpstr>Manual dynamic dispatch</vt:lpstr>
      <vt:lpstr>Our approach</vt:lpstr>
      <vt:lpstr>A point object bound to x</vt:lpstr>
      <vt:lpstr>Key helper functions</vt:lpstr>
      <vt:lpstr>(send x 'distToOrigin)</vt:lpstr>
      <vt:lpstr>Constructing points</vt:lpstr>
      <vt:lpstr>“Subclassing”</vt:lpstr>
      <vt:lpstr>Why not ML?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881</cp:revision>
  <cp:lastPrinted>2011-09-27T20:26:28Z</cp:lastPrinted>
  <dcterms:created xsi:type="dcterms:W3CDTF">2009-03-13T20:43:19Z</dcterms:created>
  <dcterms:modified xsi:type="dcterms:W3CDTF">2019-08-12T17:32:29Z</dcterms:modified>
</cp:coreProperties>
</file>