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6" r:id="rId2"/>
    <p:sldId id="483" r:id="rId3"/>
    <p:sldId id="484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504" r:id="rId24"/>
    <p:sldId id="505" r:id="rId25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077DEC-8A48-4CB3-9321-31AB6F2428DB}" v="1" dt="2019-08-09T04:07:30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64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tt Wortzman" userId="f28ab72c354ddfd1" providerId="LiveId" clId="{55077DEC-8A48-4CB3-9321-31AB6F2428DB}"/>
    <pc:docChg chg="modSld">
      <pc:chgData name="Brett Wortzman" userId="f28ab72c354ddfd1" providerId="LiveId" clId="{55077DEC-8A48-4CB3-9321-31AB6F2428DB}" dt="2019-08-09T04:07:30.494" v="0"/>
      <pc:docMkLst>
        <pc:docMk/>
      </pc:docMkLst>
      <pc:sldChg chg="modSp">
        <pc:chgData name="Brett Wortzman" userId="f28ab72c354ddfd1" providerId="LiveId" clId="{55077DEC-8A48-4CB3-9321-31AB6F2428DB}" dt="2019-08-09T04:07:30.494" v="0"/>
        <pc:sldMkLst>
          <pc:docMk/>
          <pc:sldMk cId="3176313557" sldId="488"/>
        </pc:sldMkLst>
        <pc:spChg chg="mod">
          <ac:chgData name="Brett Wortzman" userId="f28ab72c354ddfd1" providerId="LiveId" clId="{55077DEC-8A48-4CB3-9321-31AB6F2428DB}" dt="2019-08-09T04:07:30.494" v="0"/>
          <ac:spMkLst>
            <pc:docMk/>
            <pc:sldMk cId="3176313557" sldId="488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2209800"/>
          </a:xfrm>
        </p:spPr>
        <p:txBody>
          <a:bodyPr/>
          <a:lstStyle/>
          <a:p>
            <a:pPr algn="ctr"/>
            <a:r>
              <a:rPr lang="en-US" sz="3200" i="0" dirty="0"/>
              <a:t>CSE341: Programming Languages</a:t>
            </a:r>
            <a:br>
              <a:rPr lang="en-US" sz="3200" i="0" dirty="0"/>
            </a:br>
            <a:r>
              <a:rPr lang="en-US" sz="1400" i="0" dirty="0"/>
              <a:t/>
            </a:r>
            <a:br>
              <a:rPr lang="en-US" sz="1400" i="0" dirty="0"/>
            </a:br>
            <a:r>
              <a:rPr lang="en-US" sz="3200" i="0" dirty="0"/>
              <a:t>Lecture 22</a:t>
            </a:r>
            <a:br>
              <a:rPr lang="en-US" sz="3200" i="0" dirty="0"/>
            </a:br>
            <a:r>
              <a:rPr lang="en-US" sz="3200" i="0" dirty="0"/>
              <a:t>OOP vs. Functional Decomposition; Adding Operators &amp; Variants; </a:t>
            </a:r>
            <a:br>
              <a:rPr lang="en-US" sz="3200" i="0" dirty="0"/>
            </a:br>
            <a:r>
              <a:rPr lang="en-US" sz="3200" i="0" dirty="0"/>
              <a:t>Double-Dispatch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257800"/>
            <a:ext cx="6629400" cy="1219200"/>
          </a:xfrm>
        </p:spPr>
        <p:txBody>
          <a:bodyPr/>
          <a:lstStyle/>
          <a:p>
            <a:r>
              <a:rPr lang="en-US" sz="2400" dirty="0"/>
              <a:t>Brett Wortzman</a:t>
            </a:r>
          </a:p>
          <a:p>
            <a:r>
              <a:rPr lang="en-US" sz="2400" dirty="0"/>
              <a:t>Summer 2019</a:t>
            </a:r>
          </a:p>
          <a:p>
            <a:endParaRPr lang="en-US" sz="2400" dirty="0"/>
          </a:p>
          <a:p>
            <a:r>
              <a:rPr lang="en-US" sz="1200" i="1" dirty="0"/>
              <a:t>Slides originally created by Dan Grossman</a:t>
            </a:r>
            <a:endParaRPr lang="en-US" sz="44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7315447" cy="77155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on Extensibility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software extensible is valuable and hard</a:t>
            </a:r>
          </a:p>
          <a:p>
            <a:pPr lvl="1"/>
            <a:r>
              <a:rPr lang="en-US" dirty="0"/>
              <a:t>If you know you want new operations, use FP</a:t>
            </a:r>
          </a:p>
          <a:p>
            <a:pPr lvl="1"/>
            <a:r>
              <a:rPr lang="en-US" dirty="0"/>
              <a:t>If you know you want new variants, use OOP</a:t>
            </a:r>
          </a:p>
          <a:p>
            <a:pPr lvl="1"/>
            <a:r>
              <a:rPr lang="en-US" dirty="0"/>
              <a:t>If both? Languages like </a:t>
            </a:r>
            <a:r>
              <a:rPr lang="en-US" dirty="0" err="1"/>
              <a:t>Scala</a:t>
            </a:r>
            <a:r>
              <a:rPr lang="en-US" dirty="0"/>
              <a:t> try; it’s a hard problem</a:t>
            </a:r>
          </a:p>
          <a:p>
            <a:pPr lvl="1"/>
            <a:r>
              <a:rPr lang="en-US" dirty="0"/>
              <a:t>Reality: The future is often hard to predict!</a:t>
            </a:r>
          </a:p>
          <a:p>
            <a:pPr lvl="1"/>
            <a:endParaRPr lang="en-US" dirty="0"/>
          </a:p>
          <a:p>
            <a:r>
              <a:rPr lang="en-US" dirty="0"/>
              <a:t>Extensibility is a double-edged sword</a:t>
            </a:r>
          </a:p>
          <a:p>
            <a:pPr lvl="1"/>
            <a:r>
              <a:rPr lang="en-US" dirty="0"/>
              <a:t>Code more reusable without being changed later</a:t>
            </a:r>
          </a:p>
          <a:p>
            <a:pPr lvl="1"/>
            <a:r>
              <a:rPr lang="en-US" dirty="0"/>
              <a:t>But makes original code more difficult to reason about locally or change later (could break extensions)</a:t>
            </a:r>
          </a:p>
          <a:p>
            <a:pPr lvl="1"/>
            <a:r>
              <a:rPr lang="en-US" dirty="0"/>
              <a:t>Often language mechanisms to make code </a:t>
            </a:r>
            <a:r>
              <a:rPr lang="en-US" i="1" dirty="0"/>
              <a:t>less</a:t>
            </a:r>
            <a:r>
              <a:rPr lang="en-US" dirty="0"/>
              <a:t> extensible (ML modules hide </a:t>
            </a:r>
            <a:r>
              <a:rPr lang="en-US" dirty="0" err="1"/>
              <a:t>datatypes</a:t>
            </a:r>
            <a:r>
              <a:rPr lang="en-US" dirty="0"/>
              <a:t>; Java’s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dirty="0"/>
              <a:t> prevents </a:t>
            </a:r>
            <a:r>
              <a:rPr lang="en-US" dirty="0" err="1"/>
              <a:t>subclassing</a:t>
            </a:r>
            <a:r>
              <a:rPr lang="en-US" dirty="0"/>
              <a:t>/overriding)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14600677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7772400" cy="1981200"/>
          </a:xfrm>
        </p:spPr>
        <p:txBody>
          <a:bodyPr/>
          <a:lstStyle/>
          <a:p>
            <a:r>
              <a:rPr lang="en-US" dirty="0"/>
              <a:t>Situation is more complicated if an operation is defined over multiple arguments that can have different variants</a:t>
            </a:r>
          </a:p>
          <a:p>
            <a:pPr lvl="1"/>
            <a:r>
              <a:rPr lang="en-US" dirty="0"/>
              <a:t>Can arise in original program or after extension</a:t>
            </a:r>
          </a:p>
          <a:p>
            <a:endParaRPr lang="en-US" dirty="0"/>
          </a:p>
          <a:p>
            <a:r>
              <a:rPr lang="en-US" dirty="0"/>
              <a:t>Function decomposition deals with this much more simply…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155744"/>
              </p:ext>
            </p:extLst>
          </p:nvPr>
        </p:nvGraphicFramePr>
        <p:xfrm>
          <a:off x="1752601" y="1371600"/>
          <a:ext cx="5867399" cy="1868824"/>
        </p:xfrm>
        <a:graphic>
          <a:graphicData uri="http://schemas.openxmlformats.org/drawingml/2006/table">
            <a:tbl>
              <a:tblPr/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eval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toString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hasZero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Negate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80512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show the issue:</a:t>
            </a:r>
          </a:p>
          <a:p>
            <a:pPr lvl="1"/>
            <a:r>
              <a:rPr lang="en-US" dirty="0"/>
              <a:t>Include variants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Rational</a:t>
            </a:r>
          </a:p>
          <a:p>
            <a:pPr lvl="1"/>
            <a:r>
              <a:rPr lang="en-US" dirty="0"/>
              <a:t>(Re)define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/>
              <a:t> to work on any pair of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Rational</a:t>
            </a:r>
          </a:p>
          <a:p>
            <a:pPr lvl="2"/>
            <a:r>
              <a:rPr lang="en-US" dirty="0"/>
              <a:t>Concatenation if either argument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, else math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/>
              <a:t>Now just defining the addition operation is a </a:t>
            </a:r>
            <a:r>
              <a:rPr lang="en-US" i="1" dirty="0"/>
              <a:t>different</a:t>
            </a:r>
            <a:r>
              <a:rPr lang="en-US" dirty="0"/>
              <a:t> 2D grid: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890417"/>
              </p:ext>
            </p:extLst>
          </p:nvPr>
        </p:nvGraphicFramePr>
        <p:xfrm>
          <a:off x="2209800" y="3886200"/>
          <a:ext cx="4648199" cy="1463040"/>
        </p:xfrm>
        <a:graphic>
          <a:graphicData uri="http://schemas.openxmlformats.org/drawingml/2006/table">
            <a:tbl>
              <a:tblPr/>
              <a:tblGrid>
                <a:gridCol w="1295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Rational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Rational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5955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ML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924800" cy="167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Addition is different for most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Rational</a:t>
            </a:r>
            <a:r>
              <a:rPr lang="en-US" b="1" dirty="0">
                <a:latin typeface="+mj-lt"/>
                <a:cs typeface="Courier New" pitchFamily="49" charset="0"/>
              </a:rPr>
              <a:t> 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combinations</a:t>
            </a:r>
          </a:p>
          <a:p>
            <a:pPr lvl="1"/>
            <a:r>
              <a:rPr lang="en-US" dirty="0"/>
              <a:t>Run-time error for non-value expressions</a:t>
            </a:r>
          </a:p>
          <a:p>
            <a:pPr lvl="1"/>
            <a:endParaRPr lang="en-US" sz="500" dirty="0"/>
          </a:p>
          <a:p>
            <a:pPr marL="0" indent="0">
              <a:buNone/>
            </a:pPr>
            <a:r>
              <a:rPr lang="en-US" dirty="0"/>
              <a:t>Natural approach: pattern-match on the pair of values</a:t>
            </a:r>
          </a:p>
          <a:p>
            <a:pPr lvl="1"/>
            <a:r>
              <a:rPr lang="en-US" dirty="0"/>
              <a:t>For </a:t>
            </a:r>
            <a:r>
              <a:rPr lang="en-US" i="1" dirty="0"/>
              <a:t>commutative</a:t>
            </a:r>
            <a:r>
              <a:rPr lang="en-US" dirty="0"/>
              <a:t> possibilities, can re-call with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(v2,v1)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2895600"/>
            <a:ext cx="8153400" cy="3505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add_values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v1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v2</a:t>
            </a:r>
            <a:r>
              <a:rPr lang="en-US" sz="2000" kern="0" dirty="0">
                <a:latin typeface="Courier New" pitchFamily="49" charset="0"/>
              </a:rPr>
              <a:t>)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case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v1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v2</a:t>
            </a:r>
            <a:r>
              <a:rPr lang="en-US" sz="2000" kern="0" dirty="0">
                <a:latin typeface="Courier New" pitchFamily="49" charset="0"/>
              </a:rPr>
              <a:t>)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kern="0" dirty="0">
                <a:latin typeface="Courier New" pitchFamily="49" charset="0"/>
              </a:rPr>
              <a:t>, 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j</a:t>
            </a:r>
            <a:r>
              <a:rPr lang="en-US" sz="2000" kern="0" dirty="0">
                <a:latin typeface="Courier New" pitchFamily="49" charset="0"/>
              </a:rPr>
              <a:t>)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 (</a:t>
            </a:r>
            <a:r>
              <a:rPr lang="en-US" sz="2000" kern="0" dirty="0" err="1">
                <a:latin typeface="Courier New" pitchFamily="49" charset="0"/>
              </a:rPr>
              <a:t>i+j</a:t>
            </a:r>
            <a:r>
              <a:rPr lang="en-US" sz="2000" kern="0" dirty="0">
                <a:latin typeface="Courier New" pitchFamily="49" charset="0"/>
              </a:rPr>
              <a:t>)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|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kern="0" dirty="0">
                <a:latin typeface="Courier New" pitchFamily="49" charset="0"/>
              </a:rPr>
              <a:t>, String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s</a:t>
            </a:r>
            <a:r>
              <a:rPr lang="en-US" sz="2000" kern="0" dirty="0">
                <a:latin typeface="Courier New" pitchFamily="49" charset="0"/>
              </a:rPr>
              <a:t>)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>
                <a:latin typeface="Courier New" pitchFamily="49" charset="0"/>
              </a:rPr>
              <a:t>String (</a:t>
            </a:r>
            <a:r>
              <a:rPr lang="en-US" sz="2000" kern="0" dirty="0" err="1">
                <a:latin typeface="Courier New" pitchFamily="49" charset="0"/>
              </a:rPr>
              <a:t>Int.toString</a:t>
            </a:r>
            <a:r>
              <a:rPr lang="en-US" sz="2000" kern="0" dirty="0">
                <a:latin typeface="Courier New" pitchFamily="49" charset="0"/>
              </a:rPr>
              <a:t> i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^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s)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|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kern="0" dirty="0">
                <a:latin typeface="Courier New" pitchFamily="49" charset="0"/>
              </a:rPr>
              <a:t>, Rational(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j</a:t>
            </a:r>
            <a:r>
              <a:rPr lang="en-US" sz="2000" kern="0" dirty="0" err="1">
                <a:latin typeface="Courier New" pitchFamily="49" charset="0"/>
              </a:rPr>
              <a:t>,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k</a:t>
            </a:r>
            <a:r>
              <a:rPr lang="en-US" sz="2000" kern="0" dirty="0">
                <a:latin typeface="Courier New" pitchFamily="49" charset="0"/>
              </a:rPr>
              <a:t>))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>
                <a:latin typeface="Courier New" pitchFamily="49" charset="0"/>
              </a:rPr>
              <a:t>Rational (i*</a:t>
            </a:r>
            <a:r>
              <a:rPr lang="en-US" sz="2000" kern="0" dirty="0" err="1">
                <a:latin typeface="Courier New" pitchFamily="49" charset="0"/>
              </a:rPr>
              <a:t>k+j,k</a:t>
            </a:r>
            <a:r>
              <a:rPr lang="en-US" sz="2000" kern="0" dirty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| </a:t>
            </a:r>
            <a:r>
              <a:rPr lang="en-US" sz="2000" kern="0" dirty="0">
                <a:latin typeface="Courier New" pitchFamily="49" charset="0"/>
              </a:rPr>
              <a:t>(Rational _, 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 _)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err="1">
                <a:latin typeface="Courier New" pitchFamily="49" charset="0"/>
              </a:rPr>
              <a:t>add_values</a:t>
            </a:r>
            <a:r>
              <a:rPr lang="en-US" sz="2000" kern="0" dirty="0">
                <a:latin typeface="Courier New" pitchFamily="49" charset="0"/>
              </a:rPr>
              <a:t> (v2,v1)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| …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(* 5 more cases (3*3 total):</a:t>
            </a:r>
            <a:r>
              <a:rPr lang="en-US" sz="1000" kern="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see the code</a:t>
            </a:r>
            <a:r>
              <a:rPr lang="en-US" sz="1000" kern="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*)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eval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e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case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e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…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| </a:t>
            </a:r>
            <a:r>
              <a:rPr lang="en-US" sz="2000" kern="0" dirty="0">
                <a:latin typeface="Courier New" pitchFamily="49" charset="0"/>
              </a:rPr>
              <a:t>Add(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e1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e2</a:t>
            </a:r>
            <a:r>
              <a:rPr lang="en-US" sz="2000" kern="0" dirty="0">
                <a:latin typeface="Courier New" pitchFamily="49" charset="0"/>
              </a:rPr>
              <a:t>)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err="1">
                <a:latin typeface="Courier New" pitchFamily="49" charset="0"/>
              </a:rPr>
              <a:t>add_values</a:t>
            </a:r>
            <a:r>
              <a:rPr lang="en-US" sz="2000" kern="0" dirty="0">
                <a:latin typeface="Courier New" pitchFamily="49" charset="0"/>
              </a:rPr>
              <a:t> (</a:t>
            </a:r>
            <a:r>
              <a:rPr lang="en-US" sz="2000" kern="0" dirty="0" err="1">
                <a:latin typeface="Courier New" pitchFamily="49" charset="0"/>
              </a:rPr>
              <a:t>eval</a:t>
            </a:r>
            <a:r>
              <a:rPr lang="en-US" sz="2000" kern="0" dirty="0">
                <a:latin typeface="Courier New" pitchFamily="49" charset="0"/>
              </a:rPr>
              <a:t> e1, </a:t>
            </a:r>
            <a:r>
              <a:rPr lang="en-US" sz="2000" kern="0" dirty="0" err="1">
                <a:latin typeface="Courier New" pitchFamily="49" charset="0"/>
              </a:rPr>
              <a:t>eval</a:t>
            </a:r>
            <a:r>
              <a:rPr lang="en-US" sz="2000" kern="0" dirty="0">
                <a:latin typeface="Courier New" pitchFamily="49" charset="0"/>
              </a:rPr>
              <a:t> e2)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83598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772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show the issue:</a:t>
            </a:r>
          </a:p>
          <a:p>
            <a:pPr lvl="1"/>
            <a:r>
              <a:rPr lang="en-US" dirty="0"/>
              <a:t>Include variants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Rational</a:t>
            </a:r>
          </a:p>
          <a:p>
            <a:pPr lvl="1"/>
            <a:r>
              <a:rPr lang="en-US" dirty="0"/>
              <a:t>(Re)define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/>
              <a:t> to work on any pair of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Rational</a:t>
            </a:r>
          </a:p>
          <a:p>
            <a:pPr lvl="2"/>
            <a:r>
              <a:rPr lang="en-US" dirty="0"/>
              <a:t>Concatenation if either argument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, else math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/>
              <a:t>Now just defining the addition operation is a </a:t>
            </a:r>
            <a:r>
              <a:rPr lang="en-US" i="1" dirty="0"/>
              <a:t>different</a:t>
            </a:r>
            <a:r>
              <a:rPr lang="en-US" dirty="0"/>
              <a:t> 2D grid: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Worked just fine with functional decomposition — what about OOP…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411602"/>
              </p:ext>
            </p:extLst>
          </p:nvPr>
        </p:nvGraphicFramePr>
        <p:xfrm>
          <a:off x="2209800" y="3886200"/>
          <a:ext cx="4648199" cy="1463040"/>
        </p:xfrm>
        <a:graphic>
          <a:graphicData uri="http://schemas.openxmlformats.org/drawingml/2006/table">
            <a:tbl>
              <a:tblPr/>
              <a:tblGrid>
                <a:gridCol w="1295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Rational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Rational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27825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OOP?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Starts promising:</a:t>
            </a:r>
          </a:p>
          <a:p>
            <a:pPr lvl="1"/>
            <a:r>
              <a:rPr lang="en-US" dirty="0"/>
              <a:t>Use OOP to call method </a:t>
            </a:r>
            <a:r>
              <a:rPr lang="en-US" b="1" dirty="0" err="1">
                <a:latin typeface="Courier New" pitchFamily="49" charset="0"/>
              </a:rPr>
              <a:t>add_values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/>
              <a:t>to one value with other value as result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52600" y="2514600"/>
            <a:ext cx="5410200" cy="1447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7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Add</a:t>
            </a:r>
          </a:p>
          <a:p>
            <a:pPr marL="342900" indent="-342900">
              <a:lnSpc>
                <a:spcPct val="7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kern="0" dirty="0">
                <a:latin typeface="Courier New" pitchFamily="49" charset="0"/>
              </a:rPr>
              <a:t>…</a:t>
            </a:r>
          </a:p>
          <a:p>
            <a:pPr marL="342900" indent="-342900">
              <a:lnSpc>
                <a:spcPct val="7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eval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7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  e1.eval.add_values e2.eval</a:t>
            </a:r>
          </a:p>
          <a:p>
            <a:pPr marL="342900" indent="-342900">
              <a:lnSpc>
                <a:spcPct val="7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342900" indent="-342900">
              <a:lnSpc>
                <a:spcPct val="7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800" y="403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b="0" kern="0" dirty="0"/>
              <a:t>Classes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MyRational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 </a:t>
            </a:r>
            <a:r>
              <a:rPr lang="en-US" b="0" dirty="0"/>
              <a:t>then all implement </a:t>
            </a:r>
            <a:endParaRPr lang="en-US" b="0" kern="0" dirty="0"/>
          </a:p>
          <a:p>
            <a:pPr lvl="1"/>
            <a:r>
              <a:rPr lang="en-US" b="0" kern="0" dirty="0"/>
              <a:t>Each handling 3 of the 9 cases: “add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b="0" kern="0" dirty="0"/>
              <a:t> to argument”</a:t>
            </a:r>
            <a:endParaRPr lang="en-US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4800600"/>
            <a:ext cx="5410200" cy="1447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7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endParaRPr lang="en-US" sz="2000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7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kern="0" dirty="0">
                <a:latin typeface="Courier New" pitchFamily="49" charset="0"/>
              </a:rPr>
              <a:t>…</a:t>
            </a:r>
          </a:p>
          <a:p>
            <a:pPr marL="342900" indent="-342900">
              <a:lnSpc>
                <a:spcPct val="7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add_values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v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7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  …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# what goes here?</a:t>
            </a:r>
          </a:p>
          <a:p>
            <a:pPr marL="342900" indent="-342900">
              <a:lnSpc>
                <a:spcPct val="7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342900" indent="-342900">
              <a:lnSpc>
                <a:spcPct val="7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64515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r>
              <a:rPr lang="en-US" dirty="0"/>
              <a:t>This approach is common, but is “not as OOP” 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So do not do it on your homework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“hybrid” style where we used dynamic dispatch on 1 argument and then switched to Racket-style type tests for other argument</a:t>
            </a:r>
          </a:p>
          <a:p>
            <a:pPr lvl="1"/>
            <a:r>
              <a:rPr lang="en-US" dirty="0"/>
              <a:t>Definitely not “full OOP”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33600" y="2209800"/>
            <a:ext cx="5867400" cy="2895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70000"/>
              </a:lnSpc>
              <a:spcBef>
                <a:spcPts val="6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70000"/>
              </a:lnSpc>
              <a:spcBef>
                <a:spcPts val="6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add_values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v</a:t>
            </a:r>
          </a:p>
          <a:p>
            <a:pPr marL="342900" indent="-342900">
              <a:lnSpc>
                <a:spcPct val="70000"/>
              </a:lnSpc>
              <a:spcBef>
                <a:spcPts val="6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 err="1">
                <a:latin typeface="Courier New" pitchFamily="49" charset="0"/>
              </a:rPr>
              <a:t>v.is_a</a:t>
            </a:r>
            <a:r>
              <a:rPr lang="en-US" sz="2000" kern="0" dirty="0">
                <a:latin typeface="Courier New" pitchFamily="49" charset="0"/>
              </a:rPr>
              <a:t>? 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70000"/>
              </a:lnSpc>
              <a:spcBef>
                <a:spcPts val="6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     </a:t>
            </a:r>
            <a:r>
              <a:rPr lang="en-US" sz="2000" kern="0" dirty="0" err="1">
                <a:latin typeface="Courier New" pitchFamily="49" charset="0"/>
              </a:rPr>
              <a:t>Int.new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latin typeface="Courier New" pitchFamily="49" charset="0"/>
              </a:rPr>
              <a:t>v.i</a:t>
            </a:r>
            <a:r>
              <a:rPr lang="en-US" sz="2000" kern="0" dirty="0">
                <a:latin typeface="Courier New" pitchFamily="49" charset="0"/>
              </a:rPr>
              <a:t> + </a:t>
            </a:r>
            <a:r>
              <a:rPr lang="en-US" sz="2000" kern="0" dirty="0" err="1">
                <a:latin typeface="Courier New" pitchFamily="49" charset="0"/>
              </a:rPr>
              <a:t>i</a:t>
            </a:r>
            <a:r>
              <a:rPr lang="en-US" sz="2000" kern="0" dirty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70000"/>
              </a:lnSpc>
              <a:spcBef>
                <a:spcPts val="6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elsif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err="1">
                <a:latin typeface="Courier New" pitchFamily="49" charset="0"/>
              </a:rPr>
              <a:t>v.is_a</a:t>
            </a:r>
            <a:r>
              <a:rPr lang="en-US" sz="2000" kern="0" dirty="0">
                <a:latin typeface="Courier New" pitchFamily="49" charset="0"/>
              </a:rPr>
              <a:t>? </a:t>
            </a:r>
            <a:r>
              <a:rPr lang="en-US" sz="2000" kern="0" dirty="0" err="1">
                <a:latin typeface="Courier New" pitchFamily="49" charset="0"/>
              </a:rPr>
              <a:t>MyRational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70000"/>
              </a:lnSpc>
              <a:spcBef>
                <a:spcPts val="6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     </a:t>
            </a:r>
            <a:r>
              <a:rPr lang="en-US" sz="2000" kern="0" dirty="0" err="1">
                <a:latin typeface="Courier New" pitchFamily="49" charset="0"/>
              </a:rPr>
              <a:t>MyRational.new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latin typeface="Courier New" pitchFamily="49" charset="0"/>
              </a:rPr>
              <a:t>v.i+v.j</a:t>
            </a:r>
            <a:r>
              <a:rPr lang="en-US" sz="2000" kern="0" dirty="0">
                <a:latin typeface="Courier New" pitchFamily="49" charset="0"/>
              </a:rPr>
              <a:t>*</a:t>
            </a:r>
            <a:r>
              <a:rPr lang="en-US" sz="2000" kern="0" dirty="0" err="1">
                <a:latin typeface="Courier New" pitchFamily="49" charset="0"/>
              </a:rPr>
              <a:t>i,v.j</a:t>
            </a:r>
            <a:r>
              <a:rPr lang="en-US" sz="2000" kern="0" dirty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70000"/>
              </a:lnSpc>
              <a:spcBef>
                <a:spcPts val="6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 marL="342900" indent="-342900">
              <a:lnSpc>
                <a:spcPct val="70000"/>
              </a:lnSpc>
              <a:spcBef>
                <a:spcPts val="6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kern="0" dirty="0" err="1">
                <a:latin typeface="Courier New" pitchFamily="49" charset="0"/>
              </a:rPr>
              <a:t>MyString.new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latin typeface="Courier New" pitchFamily="49" charset="0"/>
              </a:rPr>
              <a:t>v.s</a:t>
            </a:r>
            <a:r>
              <a:rPr lang="en-US" sz="2000" kern="0" dirty="0">
                <a:latin typeface="Courier New" pitchFamily="49" charset="0"/>
              </a:rPr>
              <a:t> + </a:t>
            </a:r>
            <a:r>
              <a:rPr lang="en-US" sz="2000" kern="0" dirty="0" err="1">
                <a:latin typeface="Courier New" pitchFamily="49" charset="0"/>
              </a:rPr>
              <a:t>i.to_s</a:t>
            </a:r>
            <a:r>
              <a:rPr lang="en-US" sz="2000" kern="0" dirty="0">
                <a:latin typeface="Courier New" pitchFamily="49" charset="0"/>
              </a:rPr>
              <a:t>)</a:t>
            </a:r>
            <a:endParaRPr lang="en-US" sz="2000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70000"/>
              </a:lnSpc>
              <a:spcBef>
                <a:spcPts val="6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342900" indent="-342900">
              <a:lnSpc>
                <a:spcPct val="70000"/>
              </a:lnSpc>
              <a:spcBef>
                <a:spcPts val="6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8096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urier New" pitchFamily="49" charset="0"/>
              </a:rPr>
              <a:t>add_values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method in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needs “what kind of thing” </a:t>
            </a:r>
            <a:r>
              <a:rPr lang="en-US" b="1" dirty="0">
                <a:latin typeface="Courier New" pitchFamily="49" charset="0"/>
              </a:rPr>
              <a:t>v</a:t>
            </a:r>
            <a:r>
              <a:rPr lang="en-US" dirty="0"/>
              <a:t> has </a:t>
            </a:r>
          </a:p>
          <a:p>
            <a:pPr lvl="1"/>
            <a:r>
              <a:rPr lang="en-US" dirty="0"/>
              <a:t>Same problem in </a:t>
            </a:r>
            <a:r>
              <a:rPr lang="en-US" b="1" dirty="0" err="1">
                <a:latin typeface="Courier New" pitchFamily="49" charset="0"/>
              </a:rPr>
              <a:t>MyRational</a:t>
            </a:r>
            <a:r>
              <a:rPr lang="en-US" b="1" dirty="0">
                <a:latin typeface="+mj-lt"/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MyString</a:t>
            </a:r>
            <a:endParaRPr lang="en-US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dirty="0"/>
              <a:t>In OOP, “always” solve this by calling a method on </a:t>
            </a:r>
            <a:r>
              <a:rPr lang="en-US" b="1" dirty="0">
                <a:latin typeface="Courier New" pitchFamily="49" charset="0"/>
              </a:rPr>
              <a:t>v</a:t>
            </a:r>
            <a:r>
              <a:rPr lang="en-US" dirty="0"/>
              <a:t> instead!</a:t>
            </a:r>
          </a:p>
          <a:p>
            <a:endParaRPr lang="en-US" dirty="0"/>
          </a:p>
          <a:p>
            <a:r>
              <a:rPr lang="en-US" dirty="0"/>
              <a:t>But now we need to “tell” </a:t>
            </a:r>
            <a:r>
              <a:rPr lang="en-US" b="1" dirty="0">
                <a:latin typeface="Courier New" pitchFamily="49" charset="0"/>
              </a:rPr>
              <a:t>v </a:t>
            </a:r>
            <a:r>
              <a:rPr lang="en-US" dirty="0"/>
              <a:t>“what kind of thing” </a:t>
            </a:r>
            <a:r>
              <a:rPr lang="en-US" b="1" dirty="0">
                <a:latin typeface="Courier New" pitchFamily="49" charset="0"/>
              </a:rPr>
              <a:t>self </a:t>
            </a:r>
            <a:r>
              <a:rPr lang="en-US" dirty="0"/>
              <a:t>is</a:t>
            </a:r>
          </a:p>
          <a:p>
            <a:pPr lvl="1"/>
            <a:r>
              <a:rPr lang="en-US" dirty="0"/>
              <a:t>We know that!</a:t>
            </a:r>
          </a:p>
          <a:p>
            <a:pPr lvl="1"/>
            <a:r>
              <a:rPr lang="en-US" dirty="0"/>
              <a:t>“Tell” </a:t>
            </a:r>
            <a:r>
              <a:rPr lang="en-US" b="1" dirty="0">
                <a:latin typeface="Courier New" pitchFamily="49" charset="0"/>
              </a:rPr>
              <a:t>v</a:t>
            </a:r>
            <a:r>
              <a:rPr lang="en-US" dirty="0"/>
              <a:t> by calling different methods on </a:t>
            </a:r>
            <a:r>
              <a:rPr lang="en-US" b="1" dirty="0">
                <a:latin typeface="Courier New" pitchFamily="49" charset="0"/>
              </a:rPr>
              <a:t>v</a:t>
            </a:r>
            <a:r>
              <a:rPr lang="en-US" dirty="0"/>
              <a:t>, passing </a:t>
            </a:r>
            <a:r>
              <a:rPr lang="en-US" b="1" dirty="0">
                <a:latin typeface="Courier New" pitchFamily="49" charset="0"/>
              </a:rPr>
              <a:t>self</a:t>
            </a:r>
          </a:p>
          <a:p>
            <a:endParaRPr lang="en-US" dirty="0"/>
          </a:p>
          <a:p>
            <a:r>
              <a:rPr lang="en-US" dirty="0"/>
              <a:t>Use a “programming trick” (?) called </a:t>
            </a:r>
            <a:r>
              <a:rPr lang="en-US" i="1" dirty="0">
                <a:solidFill>
                  <a:schemeClr val="accent2"/>
                </a:solidFill>
              </a:rPr>
              <a:t>double-dispatch</a:t>
            </a:r>
            <a:r>
              <a:rPr lang="en-US" dirty="0"/>
              <a:t>…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93935474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Double-dispatch “trick”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495800"/>
          </a:xfrm>
        </p:spPr>
        <p:txBody>
          <a:bodyPr/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dirty="0">
                <a:cs typeface="Courier New" pitchFamily="49" charset="0"/>
              </a:rPr>
              <a:t>, and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MyRational</a:t>
            </a:r>
            <a:r>
              <a:rPr lang="en-US" dirty="0">
                <a:cs typeface="Courier New" pitchFamily="49" charset="0"/>
              </a:rPr>
              <a:t> each define all of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addInt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addString</a:t>
            </a:r>
            <a:r>
              <a:rPr lang="en-US" dirty="0">
                <a:cs typeface="Courier New" pitchFamily="49" charset="0"/>
              </a:rPr>
              <a:t>, and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addRational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cs typeface="Courier New" pitchFamily="49" charset="0"/>
              </a:rPr>
              <a:t>For example,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cs typeface="Courier New" pitchFamily="49" charset="0"/>
              </a:rPr>
              <a:t>’s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addInt</a:t>
            </a:r>
            <a:r>
              <a:rPr lang="en-US" dirty="0">
                <a:cs typeface="Courier New" pitchFamily="49" charset="0"/>
              </a:rPr>
              <a:t> is for concatenating an integer argument to the string in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self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cs typeface="Courier New" pitchFamily="49" charset="0"/>
              </a:rPr>
              <a:t>9 total methods, one for each case of addition</a:t>
            </a:r>
          </a:p>
          <a:p>
            <a:pPr marL="457200" lvl="1" indent="0"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 err="1"/>
              <a:t>’s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dirty="0"/>
              <a:t> method calls </a:t>
            </a:r>
            <a:r>
              <a:rPr lang="en-US" b="1" dirty="0">
                <a:latin typeface="Courier New" pitchFamily="49" charset="0"/>
              </a:rPr>
              <a:t>e1.eval.add_values e2.eval</a:t>
            </a:r>
            <a:r>
              <a:rPr lang="en-US" dirty="0">
                <a:latin typeface="+mj-lt"/>
              </a:rPr>
              <a:t>, which dispatches to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add_values</a:t>
            </a:r>
            <a:r>
              <a:rPr lang="en-US" dirty="0">
                <a:latin typeface="+mj-lt"/>
              </a:rPr>
              <a:t>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latin typeface="+mj-lt"/>
              </a:rPr>
              <a:t>, 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Rational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err="1">
                <a:latin typeface="+mj-lt"/>
                <a:cs typeface="Courier New" pitchFamily="49" charset="0"/>
              </a:rPr>
              <a:t>’s</a:t>
            </a:r>
            <a:r>
              <a:rPr lang="en-US" dirty="0">
                <a:latin typeface="+mj-lt"/>
                <a:cs typeface="Courier New" pitchFamily="49" charset="0"/>
              </a:rPr>
              <a:t>      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add_values</a:t>
            </a:r>
            <a:r>
              <a:rPr lang="en-US" dirty="0">
                <a:latin typeface="+mj-lt"/>
                <a:cs typeface="Courier New" pitchFamily="49" charset="0"/>
              </a:rPr>
              <a:t>: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v.addInt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self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dirty="0" err="1">
                <a:latin typeface="+mj-lt"/>
                <a:cs typeface="Courier New" pitchFamily="49" charset="0"/>
              </a:rPr>
              <a:t>’s</a:t>
            </a:r>
            <a:r>
              <a:rPr lang="en-US" dirty="0">
                <a:latin typeface="+mj-lt"/>
                <a:cs typeface="Courier New" pitchFamily="49" charset="0"/>
              </a:rPr>
              <a:t>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add_values</a:t>
            </a:r>
            <a:r>
              <a:rPr lang="en-US" dirty="0">
                <a:latin typeface="+mj-lt"/>
                <a:cs typeface="Courier New" pitchFamily="49" charset="0"/>
              </a:rPr>
              <a:t>:  </a:t>
            </a:r>
            <a:r>
              <a:rPr lang="en-US" sz="1000" dirty="0">
                <a:latin typeface="+mj-lt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v.addString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self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MyRational</a:t>
            </a:r>
            <a:r>
              <a:rPr lang="en-US" dirty="0" err="1">
                <a:latin typeface="+mj-lt"/>
                <a:cs typeface="Courier New" pitchFamily="49" charset="0"/>
              </a:rPr>
              <a:t>’s</a:t>
            </a:r>
            <a:r>
              <a:rPr lang="en-US" dirty="0">
                <a:latin typeface="+mj-lt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add_values</a:t>
            </a:r>
            <a:r>
              <a:rPr lang="en-US" dirty="0">
                <a:latin typeface="+mj-lt"/>
                <a:cs typeface="Courier New" pitchFamily="49" charset="0"/>
              </a:rPr>
              <a:t>:   </a:t>
            </a:r>
            <a:r>
              <a:rPr lang="en-US" sz="800" dirty="0">
                <a:latin typeface="+mj-lt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v.addRational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self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  <a:cs typeface="Courier New" pitchFamily="49" charset="0"/>
              </a:rPr>
              <a:t>So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add_values</a:t>
            </a:r>
            <a:r>
              <a:rPr lang="en-US" dirty="0">
                <a:latin typeface="+mj-lt"/>
                <a:cs typeface="Courier New" pitchFamily="49" charset="0"/>
              </a:rPr>
              <a:t> performs “2nd dispatch” to the correct case of 9!</a:t>
            </a:r>
          </a:p>
          <a:p>
            <a:pPr marL="457200" lvl="1" indent="0">
              <a:buNone/>
            </a:pPr>
            <a:endParaRPr lang="en-US" sz="1000" dirty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+mj-lt"/>
                <a:cs typeface="Courier New" pitchFamily="49" charset="0"/>
              </a:rPr>
              <a:t>[Definitely see the code]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69599313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showing you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Honestly, partly to belittle full commitment to OOP</a:t>
            </a:r>
          </a:p>
          <a:p>
            <a:endParaRPr lang="en-US" dirty="0"/>
          </a:p>
          <a:p>
            <a:r>
              <a:rPr lang="en-US" dirty="0"/>
              <a:t>To understand dynamic dispatch via a sophisticated idiom</a:t>
            </a:r>
          </a:p>
          <a:p>
            <a:endParaRPr lang="en-US" dirty="0"/>
          </a:p>
          <a:p>
            <a:r>
              <a:rPr lang="en-US" dirty="0"/>
              <a:t>Because required for the homework</a:t>
            </a:r>
          </a:p>
          <a:p>
            <a:endParaRPr lang="en-US" dirty="0"/>
          </a:p>
          <a:p>
            <a:r>
              <a:rPr lang="en-US" dirty="0"/>
              <a:t>To contrast with </a:t>
            </a:r>
            <a:r>
              <a:rPr lang="en-US" i="1" dirty="0" err="1"/>
              <a:t>multimethods</a:t>
            </a:r>
            <a:r>
              <a:rPr lang="en-US" dirty="0"/>
              <a:t>  (optional)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9408702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things 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r>
              <a:rPr lang="en-US" dirty="0"/>
              <a:t>In functional (and procedural) programming, break programs down into </a:t>
            </a:r>
            <a:r>
              <a:rPr lang="en-US" dirty="0">
                <a:solidFill>
                  <a:schemeClr val="accent2"/>
                </a:solidFill>
              </a:rPr>
              <a:t>functions that perform some operation</a:t>
            </a:r>
          </a:p>
          <a:p>
            <a:endParaRPr lang="en-US" sz="1000" dirty="0"/>
          </a:p>
          <a:p>
            <a:r>
              <a:rPr lang="en-US" dirty="0"/>
              <a:t>In object-oriented programming, break programs down into </a:t>
            </a:r>
            <a:r>
              <a:rPr lang="en-US" dirty="0">
                <a:solidFill>
                  <a:schemeClr val="accent2"/>
                </a:solidFill>
              </a:rPr>
              <a:t>classes that give behavior to some kind of data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dirty="0"/>
              <a:t>This lecture:</a:t>
            </a:r>
          </a:p>
          <a:p>
            <a:pPr marL="0" indent="0">
              <a:buNone/>
            </a:pPr>
            <a:endParaRPr lang="en-US" sz="800" dirty="0"/>
          </a:p>
          <a:p>
            <a:pPr lvl="1"/>
            <a:r>
              <a:rPr lang="en-US" dirty="0"/>
              <a:t>These two forms of </a:t>
            </a:r>
            <a:r>
              <a:rPr lang="en-US" i="1" dirty="0"/>
              <a:t>decomposition</a:t>
            </a:r>
            <a:r>
              <a:rPr lang="en-US" dirty="0"/>
              <a:t> are </a:t>
            </a:r>
            <a:r>
              <a:rPr lang="en-US" dirty="0">
                <a:solidFill>
                  <a:schemeClr val="accent2"/>
                </a:solidFill>
              </a:rPr>
              <a:t>so exactly opposite</a:t>
            </a:r>
            <a:r>
              <a:rPr lang="en-US" dirty="0"/>
              <a:t> that they are two ways of looking at the same “matrix”</a:t>
            </a:r>
          </a:p>
          <a:p>
            <a:pPr lvl="1"/>
            <a:endParaRPr lang="en-US" sz="800" dirty="0"/>
          </a:p>
          <a:p>
            <a:pPr lvl="1"/>
            <a:r>
              <a:rPr lang="en-US" dirty="0"/>
              <a:t>Which form is “better” is somewhat personal taste, but also depends on </a:t>
            </a:r>
            <a:r>
              <a:rPr lang="en-US" dirty="0">
                <a:solidFill>
                  <a:schemeClr val="accent2"/>
                </a:solidFill>
              </a:rPr>
              <a:t>how you expect to </a:t>
            </a:r>
            <a:r>
              <a:rPr lang="en-US" i="1" dirty="0">
                <a:solidFill>
                  <a:schemeClr val="accent2"/>
                </a:solidFill>
              </a:rPr>
              <a:t>change/extend software</a:t>
            </a:r>
          </a:p>
          <a:p>
            <a:pPr lvl="1"/>
            <a:endParaRPr lang="en-US" sz="800" i="1" dirty="0"/>
          </a:p>
          <a:p>
            <a:pPr lvl="1"/>
            <a:r>
              <a:rPr lang="en-US" dirty="0"/>
              <a:t>For some operations over two (multiple) arguments, functions and pattern-matching are straightforward, but with OOP we can do it with </a:t>
            </a:r>
            <a:r>
              <a:rPr lang="en-US" i="1" dirty="0">
                <a:solidFill>
                  <a:schemeClr val="accent2"/>
                </a:solidFill>
              </a:rPr>
              <a:t>double dispatch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(multiple dispatch)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86789236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in Java too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dirty="0"/>
              <a:t>In a statically typed language, double-dispatch works fine</a:t>
            </a:r>
          </a:p>
          <a:p>
            <a:pPr lvl="1"/>
            <a:r>
              <a:rPr lang="en-US" dirty="0"/>
              <a:t>Just need all the dispatch methods in the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[See Java code]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2743200"/>
            <a:ext cx="7162800" cy="2819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abstract class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Value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extends </a:t>
            </a:r>
            <a:r>
              <a:rPr lang="en-US" sz="2000" kern="0" dirty="0" err="1">
                <a:latin typeface="Courier New" pitchFamily="49" charset="0"/>
              </a:rPr>
              <a:t>Exp</a:t>
            </a:r>
            <a:r>
              <a:rPr lang="en-US" sz="2000" kern="0" dirty="0">
                <a:latin typeface="Courier New" pitchFamily="49" charset="0"/>
              </a:rPr>
              <a:t> {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abstract </a:t>
            </a:r>
            <a:r>
              <a:rPr lang="en-US" sz="2000" kern="0" dirty="0">
                <a:latin typeface="Courier New" pitchFamily="49" charset="0"/>
              </a:rPr>
              <a:t>Value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add_values</a:t>
            </a:r>
            <a:r>
              <a:rPr lang="en-US" sz="2000" kern="0" dirty="0">
                <a:latin typeface="Courier New" pitchFamily="49" charset="0"/>
              </a:rPr>
              <a:t>(Value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other</a:t>
            </a:r>
            <a:r>
              <a:rPr lang="en-US" sz="2000" kern="0" dirty="0">
                <a:latin typeface="Courier New" pitchFamily="49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abstract </a:t>
            </a:r>
            <a:r>
              <a:rPr lang="en-US" sz="2000" kern="0" dirty="0">
                <a:latin typeface="Courier New" pitchFamily="49" charset="0"/>
              </a:rPr>
              <a:t>Value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addInt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other</a:t>
            </a:r>
            <a:r>
              <a:rPr lang="en-US" sz="2000" kern="0" dirty="0">
                <a:latin typeface="Courier New" pitchFamily="49" charset="0"/>
              </a:rPr>
              <a:t>);  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abstract </a:t>
            </a:r>
            <a:r>
              <a:rPr lang="en-US" sz="2000" kern="0" dirty="0">
                <a:latin typeface="Courier New" pitchFamily="49" charset="0"/>
              </a:rPr>
              <a:t>Value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addString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latin typeface="Courier New" pitchFamily="49" charset="0"/>
              </a:rPr>
              <a:t>Strng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other</a:t>
            </a:r>
            <a:r>
              <a:rPr lang="en-US" sz="2000" kern="0" dirty="0">
                <a:latin typeface="Courier New" pitchFamily="49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abstract </a:t>
            </a:r>
            <a:r>
              <a:rPr lang="en-US" sz="2000" kern="0" dirty="0">
                <a:latin typeface="Courier New" pitchFamily="49" charset="0"/>
              </a:rPr>
              <a:t>Value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addRational</a:t>
            </a:r>
            <a:r>
              <a:rPr lang="en-US" sz="2000" kern="0" dirty="0">
                <a:latin typeface="Courier New" pitchFamily="49" charset="0"/>
              </a:rPr>
              <a:t>(Rational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other</a:t>
            </a:r>
            <a:r>
              <a:rPr lang="en-US" sz="2000" kern="0" dirty="0">
                <a:latin typeface="Courier New" pitchFamily="49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}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extends </a:t>
            </a:r>
            <a:r>
              <a:rPr lang="en-US" sz="2000" kern="0" dirty="0">
                <a:latin typeface="Courier New" pitchFamily="49" charset="0"/>
              </a:rPr>
              <a:t>Value { … 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Strng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extends </a:t>
            </a:r>
            <a:r>
              <a:rPr lang="en-US" sz="2000" kern="0" dirty="0">
                <a:latin typeface="Courier New" pitchFamily="49" charset="0"/>
              </a:rPr>
              <a:t>Value { … 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Rational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extends </a:t>
            </a:r>
            <a:r>
              <a:rPr lang="en-US" sz="2000" kern="0" dirty="0">
                <a:latin typeface="Courier New" pitchFamily="49" charset="0"/>
              </a:rPr>
              <a:t>Value { … 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8202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Being Fair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Belittling OOP style for requiring the manual trick of double dispatch is somewhat unfair…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would work better: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dirty="0">
                <a:cs typeface="Courier New" pitchFamily="49" charset="0"/>
              </a:rPr>
              <a:t>, and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MyRational</a:t>
            </a:r>
            <a:r>
              <a:rPr lang="en-US" dirty="0">
                <a:cs typeface="Courier New" pitchFamily="49" charset="0"/>
              </a:rPr>
              <a:t> each define three methods all named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add_values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cs typeface="Courier New" pitchFamily="49" charset="0"/>
              </a:rPr>
              <a:t>One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add_values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takes an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, one 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dirty="0">
                <a:cs typeface="Courier New" pitchFamily="49" charset="0"/>
              </a:rPr>
              <a:t>, one 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MyRational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cs typeface="Courier New" pitchFamily="49" charset="0"/>
              </a:rPr>
              <a:t>So 9 total methods named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add_values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</a:rPr>
              <a:t>e1.eval.add_values e2.eval </a:t>
            </a:r>
            <a:r>
              <a:rPr lang="en-US" dirty="0">
                <a:cs typeface="Courier New" pitchFamily="49" charset="0"/>
              </a:rPr>
              <a:t>picks the right one of the 9 at run-time using the classes of the two arguments</a:t>
            </a:r>
          </a:p>
          <a:p>
            <a:r>
              <a:rPr lang="en-US" dirty="0"/>
              <a:t>Such a semantics is called </a:t>
            </a:r>
            <a:r>
              <a:rPr lang="en-US" i="1" dirty="0" err="1">
                <a:solidFill>
                  <a:schemeClr val="accent2"/>
                </a:solidFill>
              </a:rPr>
              <a:t>multimethods</a:t>
            </a:r>
            <a:r>
              <a:rPr lang="en-US" dirty="0"/>
              <a:t>  or </a:t>
            </a:r>
            <a:r>
              <a:rPr lang="en-US" i="1" dirty="0">
                <a:solidFill>
                  <a:schemeClr val="accent2"/>
                </a:solidFill>
              </a:rPr>
              <a:t>multiple dispatch</a:t>
            </a:r>
            <a:endParaRPr lang="en-US" b="1" i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23287251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 idea:</a:t>
            </a:r>
          </a:p>
          <a:p>
            <a:pPr lvl="1"/>
            <a:r>
              <a:rPr lang="en-US" dirty="0"/>
              <a:t>Allow multiple methods with same name</a:t>
            </a:r>
          </a:p>
          <a:p>
            <a:pPr lvl="1"/>
            <a:r>
              <a:rPr lang="en-US" dirty="0"/>
              <a:t>Indicate which ones take instances of which classes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Use dynamic dispatch on arguments in addition to receiver to pick which method is called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If dynamic dispatch is essence of OOP, this is more OOP</a:t>
            </a:r>
          </a:p>
          <a:p>
            <a:pPr lvl="1"/>
            <a:r>
              <a:rPr lang="en-US" dirty="0"/>
              <a:t>No need for awkward manual multiple-dispatch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Downside: Interaction with </a:t>
            </a:r>
            <a:r>
              <a:rPr lang="en-US" dirty="0" err="1"/>
              <a:t>subclassing</a:t>
            </a:r>
            <a:r>
              <a:rPr lang="en-US" dirty="0"/>
              <a:t> can produce situations where there is “no clear winner” for which method to call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30408733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Ruby: Why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Multimethods</a:t>
            </a:r>
            <a:r>
              <a:rPr lang="en-US" dirty="0"/>
              <a:t> a bad fit (?) for Ruby because: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Ruby places no restrictions on what is passed to a method</a:t>
            </a:r>
          </a:p>
          <a:p>
            <a:endParaRPr lang="en-US" dirty="0"/>
          </a:p>
          <a:p>
            <a:r>
              <a:rPr lang="en-US" dirty="0"/>
              <a:t>Ruby never allows methods with the same name</a:t>
            </a:r>
          </a:p>
          <a:p>
            <a:pPr lvl="1"/>
            <a:r>
              <a:rPr lang="en-US" dirty="0"/>
              <a:t>Same name means overriding/replacing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18017066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Java/C#/C++: Why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Java/C#/C++ allow multiple methods with the same name</a:t>
            </a:r>
          </a:p>
          <a:p>
            <a:endParaRPr lang="en-US" sz="1000" dirty="0"/>
          </a:p>
          <a:p>
            <a:r>
              <a:rPr lang="en-US" dirty="0"/>
              <a:t>No, these language do </a:t>
            </a:r>
            <a:r>
              <a:rPr lang="en-US" i="1" dirty="0"/>
              <a:t>not</a:t>
            </a:r>
            <a:r>
              <a:rPr lang="en-US" dirty="0"/>
              <a:t> have </a:t>
            </a:r>
            <a:r>
              <a:rPr lang="en-US" dirty="0" err="1"/>
              <a:t>multimethods</a:t>
            </a:r>
            <a:endParaRPr lang="en-US" dirty="0"/>
          </a:p>
          <a:p>
            <a:pPr lvl="1"/>
            <a:r>
              <a:rPr lang="en-US" dirty="0"/>
              <a:t>They have </a:t>
            </a:r>
            <a:r>
              <a:rPr lang="en-US" i="1" dirty="0">
                <a:solidFill>
                  <a:schemeClr val="accent2"/>
                </a:solidFill>
              </a:rPr>
              <a:t>static overloading</a:t>
            </a:r>
          </a:p>
          <a:p>
            <a:pPr lvl="1"/>
            <a:r>
              <a:rPr lang="en-US" dirty="0"/>
              <a:t>Uses static types of arguments to choose the method</a:t>
            </a:r>
          </a:p>
          <a:p>
            <a:pPr lvl="2"/>
            <a:r>
              <a:rPr lang="en-US" dirty="0"/>
              <a:t>But of course run-time class of receiver [odd hybrid?]</a:t>
            </a:r>
          </a:p>
          <a:p>
            <a:pPr lvl="1"/>
            <a:r>
              <a:rPr lang="en-US" dirty="0"/>
              <a:t>No help in our example, so still code up double-dispatch manually</a:t>
            </a:r>
          </a:p>
          <a:p>
            <a:pPr lvl="1"/>
            <a:endParaRPr lang="en-US" sz="1000" dirty="0"/>
          </a:p>
          <a:p>
            <a:r>
              <a:rPr lang="en-US" dirty="0"/>
              <a:t>Actually, C# 4.0 has a way to get effect of </a:t>
            </a:r>
            <a:r>
              <a:rPr lang="en-US" dirty="0" err="1"/>
              <a:t>multimethods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Many other language have </a:t>
            </a:r>
            <a:r>
              <a:rPr lang="en-US" dirty="0" err="1"/>
              <a:t>multimethods</a:t>
            </a:r>
            <a:r>
              <a:rPr lang="en-US" dirty="0"/>
              <a:t> (e.g., </a:t>
            </a:r>
            <a:r>
              <a:rPr lang="en-US" dirty="0" err="1"/>
              <a:t>Clojure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They are not a new idea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15717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2819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Well-known and compelling example of a common </a:t>
            </a:r>
            <a:r>
              <a:rPr lang="en-US" i="1" dirty="0"/>
              <a:t>pattern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Expressions</a:t>
            </a:r>
            <a:r>
              <a:rPr lang="en-US" dirty="0"/>
              <a:t> for a small language</a:t>
            </a:r>
          </a:p>
          <a:p>
            <a:pPr lvl="1"/>
            <a:r>
              <a:rPr lang="en-US" dirty="0"/>
              <a:t>Different </a:t>
            </a:r>
            <a:r>
              <a:rPr lang="en-US" dirty="0">
                <a:solidFill>
                  <a:schemeClr val="accent2"/>
                </a:solidFill>
              </a:rPr>
              <a:t>variants</a:t>
            </a:r>
            <a:r>
              <a:rPr lang="en-US" dirty="0"/>
              <a:t> of expressions: </a:t>
            </a:r>
            <a:r>
              <a:rPr lang="en-US" dirty="0" err="1"/>
              <a:t>ints</a:t>
            </a:r>
            <a:r>
              <a:rPr lang="en-US" dirty="0"/>
              <a:t>, additions, negations, …</a:t>
            </a:r>
          </a:p>
          <a:p>
            <a:pPr lvl="1"/>
            <a:r>
              <a:rPr lang="en-US" dirty="0"/>
              <a:t>Different </a:t>
            </a:r>
            <a:r>
              <a:rPr lang="en-US" dirty="0">
                <a:solidFill>
                  <a:schemeClr val="accent2"/>
                </a:solidFill>
              </a:rPr>
              <a:t>operations</a:t>
            </a:r>
            <a:r>
              <a:rPr lang="en-US" dirty="0"/>
              <a:t> to perform: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dirty="0"/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/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hasZero</a:t>
            </a:r>
            <a:r>
              <a:rPr lang="en-US" dirty="0"/>
              <a:t>, …</a:t>
            </a:r>
          </a:p>
          <a:p>
            <a:pPr lvl="1"/>
            <a:endParaRPr lang="en-US" sz="1000" dirty="0"/>
          </a:p>
          <a:p>
            <a:pPr marL="0" indent="0">
              <a:buNone/>
            </a:pPr>
            <a:r>
              <a:rPr lang="en-US" dirty="0"/>
              <a:t>Leads to a matrix (2D-grid) of variants and operations</a:t>
            </a:r>
          </a:p>
          <a:p>
            <a:pPr lvl="1"/>
            <a:r>
              <a:rPr lang="en-US" dirty="0"/>
              <a:t>Implementation will involve deciding what “should happen” for each entry in the grid </a:t>
            </a:r>
            <a:r>
              <a:rPr lang="en-US" i="1" dirty="0"/>
              <a:t>regardless of the PL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653426"/>
              </p:ext>
            </p:extLst>
          </p:nvPr>
        </p:nvGraphicFramePr>
        <p:xfrm>
          <a:off x="1752601" y="4267200"/>
          <a:ext cx="5867399" cy="1868824"/>
        </p:xfrm>
        <a:graphic>
          <a:graphicData uri="http://schemas.openxmlformats.org/drawingml/2006/table">
            <a:tbl>
              <a:tblPr/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eval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toString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hasZero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Negate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77208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approach in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429000"/>
            <a:ext cx="7772400" cy="2667000"/>
          </a:xfrm>
        </p:spPr>
        <p:txBody>
          <a:bodyPr/>
          <a:lstStyle/>
          <a:p>
            <a:r>
              <a:rPr lang="en-US" dirty="0"/>
              <a:t>Define a </a:t>
            </a:r>
            <a:r>
              <a:rPr lang="en-US" i="1" dirty="0" err="1"/>
              <a:t>datatype</a:t>
            </a:r>
            <a:r>
              <a:rPr lang="en-US" dirty="0"/>
              <a:t>, with one </a:t>
            </a:r>
            <a:r>
              <a:rPr lang="en-US" i="1" dirty="0"/>
              <a:t>constructor</a:t>
            </a:r>
            <a:r>
              <a:rPr lang="en-US" dirty="0"/>
              <a:t>  for each variant</a:t>
            </a:r>
          </a:p>
          <a:p>
            <a:pPr lvl="1"/>
            <a:r>
              <a:rPr lang="en-US" dirty="0"/>
              <a:t>(No need to indicate </a:t>
            </a:r>
            <a:r>
              <a:rPr lang="en-US" dirty="0" err="1"/>
              <a:t>datatypes</a:t>
            </a:r>
            <a:r>
              <a:rPr lang="en-US" dirty="0"/>
              <a:t> if dynamically typed)</a:t>
            </a:r>
          </a:p>
          <a:p>
            <a:r>
              <a:rPr lang="en-US" dirty="0"/>
              <a:t>“Fill out the grid” via </a:t>
            </a:r>
            <a:r>
              <a:rPr lang="en-US" dirty="0">
                <a:solidFill>
                  <a:schemeClr val="accent2"/>
                </a:solidFill>
              </a:rPr>
              <a:t>one function per column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Each function has one branch for each column entry</a:t>
            </a:r>
          </a:p>
          <a:p>
            <a:pPr lvl="1"/>
            <a:r>
              <a:rPr lang="en-US" dirty="0"/>
              <a:t>Can combine cases (e.g., with wildcard patterns) if multiple entries in column are the same</a:t>
            </a:r>
          </a:p>
          <a:p>
            <a:pPr lvl="1"/>
            <a:endParaRPr lang="en-US" sz="1000" dirty="0"/>
          </a:p>
          <a:p>
            <a:pPr marL="0" indent="0">
              <a:buNone/>
            </a:pPr>
            <a:r>
              <a:rPr lang="en-US" dirty="0"/>
              <a:t>[See the ML code]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72482"/>
              </p:ext>
            </p:extLst>
          </p:nvPr>
        </p:nvGraphicFramePr>
        <p:xfrm>
          <a:off x="1752601" y="1371600"/>
          <a:ext cx="5867399" cy="1868824"/>
        </p:xfrm>
        <a:graphic>
          <a:graphicData uri="http://schemas.openxmlformats.org/drawingml/2006/table">
            <a:tbl>
              <a:tblPr/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eval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toString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hasZero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Negate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8416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approach in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352800"/>
            <a:ext cx="7772400" cy="2667000"/>
          </a:xfrm>
        </p:spPr>
        <p:txBody>
          <a:bodyPr/>
          <a:lstStyle/>
          <a:p>
            <a:r>
              <a:rPr lang="en-US" dirty="0"/>
              <a:t>Define a </a:t>
            </a:r>
            <a:r>
              <a:rPr lang="en-US" i="1" dirty="0"/>
              <a:t>class</a:t>
            </a:r>
            <a:r>
              <a:rPr lang="en-US" dirty="0"/>
              <a:t>, with one </a:t>
            </a:r>
            <a:r>
              <a:rPr lang="en-US" i="1" dirty="0"/>
              <a:t>abstract</a:t>
            </a:r>
            <a:r>
              <a:rPr lang="en-US" dirty="0"/>
              <a:t> </a:t>
            </a:r>
            <a:r>
              <a:rPr lang="en-US" i="1" dirty="0"/>
              <a:t>method</a:t>
            </a:r>
            <a:r>
              <a:rPr lang="en-US" dirty="0"/>
              <a:t> for each operation</a:t>
            </a:r>
          </a:p>
          <a:p>
            <a:pPr lvl="1"/>
            <a:r>
              <a:rPr lang="en-US" dirty="0"/>
              <a:t>(No need to indicate abstract methods if dynamically typed)</a:t>
            </a:r>
          </a:p>
          <a:p>
            <a:r>
              <a:rPr lang="en-US" dirty="0"/>
              <a:t>Define a </a:t>
            </a:r>
            <a:r>
              <a:rPr lang="en-US" i="1" dirty="0"/>
              <a:t>subclass</a:t>
            </a:r>
            <a:r>
              <a:rPr lang="en-US" dirty="0"/>
              <a:t> for each variant</a:t>
            </a:r>
          </a:p>
          <a:p>
            <a:r>
              <a:rPr lang="en-US" dirty="0"/>
              <a:t>So “fill out the grid” via </a:t>
            </a:r>
            <a:r>
              <a:rPr lang="en-US" dirty="0">
                <a:solidFill>
                  <a:schemeClr val="accent2"/>
                </a:solidFill>
              </a:rPr>
              <a:t>one class per row</a:t>
            </a:r>
            <a:r>
              <a:rPr lang="en-US" dirty="0"/>
              <a:t> with one method implementation for each grid position</a:t>
            </a:r>
          </a:p>
          <a:p>
            <a:pPr lvl="1"/>
            <a:r>
              <a:rPr lang="en-US" dirty="0"/>
              <a:t>Can use a method in the superclass if there is a default for multiple entries in a column</a:t>
            </a:r>
          </a:p>
          <a:p>
            <a:pPr lvl="1"/>
            <a:endParaRPr lang="en-US" sz="1000" dirty="0"/>
          </a:p>
          <a:p>
            <a:pPr marL="0" indent="0">
              <a:buNone/>
            </a:pPr>
            <a:r>
              <a:rPr lang="en-US" dirty="0"/>
              <a:t>[See the Ruby and Java code]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102944"/>
              </p:ext>
            </p:extLst>
          </p:nvPr>
        </p:nvGraphicFramePr>
        <p:xfrm>
          <a:off x="1752601" y="1371600"/>
          <a:ext cx="5867399" cy="1868824"/>
        </p:xfrm>
        <a:graphic>
          <a:graphicData uri="http://schemas.openxmlformats.org/drawingml/2006/table">
            <a:tbl>
              <a:tblPr/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eval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toString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hasZero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Negate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1166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big course </a:t>
            </a:r>
            <a:r>
              <a:rPr lang="en-US" dirty="0" err="1"/>
              <a:t>punchline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505200"/>
            <a:ext cx="8229600" cy="28194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FP and OOP often doing the same thing in </a:t>
            </a:r>
            <a:r>
              <a:rPr lang="en-US" i="1" dirty="0">
                <a:solidFill>
                  <a:schemeClr val="accent2"/>
                </a:solidFill>
              </a:rPr>
              <a:t>exact</a:t>
            </a:r>
            <a:r>
              <a:rPr lang="en-US" dirty="0">
                <a:solidFill>
                  <a:schemeClr val="accent2"/>
                </a:solidFill>
              </a:rPr>
              <a:t> opposite way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Organize the program “by rows” or “by columns”</a:t>
            </a:r>
          </a:p>
          <a:p>
            <a:pPr lvl="1"/>
            <a:endParaRPr lang="en-US" sz="1000" dirty="0"/>
          </a:p>
          <a:p>
            <a:r>
              <a:rPr lang="en-US" dirty="0"/>
              <a:t>Which is “most natural” may depend on what you are doing (e.g., an interpreter vs. a GUI) or personal taste</a:t>
            </a:r>
          </a:p>
          <a:p>
            <a:endParaRPr lang="en-US" sz="1000" dirty="0"/>
          </a:p>
          <a:p>
            <a:r>
              <a:rPr lang="en-US" dirty="0"/>
              <a:t>Code layout is important, but there is no perfect way since software has many dimensions of structure</a:t>
            </a:r>
          </a:p>
          <a:p>
            <a:pPr lvl="1"/>
            <a:r>
              <a:rPr lang="en-US" dirty="0"/>
              <a:t>Tools, IDEs can help with multiple “views” (e.g., rows / columns)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075242"/>
              </p:ext>
            </p:extLst>
          </p:nvPr>
        </p:nvGraphicFramePr>
        <p:xfrm>
          <a:off x="1752601" y="1371600"/>
          <a:ext cx="5867399" cy="1868824"/>
        </p:xfrm>
        <a:graphic>
          <a:graphicData uri="http://schemas.openxmlformats.org/drawingml/2006/table">
            <a:tbl>
              <a:tblPr/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eval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toString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hasZero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Negate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41925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Extensibility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124200"/>
            <a:ext cx="7772400" cy="3352800"/>
          </a:xfrm>
        </p:spPr>
        <p:txBody>
          <a:bodyPr/>
          <a:lstStyle/>
          <a:p>
            <a:r>
              <a:rPr lang="en-US" dirty="0"/>
              <a:t>For implementing our grid so far, SML / Racket style usually by column and Ruby / Java style usually by row</a:t>
            </a:r>
          </a:p>
          <a:p>
            <a:endParaRPr lang="en-US" sz="600" dirty="0"/>
          </a:p>
          <a:p>
            <a:r>
              <a:rPr lang="en-US" dirty="0"/>
              <a:t>But beyond just style, this decision affects what (unexpected?) software </a:t>
            </a:r>
            <a:r>
              <a:rPr lang="en-US" i="1" dirty="0"/>
              <a:t>extensions</a:t>
            </a:r>
            <a:r>
              <a:rPr lang="en-US" dirty="0"/>
              <a:t> are easy and/or do not change old code</a:t>
            </a:r>
          </a:p>
          <a:p>
            <a:endParaRPr lang="en-US" sz="600" dirty="0"/>
          </a:p>
          <a:p>
            <a:r>
              <a:rPr lang="en-US" dirty="0">
                <a:solidFill>
                  <a:schemeClr val="accent2"/>
                </a:solidFill>
              </a:rPr>
              <a:t>Functions [see ML code]:</a:t>
            </a:r>
          </a:p>
          <a:p>
            <a:pPr lvl="1"/>
            <a:r>
              <a:rPr lang="en-US" dirty="0"/>
              <a:t>Easy to add a new operation, e.g.,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noNegConstants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Adding a new variant, e.g.,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Mult</a:t>
            </a:r>
            <a:r>
              <a:rPr lang="en-US" dirty="0"/>
              <a:t> requires modifying old functions, but ML type-checker gives a to-do list if original code avoided wildcard patterns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885172"/>
              </p:ext>
            </p:extLst>
          </p:nvPr>
        </p:nvGraphicFramePr>
        <p:xfrm>
          <a:off x="1295401" y="1219200"/>
          <a:ext cx="6553199" cy="1868824"/>
        </p:xfrm>
        <a:graphic>
          <a:graphicData uri="http://schemas.openxmlformats.org/drawingml/2006/table">
            <a:tbl>
              <a:tblPr/>
              <a:tblGrid>
                <a:gridCol w="1063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eval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toString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hasZero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noNegConstants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Negate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3135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124200"/>
            <a:ext cx="7772400" cy="3352800"/>
          </a:xfrm>
        </p:spPr>
        <p:txBody>
          <a:bodyPr/>
          <a:lstStyle/>
          <a:p>
            <a:r>
              <a:rPr lang="en-US" dirty="0"/>
              <a:t>For implementing our grid so far, SML / Racket style usually by column and Ruby / Java style usually by row</a:t>
            </a:r>
          </a:p>
          <a:p>
            <a:endParaRPr lang="en-US" sz="600" dirty="0"/>
          </a:p>
          <a:p>
            <a:r>
              <a:rPr lang="en-US" dirty="0"/>
              <a:t>But beyond just style, this decision affects what (unexpected?) software </a:t>
            </a:r>
            <a:r>
              <a:rPr lang="en-US" i="1" dirty="0"/>
              <a:t>extensions</a:t>
            </a:r>
            <a:r>
              <a:rPr lang="en-US" dirty="0"/>
              <a:t> are easy and/or do not change old code</a:t>
            </a:r>
          </a:p>
          <a:p>
            <a:endParaRPr lang="en-US" sz="600" dirty="0"/>
          </a:p>
          <a:p>
            <a:r>
              <a:rPr lang="en-US" dirty="0">
                <a:solidFill>
                  <a:schemeClr val="accent2"/>
                </a:solidFill>
              </a:rPr>
              <a:t>Objects [see Ruby code]:</a:t>
            </a:r>
          </a:p>
          <a:p>
            <a:pPr lvl="1"/>
            <a:r>
              <a:rPr lang="en-US" dirty="0"/>
              <a:t>Easy to add a new variant, e.g.,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Mult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Adding a new operation, e.g.,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noNegConstants</a:t>
            </a:r>
            <a:r>
              <a:rPr lang="en-US" dirty="0"/>
              <a:t> requires modifying old classes, but Java type-checker gives a to-do list if original code avoided default methods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198771"/>
              </p:ext>
            </p:extLst>
          </p:nvPr>
        </p:nvGraphicFramePr>
        <p:xfrm>
          <a:off x="1295401" y="1219200"/>
          <a:ext cx="6553199" cy="1868824"/>
        </p:xfrm>
        <a:graphic>
          <a:graphicData uri="http://schemas.openxmlformats.org/drawingml/2006/table">
            <a:tbl>
              <a:tblPr/>
              <a:tblGrid>
                <a:gridCol w="1063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eval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toString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hasZero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noNegConstants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Negate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E4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b="0" kern="0"/>
              <a:t>Extensibility</a:t>
            </a: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102888488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other way is possible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r>
              <a:rPr lang="en-US" dirty="0"/>
              <a:t>Functions allow new operations and objects allow new variants without modifying existing code </a:t>
            </a:r>
            <a:r>
              <a:rPr lang="en-US" i="1" dirty="0"/>
              <a:t>even if they didn’t plan for it</a:t>
            </a:r>
          </a:p>
          <a:p>
            <a:pPr lvl="1"/>
            <a:r>
              <a:rPr lang="en-US" dirty="0"/>
              <a:t>Natural result of the decomposition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Optional:</a:t>
            </a:r>
          </a:p>
          <a:p>
            <a:r>
              <a:rPr lang="en-US" dirty="0"/>
              <a:t>Functions can support new variants somewhat awkwardly “if they plan ahead” </a:t>
            </a:r>
          </a:p>
          <a:p>
            <a:pPr lvl="1"/>
            <a:r>
              <a:rPr lang="en-US" i="1" dirty="0"/>
              <a:t>Not explained here: Can use type constructors to make </a:t>
            </a:r>
            <a:r>
              <a:rPr lang="en-US" i="1" dirty="0" err="1"/>
              <a:t>datatypes</a:t>
            </a:r>
            <a:r>
              <a:rPr lang="en-US" i="1" dirty="0"/>
              <a:t> extensible and have operations take function arguments to give results for the extensions</a:t>
            </a:r>
          </a:p>
          <a:p>
            <a:pPr lvl="1"/>
            <a:endParaRPr lang="en-US" sz="1000" dirty="0"/>
          </a:p>
          <a:p>
            <a:r>
              <a:rPr lang="en-US" dirty="0"/>
              <a:t>Objects can support new operations somewhat awkwardly “if they plan ahead”</a:t>
            </a:r>
          </a:p>
          <a:p>
            <a:pPr lvl="1"/>
            <a:r>
              <a:rPr lang="en-US" i="1" dirty="0"/>
              <a:t>Not explained here: The popular Visitor Pattern uses the double-dispatch pattern to allow new operations “on the side”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39078642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59027</TotalTime>
  <Words>2058</Words>
  <Application>Microsoft Office PowerPoint</Application>
  <PresentationFormat>On-screen Show (4:3)</PresentationFormat>
  <Paragraphs>402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Courier New</vt:lpstr>
      <vt:lpstr>Times New Roman</vt:lpstr>
      <vt:lpstr>dan_design_template</vt:lpstr>
      <vt:lpstr>CSE341: Programming Languages  Lecture 22 OOP vs. Functional Decomposition; Adding Operators &amp; Variants;  Double-Dispatch </vt:lpstr>
      <vt:lpstr>Breaking things down</vt:lpstr>
      <vt:lpstr>The expression example</vt:lpstr>
      <vt:lpstr>Standard approach in ML</vt:lpstr>
      <vt:lpstr>Standard approach in OOP</vt:lpstr>
      <vt:lpstr>A big course punchline</vt:lpstr>
      <vt:lpstr>Extensibility</vt:lpstr>
      <vt:lpstr>PowerPoint Presentation</vt:lpstr>
      <vt:lpstr>The other way is possible</vt:lpstr>
      <vt:lpstr>Thoughts on Extensibility</vt:lpstr>
      <vt:lpstr>Binary operations</vt:lpstr>
      <vt:lpstr>Example</vt:lpstr>
      <vt:lpstr>ML Approach</vt:lpstr>
      <vt:lpstr>Example</vt:lpstr>
      <vt:lpstr>What about OOP? </vt:lpstr>
      <vt:lpstr>First try</vt:lpstr>
      <vt:lpstr>Another way…</vt:lpstr>
      <vt:lpstr>Double-dispatch “trick”</vt:lpstr>
      <vt:lpstr>Why showing you this</vt:lpstr>
      <vt:lpstr>Works in Java too</vt:lpstr>
      <vt:lpstr>Being Fair</vt:lpstr>
      <vt:lpstr>Multimethods</vt:lpstr>
      <vt:lpstr>Ruby: Why not?</vt:lpstr>
      <vt:lpstr>Java/C#/C++: Why not?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Brett Wortzman</cp:lastModifiedBy>
  <cp:revision>885</cp:revision>
  <cp:lastPrinted>2011-09-27T20:26:28Z</cp:lastPrinted>
  <dcterms:created xsi:type="dcterms:W3CDTF">2009-03-13T20:43:19Z</dcterms:created>
  <dcterms:modified xsi:type="dcterms:W3CDTF">2019-08-14T17:49:38Z</dcterms:modified>
</cp:coreProperties>
</file>