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23</a:t>
            </a:r>
            <a:br>
              <a:rPr lang="en-US" sz="3200" i="0" dirty="0" smtClean="0"/>
            </a:br>
            <a:r>
              <a:rPr lang="en-US" sz="3200" i="0" dirty="0"/>
              <a:t>Multiple Inheritance, </a:t>
            </a:r>
            <a:r>
              <a:rPr lang="en-US" sz="3200" i="0" dirty="0" err="1"/>
              <a:t>Mixins</a:t>
            </a:r>
            <a:r>
              <a:rPr lang="en-US" sz="3200" i="0" dirty="0"/>
              <a:t>, Interfaces, Abstract Methods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Mixins</a:t>
            </a:r>
            <a:r>
              <a:rPr lang="en-US" dirty="0" smtClean="0"/>
              <a:t> change our lookup rules slightly: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When looking for receiver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err="1" smtClean="0"/>
              <a:t>'s</a:t>
            </a:r>
            <a:r>
              <a:rPr lang="en-US" dirty="0" smtClean="0"/>
              <a:t>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, look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err="1" smtClean="0"/>
              <a:t>'s</a:t>
            </a:r>
            <a:r>
              <a:rPr lang="en-US" dirty="0" smtClean="0"/>
              <a:t> class, then </a:t>
            </a:r>
            <a:r>
              <a:rPr lang="en-US" dirty="0" err="1" smtClean="0"/>
              <a:t>mixins</a:t>
            </a:r>
            <a:r>
              <a:rPr lang="en-US" dirty="0" smtClean="0"/>
              <a:t> that class includes (later includes shadow), then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err="1" smtClean="0"/>
              <a:t>'s</a:t>
            </a:r>
            <a:r>
              <a:rPr lang="en-US" dirty="0" smtClean="0"/>
              <a:t> superclass, then the superclass' </a:t>
            </a:r>
            <a:r>
              <a:rPr lang="en-US" dirty="0" err="1" smtClean="0"/>
              <a:t>mixins</a:t>
            </a:r>
            <a:r>
              <a:rPr lang="en-US" dirty="0" smtClean="0"/>
              <a:t>, etc.</a:t>
            </a:r>
          </a:p>
          <a:p>
            <a:endParaRPr lang="en-US" dirty="0"/>
          </a:p>
          <a:p>
            <a:r>
              <a:rPr lang="en-US" dirty="0" smtClean="0"/>
              <a:t>As for instance variables, the </a:t>
            </a:r>
            <a:r>
              <a:rPr lang="en-US" dirty="0" err="1" smtClean="0"/>
              <a:t>mixin</a:t>
            </a:r>
            <a:r>
              <a:rPr lang="en-US" dirty="0" smtClean="0"/>
              <a:t> methods are included in the same object</a:t>
            </a:r>
          </a:p>
          <a:p>
            <a:pPr lvl="1"/>
            <a:r>
              <a:rPr lang="en-US" dirty="0" smtClean="0"/>
              <a:t>So usually bad style for </a:t>
            </a:r>
            <a:r>
              <a:rPr lang="en-US" dirty="0" err="1" smtClean="0"/>
              <a:t>mixin</a:t>
            </a:r>
            <a:r>
              <a:rPr lang="en-US" dirty="0" smtClean="0"/>
              <a:t> methods to use instance variables since a name clash would be like our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CowboyArtist</a:t>
            </a:r>
            <a:r>
              <a:rPr lang="en-US" dirty="0" smtClean="0"/>
              <a:t> pocket problem (but sometimes unavoidable?)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21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big 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two most popular/useful </a:t>
            </a:r>
            <a:r>
              <a:rPr lang="en-US" dirty="0" err="1" smtClean="0"/>
              <a:t>mixins</a:t>
            </a:r>
            <a:r>
              <a:rPr lang="en-US" dirty="0" smtClean="0"/>
              <a:t> in Ruby: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 smtClean="0"/>
              <a:t>Comparable:  Defines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 in terms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&lt;=&gt;</a:t>
            </a:r>
          </a:p>
          <a:p>
            <a:endParaRPr lang="en-US" sz="1000" dirty="0"/>
          </a:p>
          <a:p>
            <a:r>
              <a:rPr lang="en-US" dirty="0" smtClean="0"/>
              <a:t>Enumerable:  Defines many iterators (e.g.,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dirty="0" smtClean="0"/>
              <a:t>) in terms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each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 smtClean="0"/>
              <a:t>Great examples of using </a:t>
            </a:r>
            <a:r>
              <a:rPr lang="en-US" dirty="0" err="1" smtClean="0"/>
              <a:t>mixins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Classes including them get a bunch of methods for just a little work</a:t>
            </a:r>
          </a:p>
          <a:p>
            <a:pPr lvl="1"/>
            <a:r>
              <a:rPr lang="en-US" dirty="0" smtClean="0"/>
              <a:t>Classes do not “spend” their “one superclass” for this</a:t>
            </a:r>
          </a:p>
          <a:p>
            <a:pPr lvl="1"/>
            <a:r>
              <a:rPr lang="en-US" dirty="0" smtClean="0"/>
              <a:t>Do not need the complexity of multiple inheritance</a:t>
            </a:r>
          </a:p>
          <a:p>
            <a:pPr lvl="1"/>
            <a:endParaRPr lang="en-US" sz="1000" dirty="0"/>
          </a:p>
          <a:p>
            <a:r>
              <a:rPr lang="en-US" dirty="0" smtClean="0"/>
              <a:t>See the code for some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27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for multiple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3352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mixin</a:t>
            </a:r>
            <a:r>
              <a:rPr lang="en-US" dirty="0"/>
              <a:t> </a:t>
            </a:r>
            <a:r>
              <a:rPr lang="en-US" dirty="0" smtClean="0"/>
              <a:t>works pretty well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ColorPt3D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Color a reasonable </a:t>
            </a:r>
            <a:r>
              <a:rPr lang="en-US" dirty="0" err="1" smtClean="0"/>
              <a:t>mixin</a:t>
            </a:r>
            <a:r>
              <a:rPr lang="en-US" dirty="0" smtClean="0"/>
              <a:t> except for using an instance variable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mixin</a:t>
            </a:r>
            <a:r>
              <a:rPr lang="en-US" dirty="0" smtClean="0"/>
              <a:t> works awkwardly-at-best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ArtistCowboy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Natural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Artist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Cowboy</a:t>
            </a:r>
            <a:r>
              <a:rPr lang="en-US" dirty="0" smtClean="0"/>
              <a:t> to be 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 subclasses</a:t>
            </a:r>
          </a:p>
          <a:p>
            <a:pPr lvl="1"/>
            <a:r>
              <a:rPr lang="en-US" dirty="0" smtClean="0"/>
              <a:t>Could move methods of one to a </a:t>
            </a:r>
            <a:r>
              <a:rPr lang="en-US" dirty="0" err="1" smtClean="0"/>
              <a:t>mixin</a:t>
            </a:r>
            <a:r>
              <a:rPr lang="en-US" dirty="0" smtClean="0"/>
              <a:t>, but it is odd style and still does not get you two pockets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95600" y="2209800"/>
            <a:ext cx="35052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module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Color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:color 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4600" y="4724400"/>
            <a:ext cx="44196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module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ArtistM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…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Artist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Person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include </a:t>
            </a:r>
            <a:r>
              <a:rPr lang="en-US" sz="2000" kern="0" dirty="0" err="1" smtClean="0">
                <a:latin typeface="Courier New" pitchFamily="49" charset="0"/>
              </a:rPr>
              <a:t>ArtistM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ArtistCowboy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Cowboy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include </a:t>
            </a:r>
            <a:r>
              <a:rPr lang="en-US" sz="2000" kern="0" dirty="0" err="1">
                <a:latin typeface="Courier New" pitchFamily="49" charset="0"/>
              </a:rPr>
              <a:t>ArtistM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8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Statically-Typed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contrast multiple inheritance and </a:t>
            </a:r>
            <a:r>
              <a:rPr lang="en-US" dirty="0" err="1" smtClean="0"/>
              <a:t>mixins</a:t>
            </a:r>
            <a:r>
              <a:rPr lang="en-US" dirty="0" smtClean="0"/>
              <a:t> with Java/C#-style </a:t>
            </a:r>
            <a:r>
              <a:rPr lang="en-US" dirty="0" smtClean="0">
                <a:solidFill>
                  <a:schemeClr val="accent2"/>
                </a:solidFill>
              </a:rPr>
              <a:t>interfaces</a:t>
            </a:r>
          </a:p>
          <a:p>
            <a:endParaRPr lang="en-US" dirty="0"/>
          </a:p>
          <a:p>
            <a:r>
              <a:rPr lang="en-US" dirty="0" smtClean="0"/>
              <a:t>Important distinction, but interfaces are about static typing, which Ruby does not have</a:t>
            </a:r>
          </a:p>
          <a:p>
            <a:endParaRPr lang="en-US" dirty="0"/>
          </a:p>
          <a:p>
            <a:r>
              <a:rPr lang="en-US" dirty="0" smtClean="0"/>
              <a:t>So will use Java code after quick introduction to static typing for class-based OOP…</a:t>
            </a:r>
          </a:p>
          <a:p>
            <a:pPr lvl="1"/>
            <a:r>
              <a:rPr lang="en-US" dirty="0" smtClean="0"/>
              <a:t>Sound typing for OOP prevents “method missing”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4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In Java/C#/etc. each class is also a type</a:t>
            </a:r>
          </a:p>
          <a:p>
            <a:endParaRPr lang="en-US" dirty="0"/>
          </a:p>
          <a:p>
            <a:r>
              <a:rPr lang="en-US" dirty="0" smtClean="0"/>
              <a:t>Methods have types for arguments and result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is a (transitive) subclass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, then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is a </a:t>
            </a:r>
            <a:r>
              <a:rPr lang="en-US" i="1" dirty="0" smtClean="0">
                <a:solidFill>
                  <a:schemeClr val="accent2"/>
                </a:solidFill>
              </a:rPr>
              <a:t>subtype</a:t>
            </a:r>
            <a:r>
              <a:rPr lang="en-US" dirty="0" smtClean="0"/>
              <a:t>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 smtClean="0"/>
          </a:p>
          <a:p>
            <a:pPr lvl="1"/>
            <a:r>
              <a:rPr lang="en-US" dirty="0" smtClean="0"/>
              <a:t>Type-checking allows subtype anywhere </a:t>
            </a:r>
            <a:r>
              <a:rPr lang="en-US" dirty="0" err="1" smtClean="0"/>
              <a:t>supertype</a:t>
            </a:r>
            <a:r>
              <a:rPr lang="en-US" dirty="0" smtClean="0"/>
              <a:t> allowed</a:t>
            </a:r>
          </a:p>
          <a:p>
            <a:pPr lvl="1"/>
            <a:r>
              <a:rPr lang="en-US" dirty="0" smtClean="0"/>
              <a:t>So can pass instance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to a method expecting instance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895600"/>
            <a:ext cx="70866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2000" kern="0" dirty="0" smtClean="0">
                <a:latin typeface="Courier New" pitchFamily="49" charset="0"/>
              </a:rPr>
              <a:t>{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Object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m1</a:t>
            </a:r>
            <a:r>
              <a:rPr lang="en-US" sz="2000" kern="0" dirty="0" smtClean="0">
                <a:latin typeface="Courier New" pitchFamily="49" charset="0"/>
              </a:rPr>
              <a:t>(Example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>
                <a:latin typeface="Courier New" pitchFamily="49" charset="0"/>
              </a:rPr>
              <a:t>String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2000" kern="0" dirty="0" smtClean="0">
                <a:latin typeface="Courier New" pitchFamily="49" charset="0"/>
              </a:rPr>
              <a:t>) {…}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Integer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m2</a:t>
            </a:r>
            <a:r>
              <a:rPr lang="en-US" sz="2000" kern="0" dirty="0" smtClean="0">
                <a:latin typeface="Courier New" pitchFamily="49" charset="0"/>
              </a:rPr>
              <a:t>(A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foo</a:t>
            </a:r>
            <a:r>
              <a:rPr lang="en-US" sz="2000" kern="0" dirty="0" smtClean="0">
                <a:latin typeface="Courier New" pitchFamily="49" charset="0"/>
              </a:rPr>
              <a:t>, Boolean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, Integer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{…}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1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are (or were) </a:t>
            </a:r>
            <a:r>
              <a:rPr lang="en-US" dirty="0" err="1" smtClean="0"/>
              <a:t>JustTypes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2971800"/>
            <a:ext cx="7772400" cy="2895600"/>
          </a:xfrm>
        </p:spPr>
        <p:txBody>
          <a:bodyPr/>
          <a:lstStyle/>
          <a:p>
            <a:r>
              <a:rPr lang="en-US" dirty="0" smtClean="0"/>
              <a:t>An interface is not a class; it is [</a:t>
            </a:r>
            <a:r>
              <a:rPr lang="en-US" dirty="0" err="1" smtClean="0"/>
              <a:t>er</a:t>
            </a:r>
            <a:r>
              <a:rPr lang="en-US" dirty="0" smtClean="0"/>
              <a:t>, used to be] only a type</a:t>
            </a:r>
          </a:p>
          <a:p>
            <a:pPr lvl="1"/>
            <a:r>
              <a:rPr lang="en-US" dirty="0" smtClean="0"/>
              <a:t>Does not contain method </a:t>
            </a:r>
            <a:r>
              <a:rPr lang="en-US" i="1" dirty="0" smtClean="0"/>
              <a:t>definitions</a:t>
            </a:r>
            <a:r>
              <a:rPr lang="en-US" dirty="0" smtClean="0"/>
              <a:t>, only their </a:t>
            </a:r>
            <a:r>
              <a:rPr lang="en-US" i="1" dirty="0" smtClean="0"/>
              <a:t>signatures</a:t>
            </a:r>
            <a:r>
              <a:rPr lang="en-US" dirty="0" smtClean="0"/>
              <a:t> (types)</a:t>
            </a:r>
          </a:p>
          <a:p>
            <a:pPr lvl="2"/>
            <a:r>
              <a:rPr lang="en-US" dirty="0" smtClean="0"/>
              <a:t>Unlike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2"/>
            <a:r>
              <a:rPr lang="en-US" dirty="0" smtClean="0"/>
              <a:t>(Changed in Java 8, makes them more like </a:t>
            </a:r>
            <a:r>
              <a:rPr lang="en-US" dirty="0" err="1" smtClean="0"/>
              <a:t>mixins</a:t>
            </a:r>
            <a:r>
              <a:rPr lang="en-US" dirty="0" smtClean="0"/>
              <a:t>!)</a:t>
            </a:r>
          </a:p>
          <a:p>
            <a:pPr lvl="1"/>
            <a:r>
              <a:rPr lang="en-US" dirty="0" smtClean="0"/>
              <a:t>Cannot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on an interface</a:t>
            </a:r>
          </a:p>
          <a:p>
            <a:pPr lvl="2"/>
            <a:r>
              <a:rPr lang="en-US" dirty="0" smtClean="0"/>
              <a:t>Like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5000" y="1524000"/>
            <a:ext cx="54102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interface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Example </a:t>
            </a:r>
            <a:r>
              <a:rPr lang="en-US" sz="2000" kern="0" dirty="0" smtClean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void 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m1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Object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m2</a:t>
            </a:r>
            <a:r>
              <a:rPr lang="en-US" sz="2000" kern="0" dirty="0" smtClean="0">
                <a:latin typeface="Courier New" pitchFamily="49" charset="0"/>
              </a:rPr>
              <a:t>(Example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, </a:t>
            </a:r>
            <a:r>
              <a:rPr lang="en-US" sz="2000" kern="0" dirty="0" smtClean="0">
                <a:latin typeface="Courier New" pitchFamily="49" charset="0"/>
              </a:rPr>
              <a:t>String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262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r>
              <a:rPr lang="en-US" dirty="0" smtClean="0"/>
              <a:t>A class can explicitly implement any number of interfaces</a:t>
            </a:r>
          </a:p>
          <a:p>
            <a:pPr lvl="1"/>
            <a:r>
              <a:rPr lang="en-US" dirty="0" smtClean="0"/>
              <a:t>For class to type-check, it must implement every method in the interface with the right type</a:t>
            </a:r>
          </a:p>
          <a:p>
            <a:pPr lvl="2"/>
            <a:r>
              <a:rPr lang="en-US" dirty="0" smtClean="0"/>
              <a:t>More on allowing subtypes later!</a:t>
            </a:r>
          </a:p>
          <a:p>
            <a:pPr lvl="1"/>
            <a:r>
              <a:rPr lang="en-US" dirty="0" smtClean="0"/>
              <a:t>Multiple interfaces no problem; just implement everything</a:t>
            </a:r>
          </a:p>
          <a:p>
            <a:endParaRPr lang="en-US" sz="1000" dirty="0" smtClean="0"/>
          </a:p>
          <a:p>
            <a:r>
              <a:rPr lang="en-US" dirty="0" smtClean="0"/>
              <a:t>If class type-checks, it is a subtype of the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3886200"/>
            <a:ext cx="6858000" cy="2514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implements </a:t>
            </a:r>
            <a:r>
              <a:rPr lang="en-US" sz="2000" kern="0" dirty="0" smtClean="0">
                <a:latin typeface="Courier New" pitchFamily="49" charset="0"/>
              </a:rPr>
              <a:t>Example {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public </a:t>
            </a:r>
            <a:r>
              <a:rPr lang="en-US" sz="2000" kern="0" dirty="0" smtClean="0">
                <a:latin typeface="Courier New" pitchFamily="49" charset="0"/>
              </a:rPr>
              <a:t>void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m1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 {…}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public </a:t>
            </a:r>
            <a:r>
              <a:rPr lang="en-US" sz="2000" kern="0" dirty="0" smtClean="0">
                <a:latin typeface="Courier New" pitchFamily="49" charset="0"/>
              </a:rPr>
              <a:t>Object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m2</a:t>
            </a:r>
            <a:r>
              <a:rPr lang="en-US" sz="2000" kern="0" dirty="0">
                <a:latin typeface="Courier New" pitchFamily="49" charset="0"/>
              </a:rPr>
              <a:t>(Example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>
                <a:latin typeface="Courier New" pitchFamily="49" charset="0"/>
              </a:rPr>
              <a:t>String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2000" kern="0" dirty="0" smtClean="0">
                <a:latin typeface="Courier New" pitchFamily="49" charset="0"/>
              </a:rPr>
              <a:t>) {…}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}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implements </a:t>
            </a:r>
            <a:r>
              <a:rPr lang="en-US" sz="2000" kern="0" dirty="0">
                <a:latin typeface="Courier New" pitchFamily="49" charset="0"/>
              </a:rPr>
              <a:t>Example 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public </a:t>
            </a:r>
            <a:r>
              <a:rPr lang="en-US" sz="2000" kern="0" dirty="0">
                <a:latin typeface="Courier New" pitchFamily="49" charset="0"/>
              </a:rPr>
              <a:t>void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m1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pizza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beer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{…}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public </a:t>
            </a:r>
            <a:r>
              <a:rPr lang="en-US" sz="2000" kern="0" dirty="0">
                <a:latin typeface="Courier New" pitchFamily="49" charset="0"/>
              </a:rPr>
              <a:t>Object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m2</a:t>
            </a:r>
            <a:r>
              <a:rPr lang="en-US" sz="2000" kern="0" dirty="0">
                <a:latin typeface="Courier New" pitchFamily="49" charset="0"/>
              </a:rPr>
              <a:t>(Example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kern="0" dirty="0">
                <a:latin typeface="Courier New" pitchFamily="49" charset="0"/>
              </a:rPr>
              <a:t>, String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2000" kern="0" dirty="0">
                <a:latin typeface="Courier New" pitchFamily="49" charset="0"/>
              </a:rPr>
              <a:t>) {…}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}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6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Interfaces provide no methods or fields</a:t>
            </a:r>
          </a:p>
          <a:p>
            <a:pPr lvl="1"/>
            <a:r>
              <a:rPr lang="en-US" dirty="0" smtClean="0"/>
              <a:t>So no questions of method/field duplication when implementing multiple interfaces, unlike multiple inheritance</a:t>
            </a:r>
          </a:p>
          <a:p>
            <a:pPr lvl="1"/>
            <a:endParaRPr lang="en-US" dirty="0" smtClean="0"/>
          </a:p>
          <a:p>
            <a:r>
              <a:rPr lang="en-US" dirty="0"/>
              <a:t>What interfaces are for:</a:t>
            </a:r>
          </a:p>
          <a:p>
            <a:pPr lvl="1"/>
            <a:r>
              <a:rPr lang="en-US" dirty="0" smtClean="0"/>
              <a:t>“Caller can give any instance of any class implementing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So </a:t>
            </a:r>
            <a:r>
              <a:rPr lang="en-US" dirty="0" err="1" smtClean="0"/>
              <a:t>callee</a:t>
            </a:r>
            <a:r>
              <a:rPr lang="en-US" dirty="0" smtClean="0"/>
              <a:t> can call methods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regardless of class</a:t>
            </a:r>
          </a:p>
          <a:p>
            <a:pPr lvl="1"/>
            <a:r>
              <a:rPr lang="en-US" dirty="0" smtClean="0"/>
              <a:t>So much more flexible type system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Interfaces have little use in a dynamically typed language</a:t>
            </a:r>
          </a:p>
          <a:p>
            <a:pPr lvl="1"/>
            <a:r>
              <a:rPr lang="en-US" dirty="0" smtClean="0"/>
              <a:t>Dynamic typing </a:t>
            </a:r>
            <a:r>
              <a:rPr lang="en-US" i="1" dirty="0" smtClean="0"/>
              <a:t>already</a:t>
            </a:r>
            <a:r>
              <a:rPr lang="en-US" dirty="0" smtClean="0"/>
              <a:t>  much more flexible, with trade-offs we studied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1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now answer these questions: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does a statically typed OOP language need to support “required overriding”?</a:t>
            </a:r>
          </a:p>
          <a:p>
            <a:endParaRPr lang="en-US" dirty="0"/>
          </a:p>
          <a:p>
            <a:r>
              <a:rPr lang="en-US" dirty="0" smtClean="0"/>
              <a:t>How is this similar to higher-order functions?</a:t>
            </a:r>
          </a:p>
          <a:p>
            <a:endParaRPr lang="en-US" dirty="0"/>
          </a:p>
          <a:p>
            <a:r>
              <a:rPr lang="en-US" dirty="0"/>
              <a:t>Why does a language with multiple inheritance (e.g., C++) not need Java/C#-style interfaces?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[Explaining Java’s </a:t>
            </a:r>
            <a:r>
              <a:rPr lang="en-US" dirty="0" smtClean="0">
                <a:solidFill>
                  <a:schemeClr val="accent2"/>
                </a:solidFill>
              </a:rPr>
              <a:t>abstract methods</a:t>
            </a:r>
            <a:r>
              <a:rPr lang="en-US" dirty="0" smtClean="0"/>
              <a:t> / C++’s </a:t>
            </a:r>
            <a:r>
              <a:rPr lang="en-US" dirty="0" smtClean="0">
                <a:solidFill>
                  <a:schemeClr val="accent2"/>
                </a:solidFill>
              </a:rPr>
              <a:t>pure virtual methods</a:t>
            </a:r>
            <a:r>
              <a:rPr lang="en-US" dirty="0" smtClean="0"/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19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Often a class expects all subclasses to override some method(s)</a:t>
            </a:r>
          </a:p>
          <a:p>
            <a:pPr lvl="1"/>
            <a:r>
              <a:rPr lang="en-US" dirty="0" smtClean="0"/>
              <a:t>The purpose of the superclass is to abstract common functionality, but some non-common parts have no default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A Ruby approach:</a:t>
            </a:r>
          </a:p>
          <a:p>
            <a:pPr lvl="1"/>
            <a:r>
              <a:rPr lang="en-US" dirty="0" smtClean="0"/>
              <a:t>Do not define must-override methods in superclass</a:t>
            </a:r>
          </a:p>
          <a:p>
            <a:pPr lvl="1"/>
            <a:r>
              <a:rPr lang="en-US" dirty="0" smtClean="0"/>
              <a:t>Subclasses can add it</a:t>
            </a:r>
          </a:p>
          <a:p>
            <a:pPr lvl="1"/>
            <a:r>
              <a:rPr lang="en-US" dirty="0" smtClean="0"/>
              <a:t>Creating instance of superclass can cause method-missing errors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0800" y="4343400"/>
            <a:ext cx="54102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# do not use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A.new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# all subclasses should define m2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m1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v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.m2 e …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end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782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Have used classes for OOP's essence: inheritance, overriding, dynamic dispatch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Now, what if we want to have more than </a:t>
            </a:r>
            <a:r>
              <a:rPr lang="en-US" i="1" dirty="0" smtClean="0"/>
              <a:t>just 1 superclass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i="1" dirty="0" smtClean="0"/>
              <a:t>Multiple inheritance</a:t>
            </a:r>
            <a:r>
              <a:rPr lang="en-US" dirty="0" smtClean="0"/>
              <a:t>: allow &gt; 1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pPr lvl="1"/>
            <a:r>
              <a:rPr lang="en-US" dirty="0" smtClean="0"/>
              <a:t>Useful but has some problems (see C++)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Ruby-style </a:t>
            </a:r>
            <a:r>
              <a:rPr lang="en-US" i="1" dirty="0" err="1" smtClean="0"/>
              <a:t>mixins</a:t>
            </a:r>
            <a:r>
              <a:rPr lang="en-US" dirty="0" smtClean="0"/>
              <a:t>: 1 superclass; &gt; 1 method providers</a:t>
            </a:r>
          </a:p>
          <a:p>
            <a:pPr lvl="1"/>
            <a:r>
              <a:rPr lang="en-US" dirty="0" smtClean="0"/>
              <a:t>Often a fine substitute for multiple inheritance and has fewer problems (see also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i="1" dirty="0" smtClean="0"/>
              <a:t>traits</a:t>
            </a:r>
            <a:r>
              <a:rPr lang="en-US" dirty="0" smtClean="0"/>
              <a:t>)</a:t>
            </a:r>
          </a:p>
          <a:p>
            <a:pPr lvl="1"/>
            <a:endParaRPr lang="en-US" sz="1000" dirty="0"/>
          </a:p>
          <a:p>
            <a:r>
              <a:rPr lang="en-US" dirty="0"/>
              <a:t>Java/C#-style </a:t>
            </a:r>
            <a:r>
              <a:rPr lang="en-US" i="1" dirty="0"/>
              <a:t>interfaces</a:t>
            </a:r>
            <a:r>
              <a:rPr lang="en-US" dirty="0"/>
              <a:t>: allow &gt; 1 types</a:t>
            </a:r>
          </a:p>
          <a:p>
            <a:pPr lvl="1"/>
            <a:r>
              <a:rPr lang="en-US" dirty="0"/>
              <a:t>Mostly irrelevant in a dynamically typed language, but fewer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In Java/C#/C++, prior approach fails type-checking</a:t>
            </a:r>
          </a:p>
          <a:p>
            <a:pPr lvl="1"/>
            <a:r>
              <a:rPr lang="en-US" dirty="0" smtClean="0"/>
              <a:t>No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m2</a:t>
            </a:r>
            <a:r>
              <a:rPr lang="en-US" dirty="0" smtClean="0"/>
              <a:t> defined in superclass</a:t>
            </a:r>
          </a:p>
          <a:p>
            <a:pPr lvl="1"/>
            <a:r>
              <a:rPr lang="en-US" dirty="0" smtClean="0"/>
              <a:t>One solution: provide error-causing implementation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Better: Use static checking to prevent this error…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0" y="2743200"/>
            <a:ext cx="54102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m1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v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.m2 e …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end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m2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v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raise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must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be overridden"</a:t>
            </a: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end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ts val="6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69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495800"/>
          </a:xfrm>
        </p:spPr>
        <p:txBody>
          <a:bodyPr/>
          <a:lstStyle/>
          <a:p>
            <a:r>
              <a:rPr lang="en-US" dirty="0" smtClean="0"/>
              <a:t>Java/C#/C++ let superclass give signature (type) of method subclasses should provide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abstract methods</a:t>
            </a:r>
            <a:r>
              <a:rPr lang="en-US" dirty="0" smtClean="0"/>
              <a:t> or </a:t>
            </a:r>
            <a:r>
              <a:rPr lang="en-US" i="1" dirty="0" smtClean="0"/>
              <a:t>pure virtual methods</a:t>
            </a:r>
          </a:p>
          <a:p>
            <a:pPr lvl="1"/>
            <a:r>
              <a:rPr lang="en-US" dirty="0" smtClean="0"/>
              <a:t>Cannot creates instances of classes with such methods</a:t>
            </a:r>
          </a:p>
          <a:p>
            <a:pPr lvl="2"/>
            <a:r>
              <a:rPr lang="en-US" dirty="0" smtClean="0"/>
              <a:t>Catches error at compile-time</a:t>
            </a:r>
          </a:p>
          <a:p>
            <a:pPr lvl="2"/>
            <a:r>
              <a:rPr lang="en-US" dirty="0" smtClean="0"/>
              <a:t>Indicates intent to code-reader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make language more powerful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8400" y="4114800"/>
            <a:ext cx="44958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abstract 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2000" kern="0" dirty="0" smtClean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T1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m1</a:t>
            </a:r>
            <a:r>
              <a:rPr lang="en-US" sz="2000" kern="0" dirty="0" smtClean="0">
                <a:latin typeface="Courier New" pitchFamily="49" charset="0"/>
              </a:rPr>
              <a:t>(T2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{ … m2(e); …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abstract </a:t>
            </a:r>
            <a:r>
              <a:rPr lang="en-US" sz="2000" kern="0" dirty="0" smtClean="0">
                <a:latin typeface="Courier New" pitchFamily="49" charset="0"/>
              </a:rPr>
              <a:t>T3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m2</a:t>
            </a:r>
            <a:r>
              <a:rPr lang="en-US" sz="2000" kern="0" dirty="0" smtClean="0">
                <a:latin typeface="Courier New" pitchFamily="49" charset="0"/>
              </a:rPr>
              <a:t>(T4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extends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2000" kern="0" dirty="0" smtClean="0">
                <a:latin typeface="Courier New" pitchFamily="49" charset="0"/>
              </a:rPr>
              <a:t>{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T3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m2</a:t>
            </a:r>
            <a:r>
              <a:rPr lang="en-US" sz="2000" kern="0" dirty="0">
                <a:latin typeface="Courier New" pitchFamily="49" charset="0"/>
              </a:rPr>
              <a:t>(T4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{ </a:t>
            </a:r>
            <a:r>
              <a:rPr lang="en-US" sz="2000" kern="0" dirty="0" smtClean="0">
                <a:latin typeface="Courier New" pitchFamily="49" charset="0"/>
              </a:rPr>
              <a:t>… }</a:t>
            </a:r>
            <a:endParaRPr lang="en-US" sz="2000" kern="0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4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code to other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r>
              <a:rPr lang="en-US" dirty="0" smtClean="0"/>
              <a:t>Abstract methods and dynamic dispatch: An OOP way to have subclass “pass code” to other code in superclass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500" dirty="0" smtClean="0"/>
          </a:p>
          <a:p>
            <a:endParaRPr lang="en-US" sz="1000" dirty="0" smtClean="0"/>
          </a:p>
          <a:p>
            <a:r>
              <a:rPr lang="en-US" dirty="0" smtClean="0"/>
              <a:t>Higher-order functions: An FP way to have caller “pass code” to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8400" y="2209800"/>
            <a:ext cx="44958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abstract 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2000" kern="0" dirty="0" smtClean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T1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m1</a:t>
            </a:r>
            <a:r>
              <a:rPr lang="en-US" sz="2000" kern="0" dirty="0" smtClean="0">
                <a:latin typeface="Courier New" pitchFamily="49" charset="0"/>
              </a:rPr>
              <a:t>(T2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{ … m2(e); …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abstract </a:t>
            </a:r>
            <a:r>
              <a:rPr lang="en-US" sz="2000" kern="0" dirty="0" smtClean="0">
                <a:latin typeface="Courier New" pitchFamily="49" charset="0"/>
              </a:rPr>
              <a:t>T3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m2</a:t>
            </a:r>
            <a:r>
              <a:rPr lang="en-US" sz="2000" kern="0" dirty="0" smtClean="0">
                <a:latin typeface="Courier New" pitchFamily="49" charset="0"/>
              </a:rPr>
              <a:t>(T4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extends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2000" kern="0" dirty="0" smtClean="0">
                <a:latin typeface="Courier New" pitchFamily="49" charset="0"/>
              </a:rPr>
              <a:t>{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T3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m2</a:t>
            </a:r>
            <a:r>
              <a:rPr lang="en-US" sz="2000" kern="0" dirty="0">
                <a:latin typeface="Courier New" pitchFamily="49" charset="0"/>
              </a:rPr>
              <a:t>(T4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{ </a:t>
            </a:r>
            <a:r>
              <a:rPr lang="en-US" sz="2000" kern="0" dirty="0" smtClean="0">
                <a:latin typeface="Courier New" pitchFamily="49" charset="0"/>
              </a:rPr>
              <a:t>… }</a:t>
            </a:r>
            <a:endParaRPr lang="en-US" sz="2000" kern="0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5257800"/>
            <a:ext cx="44958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… g e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2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 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… f((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latin typeface="Courier New" pitchFamily="49" charset="0"/>
              </a:rPr>
              <a:t> 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…),…)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11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interfaces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multiple inheritance and abstract methods, you do not also need interfaces</a:t>
            </a:r>
          </a:p>
          <a:p>
            <a:endParaRPr lang="en-US" dirty="0"/>
          </a:p>
          <a:p>
            <a:r>
              <a:rPr lang="en-US" dirty="0" smtClean="0"/>
              <a:t>Replace each interface with a class with all abstract methods</a:t>
            </a:r>
          </a:p>
          <a:p>
            <a:endParaRPr lang="en-US" dirty="0"/>
          </a:p>
          <a:p>
            <a:r>
              <a:rPr lang="en-US" dirty="0" smtClean="0"/>
              <a:t>Replace each “implements interface” with another superclass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So:  Expect to see interfaces only in statically typed OOP without multiple inheritance</a:t>
            </a:r>
          </a:p>
          <a:p>
            <a:pPr lvl="1"/>
            <a:r>
              <a:rPr lang="en-US" dirty="0" smtClean="0"/>
              <a:t>Not Ruby</a:t>
            </a:r>
          </a:p>
          <a:p>
            <a:pPr lvl="1"/>
            <a:r>
              <a:rPr lang="en-US" dirty="0" smtClean="0"/>
              <a:t>Not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11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r>
              <a:rPr lang="en-US" dirty="0" smtClean="0"/>
              <a:t>If inheritance and overriding are so useful, why limit ourselves to one superclass?</a:t>
            </a:r>
          </a:p>
          <a:p>
            <a:pPr lvl="1"/>
            <a:r>
              <a:rPr lang="en-US" dirty="0" smtClean="0"/>
              <a:t>Because the semantics is often awkward (this topic)</a:t>
            </a:r>
          </a:p>
          <a:p>
            <a:pPr lvl="1"/>
            <a:r>
              <a:rPr lang="en-US" dirty="0" smtClean="0"/>
              <a:t>Because it makes static type-checking harder (not discussed)</a:t>
            </a:r>
          </a:p>
          <a:p>
            <a:pPr lvl="1"/>
            <a:r>
              <a:rPr lang="en-US" dirty="0" smtClean="0"/>
              <a:t>Because it makes efficient implementation harder (not discussed)</a:t>
            </a:r>
          </a:p>
          <a:p>
            <a:pPr lvl="1"/>
            <a:endParaRPr lang="en-US" dirty="0"/>
          </a:p>
          <a:p>
            <a:r>
              <a:rPr lang="en-US" dirty="0" smtClean="0"/>
              <a:t>Is it useful?  Sure!</a:t>
            </a:r>
          </a:p>
          <a:p>
            <a:pPr lvl="1"/>
            <a:r>
              <a:rPr lang="en-US" dirty="0" smtClean="0"/>
              <a:t>Example: Make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ColorPt3D</a:t>
            </a:r>
            <a:r>
              <a:rPr lang="en-US" dirty="0" smtClean="0"/>
              <a:t> by inheriting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Pt3D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ColorPt</a:t>
            </a:r>
            <a:r>
              <a:rPr lang="en-US" dirty="0" smtClean="0"/>
              <a:t> (or maybe just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Example: Make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StudentAthlete</a:t>
            </a:r>
            <a:r>
              <a:rPr lang="en-US" dirty="0" smtClean="0"/>
              <a:t> by inheriting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Athlete</a:t>
            </a:r>
          </a:p>
          <a:p>
            <a:pPr lvl="1"/>
            <a:r>
              <a:rPr lang="en-US" dirty="0" smtClean="0"/>
              <a:t>With single inheritance, end up copying code or using non-OOP-style helper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2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Trees, </a:t>
            </a:r>
            <a:r>
              <a:rPr lang="en-US" dirty="0" err="1" smtClean="0"/>
              <a:t>dags</a:t>
            </a:r>
            <a:r>
              <a:rPr lang="en-US" dirty="0" smtClean="0"/>
              <a:t>, and diamonds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724400"/>
          </a:xfrm>
        </p:spPr>
        <p:txBody>
          <a:bodyPr/>
          <a:lstStyle/>
          <a:p>
            <a:r>
              <a:rPr lang="en-US" dirty="0" smtClean="0"/>
              <a:t>Note: The phrases </a:t>
            </a:r>
            <a:r>
              <a:rPr lang="en-US" i="1" dirty="0" smtClean="0"/>
              <a:t>subclass</a:t>
            </a:r>
            <a:r>
              <a:rPr lang="en-US" dirty="0" smtClean="0"/>
              <a:t>, </a:t>
            </a:r>
            <a:r>
              <a:rPr lang="en-US" i="1" dirty="0" smtClean="0"/>
              <a:t>superclass</a:t>
            </a:r>
            <a:r>
              <a:rPr lang="en-US" dirty="0" smtClean="0"/>
              <a:t> can be ambiguous</a:t>
            </a:r>
          </a:p>
          <a:p>
            <a:pPr lvl="1"/>
            <a:r>
              <a:rPr lang="en-US" dirty="0" smtClean="0"/>
              <a:t>There are </a:t>
            </a:r>
            <a:r>
              <a:rPr lang="en-US" i="1" dirty="0" smtClean="0"/>
              <a:t>immediate</a:t>
            </a:r>
            <a:r>
              <a:rPr lang="en-US" dirty="0" smtClean="0"/>
              <a:t> subclasses,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pPr lvl="1"/>
            <a:r>
              <a:rPr lang="en-US" dirty="0" smtClean="0"/>
              <a:t>And there are </a:t>
            </a:r>
            <a:r>
              <a:rPr lang="en-US" i="1" dirty="0" smtClean="0"/>
              <a:t>transitive</a:t>
            </a:r>
            <a:r>
              <a:rPr lang="en-US" dirty="0" smtClean="0"/>
              <a:t> subclasses,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Single inheritance: the </a:t>
            </a:r>
            <a:r>
              <a:rPr lang="en-US" i="1" dirty="0" smtClean="0"/>
              <a:t>class hierarchy</a:t>
            </a:r>
            <a:r>
              <a:rPr lang="en-US" dirty="0" smtClean="0"/>
              <a:t> is a tree</a:t>
            </a:r>
          </a:p>
          <a:p>
            <a:pPr lvl="1"/>
            <a:r>
              <a:rPr lang="en-US" dirty="0" smtClean="0"/>
              <a:t>Nodes are classes</a:t>
            </a:r>
          </a:p>
          <a:p>
            <a:pPr lvl="1"/>
            <a:r>
              <a:rPr lang="en-US" dirty="0" smtClean="0"/>
              <a:t>Parent is immediate superclass</a:t>
            </a:r>
          </a:p>
          <a:p>
            <a:pPr lvl="1"/>
            <a:r>
              <a:rPr lang="en-US" dirty="0" smtClean="0"/>
              <a:t>Any number of children allowed</a:t>
            </a:r>
          </a:p>
          <a:p>
            <a:pPr lvl="1"/>
            <a:endParaRPr lang="en-US" dirty="0"/>
          </a:p>
          <a:p>
            <a:r>
              <a:rPr lang="en-US" dirty="0" smtClean="0"/>
              <a:t>Multiple inheritance: the class hierarchy no longer a tree</a:t>
            </a:r>
          </a:p>
          <a:p>
            <a:pPr lvl="1"/>
            <a:r>
              <a:rPr lang="en-US" dirty="0" smtClean="0"/>
              <a:t>Cycles still disallowed (a directed-acyclic graph)</a:t>
            </a:r>
          </a:p>
          <a:p>
            <a:pPr lvl="1"/>
            <a:r>
              <a:rPr lang="en-US" dirty="0" smtClean="0"/>
              <a:t>If multiple paths show that </a:t>
            </a:r>
            <a:r>
              <a:rPr lang="en-US" i="1" dirty="0" smtClean="0"/>
              <a:t>X</a:t>
            </a:r>
            <a:r>
              <a:rPr lang="en-US" dirty="0" smtClean="0"/>
              <a:t> is a (transitive) superclass      of </a:t>
            </a:r>
            <a:r>
              <a:rPr lang="en-US" i="1" dirty="0" smtClean="0"/>
              <a:t>Y</a:t>
            </a:r>
            <a:r>
              <a:rPr lang="en-US" dirty="0" smtClean="0"/>
              <a:t>, then we have </a:t>
            </a:r>
            <a:r>
              <a:rPr lang="en-US" i="1" dirty="0" smtClean="0"/>
              <a:t>diamonds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88716" y="276461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33483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33483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2116" y="33483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2116" y="395793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3" name="Straight Connector 12"/>
          <p:cNvCxnSpPr>
            <a:stCxn id="7" idx="2"/>
            <a:endCxn id="8" idx="0"/>
          </p:cNvCxnSpPr>
          <p:nvPr/>
        </p:nvCxnSpPr>
        <p:spPr bwMode="auto">
          <a:xfrm flipH="1">
            <a:off x="6900525" y="3226280"/>
            <a:ext cx="591933" cy="12205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2"/>
          </p:cNvCxnSpPr>
          <p:nvPr/>
        </p:nvCxnSpPr>
        <p:spPr bwMode="auto">
          <a:xfrm>
            <a:off x="7492458" y="3226280"/>
            <a:ext cx="26484" cy="27445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7" idx="2"/>
            <a:endCxn id="10" idx="0"/>
          </p:cNvCxnSpPr>
          <p:nvPr/>
        </p:nvCxnSpPr>
        <p:spPr bwMode="auto">
          <a:xfrm>
            <a:off x="7492458" y="3226280"/>
            <a:ext cx="533400" cy="12205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1" idx="0"/>
          </p:cNvCxnSpPr>
          <p:nvPr/>
        </p:nvCxnSpPr>
        <p:spPr bwMode="auto">
          <a:xfrm flipH="1">
            <a:off x="8017041" y="3744507"/>
            <a:ext cx="8817" cy="21342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772400" y="44913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24800" y="60915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15200" y="50292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61707" y="5029200"/>
            <a:ext cx="50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05800" y="5486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2"/>
            <a:endCxn id="25" idx="0"/>
          </p:cNvCxnSpPr>
          <p:nvPr/>
        </p:nvCxnSpPr>
        <p:spPr bwMode="auto">
          <a:xfrm>
            <a:off x="7518942" y="5490865"/>
            <a:ext cx="609600" cy="60067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4" idx="2"/>
            <a:endCxn id="27" idx="0"/>
          </p:cNvCxnSpPr>
          <p:nvPr/>
        </p:nvCxnSpPr>
        <p:spPr bwMode="auto">
          <a:xfrm>
            <a:off x="7976142" y="4953000"/>
            <a:ext cx="536212" cy="76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8500725" y="5331767"/>
            <a:ext cx="0" cy="23529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4" idx="2"/>
            <a:endCxn id="26" idx="0"/>
          </p:cNvCxnSpPr>
          <p:nvPr/>
        </p:nvCxnSpPr>
        <p:spPr bwMode="auto">
          <a:xfrm flipH="1">
            <a:off x="7518942" y="4953000"/>
            <a:ext cx="457200" cy="76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0"/>
            <a:endCxn id="28" idx="2"/>
          </p:cNvCxnSpPr>
          <p:nvPr/>
        </p:nvCxnSpPr>
        <p:spPr bwMode="auto">
          <a:xfrm flipV="1">
            <a:off x="8128542" y="5948065"/>
            <a:ext cx="372183" cy="14347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33100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 smtClean="0"/>
              <a:t> both define a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what does </a:t>
            </a:r>
            <a:r>
              <a:rPr lang="en-US" i="1" dirty="0" smtClean="0"/>
              <a:t>Y</a:t>
            </a:r>
            <a:r>
              <a:rPr lang="en-US" dirty="0" smtClean="0"/>
              <a:t> inherit?  What does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/>
              <a:t> mean?</a:t>
            </a:r>
          </a:p>
          <a:p>
            <a:pPr lvl="1"/>
            <a:r>
              <a:rPr lang="en-US" i="1" dirty="0" smtClean="0"/>
              <a:t>Directed resends</a:t>
            </a:r>
            <a:r>
              <a:rPr lang="en-US" dirty="0" smtClean="0"/>
              <a:t> useful (e.g.,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Z::super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What if </a:t>
            </a:r>
            <a:r>
              <a:rPr lang="en-US" i="1" dirty="0" smtClean="0"/>
              <a:t>X</a:t>
            </a:r>
            <a:r>
              <a:rPr lang="en-US" dirty="0" smtClean="0"/>
              <a:t> defines a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that </a:t>
            </a:r>
            <a:r>
              <a:rPr lang="en-US" i="1" dirty="0" smtClean="0"/>
              <a:t>Z</a:t>
            </a:r>
            <a:r>
              <a:rPr lang="en-US" dirty="0" smtClean="0"/>
              <a:t> but not </a:t>
            </a:r>
            <a:r>
              <a:rPr lang="en-US" i="1" dirty="0" smtClean="0"/>
              <a:t>V</a:t>
            </a:r>
            <a:r>
              <a:rPr lang="en-US" dirty="0" smtClean="0"/>
              <a:t> overrides?</a:t>
            </a:r>
          </a:p>
          <a:p>
            <a:pPr lvl="1"/>
            <a:r>
              <a:rPr lang="en-US" dirty="0" smtClean="0"/>
              <a:t>Can handle like previous case, but sometimes undesirable (e.g.,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ColorPt3D</a:t>
            </a:r>
            <a:r>
              <a:rPr lang="en-US" dirty="0" smtClean="0"/>
              <a:t> wants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Pt3D</a:t>
            </a:r>
            <a:r>
              <a:rPr lang="en-US" dirty="0" smtClean="0"/>
              <a:t>'s overrides to “win”)</a:t>
            </a:r>
          </a:p>
          <a:p>
            <a:pPr lvl="1"/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defines fields, should </a:t>
            </a:r>
            <a:r>
              <a:rPr lang="en-US" i="1" dirty="0" smtClean="0"/>
              <a:t>Y</a:t>
            </a:r>
            <a:r>
              <a:rPr lang="en-US" dirty="0" smtClean="0"/>
              <a:t> have one copy of them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) or two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V::f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Z::f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Turns out each behavior can be desirable (next slides)</a:t>
            </a:r>
          </a:p>
          <a:p>
            <a:pPr lvl="1"/>
            <a:r>
              <a:rPr lang="en-US" dirty="0" smtClean="0"/>
              <a:t>So C++ has (at least) two forms of inheritance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6600" y="5334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21336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11430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75907" y="1071265"/>
            <a:ext cx="50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152846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2"/>
            <a:endCxn id="8" idx="0"/>
          </p:cNvCxnSpPr>
          <p:nvPr/>
        </p:nvCxnSpPr>
        <p:spPr bwMode="auto">
          <a:xfrm>
            <a:off x="6833142" y="1604665"/>
            <a:ext cx="609600" cy="5289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7" idx="2"/>
            <a:endCxn id="10" idx="0"/>
          </p:cNvCxnSpPr>
          <p:nvPr/>
        </p:nvCxnSpPr>
        <p:spPr bwMode="auto">
          <a:xfrm>
            <a:off x="7290342" y="995065"/>
            <a:ext cx="536212" cy="762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7814925" y="1373832"/>
            <a:ext cx="0" cy="23529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2"/>
            <a:endCxn id="9" idx="0"/>
          </p:cNvCxnSpPr>
          <p:nvPr/>
        </p:nvCxnSpPr>
        <p:spPr bwMode="auto">
          <a:xfrm flipH="1">
            <a:off x="6833142" y="995065"/>
            <a:ext cx="457200" cy="1479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0"/>
            <a:endCxn id="11" idx="2"/>
          </p:cNvCxnSpPr>
          <p:nvPr/>
        </p:nvCxnSpPr>
        <p:spPr bwMode="auto">
          <a:xfrm flipV="1">
            <a:off x="7442742" y="1990130"/>
            <a:ext cx="372183" cy="14347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4325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3DColorPoints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Ruby had multiple inheritance, we would want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ColorPt3D</a:t>
            </a:r>
            <a:r>
              <a:rPr lang="en-US" dirty="0" smtClean="0"/>
              <a:t> to inherit methods that share one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@x </a:t>
            </a:r>
            <a:r>
              <a:rPr lang="en-US" dirty="0" smtClean="0"/>
              <a:t>and one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057400"/>
            <a:ext cx="6934200" cy="434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:x, :y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…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ColorPt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 </a:t>
            </a:r>
            <a:r>
              <a:rPr lang="en-US" sz="2000" kern="0" dirty="0" err="1" smtClean="0">
                <a:latin typeface="Courier New" pitchFamily="49" charset="0"/>
              </a:rPr>
              <a:t>Pt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:color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…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Pt3D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 </a:t>
            </a:r>
            <a:r>
              <a:rPr lang="en-US" sz="2000" kern="0" dirty="0" err="1">
                <a:latin typeface="Courier New" pitchFamily="49" charset="0"/>
              </a:rPr>
              <a:t>Pt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z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…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# override some methods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Courier New" pitchFamily="49" charset="0"/>
              </a:rPr>
              <a:t>class ColorPt3D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</a:rPr>
              <a:t>&lt; </a:t>
            </a:r>
            <a:r>
              <a:rPr lang="en-US" sz="2000" kern="0" dirty="0" smtClean="0">
                <a:solidFill>
                  <a:srgbClr val="C00000"/>
                </a:solidFill>
                <a:latin typeface="Courier New" pitchFamily="49" charset="0"/>
              </a:rPr>
              <a:t>Pt3D, </a:t>
            </a:r>
            <a:r>
              <a:rPr lang="en-US" sz="2000" kern="0" dirty="0" err="1" smtClean="0">
                <a:solidFill>
                  <a:srgbClr val="C00000"/>
                </a:solidFill>
                <a:latin typeface="Courier New" pitchFamily="49" charset="0"/>
              </a:rPr>
              <a:t>ColorPt</a:t>
            </a:r>
            <a:r>
              <a:rPr lang="en-US" sz="2000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# not Ruby!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rgbClr val="C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4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err="1" smtClean="0"/>
              <a:t>ArtistCowboys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code has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 smtClean="0"/>
              <a:t> define a pocket for subclasses to use, but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ArtistCowboy</a:t>
            </a:r>
            <a:r>
              <a:rPr lang="en-US" dirty="0" smtClean="0"/>
              <a:t> wants </a:t>
            </a:r>
            <a:r>
              <a:rPr lang="en-US" i="1" dirty="0" smtClean="0"/>
              <a:t>two</a:t>
            </a:r>
            <a:r>
              <a:rPr lang="en-US" dirty="0" smtClean="0"/>
              <a:t> pockets, one 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draw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057400"/>
            <a:ext cx="7696200" cy="434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Person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:pocket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…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Artist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 </a:t>
            </a:r>
            <a:r>
              <a:rPr lang="en-US" sz="2000" kern="0" dirty="0" smtClean="0">
                <a:latin typeface="Courier New" pitchFamily="49" charset="0"/>
              </a:rPr>
              <a:t>Person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#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pocket for brush objects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draw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#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access pocket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…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Cowboy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 </a:t>
            </a:r>
            <a:r>
              <a:rPr lang="en-US" sz="2000" kern="0" dirty="0" smtClean="0">
                <a:latin typeface="Courier New" pitchFamily="49" charset="0"/>
              </a:rPr>
              <a:t>Person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# pocket for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gun objects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draw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# access pocket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…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rgbClr val="C00000"/>
                </a:solidFill>
                <a:latin typeface="Courier New" pitchFamily="49" charset="0"/>
              </a:rPr>
              <a:t>ArtistCowboy</a:t>
            </a:r>
            <a:r>
              <a:rPr lang="en-US" sz="2000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</a:rPr>
              <a:t>&lt; </a:t>
            </a:r>
            <a:r>
              <a:rPr lang="en-US" sz="2000" kern="0" dirty="0" smtClean="0">
                <a:solidFill>
                  <a:srgbClr val="C00000"/>
                </a:solidFill>
                <a:latin typeface="Courier New" pitchFamily="49" charset="0"/>
              </a:rPr>
              <a:t>Artist, Cowboy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# not Ruby!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C00000"/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28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err="1" smtClean="0"/>
              <a:t>mixin</a:t>
            </a:r>
            <a:r>
              <a:rPr lang="en-US" dirty="0" smtClean="0"/>
              <a:t> is (just) a collection of methods</a:t>
            </a:r>
          </a:p>
          <a:p>
            <a:pPr lvl="1"/>
            <a:r>
              <a:rPr lang="en-US" dirty="0" smtClean="0"/>
              <a:t>Less than a class: no instances of it</a:t>
            </a:r>
          </a:p>
          <a:p>
            <a:pPr lvl="1"/>
            <a:endParaRPr lang="en-US" dirty="0"/>
          </a:p>
          <a:p>
            <a:r>
              <a:rPr lang="en-US" dirty="0" smtClean="0"/>
              <a:t>Languages with </a:t>
            </a:r>
            <a:r>
              <a:rPr lang="en-US" dirty="0" err="1" smtClean="0"/>
              <a:t>mixins</a:t>
            </a:r>
            <a:r>
              <a:rPr lang="en-US" dirty="0" smtClean="0"/>
              <a:t> (e.g., Ruby modules) typically let a class have one superclass but </a:t>
            </a:r>
            <a:r>
              <a:rPr lang="en-US" i="1" dirty="0" smtClean="0"/>
              <a:t>include</a:t>
            </a:r>
            <a:r>
              <a:rPr lang="en-US" dirty="0" smtClean="0"/>
              <a:t> any number of </a:t>
            </a:r>
            <a:r>
              <a:rPr lang="en-US" dirty="0" err="1" smtClean="0"/>
              <a:t>mixins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Semantics: </a:t>
            </a:r>
            <a:r>
              <a:rPr lang="en-US" i="1" dirty="0" smtClean="0"/>
              <a:t>Including a </a:t>
            </a:r>
            <a:r>
              <a:rPr lang="en-US" i="1" dirty="0" err="1" smtClean="0"/>
              <a:t>mixin</a:t>
            </a:r>
            <a:r>
              <a:rPr lang="en-US" i="1" dirty="0" smtClean="0"/>
              <a:t> makes its methods part of the class</a:t>
            </a:r>
          </a:p>
          <a:p>
            <a:pPr lvl="1"/>
            <a:r>
              <a:rPr lang="en-US" dirty="0" smtClean="0"/>
              <a:t>Extending or overriding in the order </a:t>
            </a:r>
            <a:r>
              <a:rPr lang="en-US" dirty="0" err="1" smtClean="0"/>
              <a:t>mixins</a:t>
            </a:r>
            <a:r>
              <a:rPr lang="en-US" dirty="0" smtClean="0"/>
              <a:t> are included in the class definition</a:t>
            </a:r>
          </a:p>
          <a:p>
            <a:pPr lvl="1"/>
            <a:r>
              <a:rPr lang="en-US" dirty="0" smtClean="0"/>
              <a:t>More powerful than helper methods because </a:t>
            </a:r>
            <a:r>
              <a:rPr lang="en-US" dirty="0" err="1" smtClean="0"/>
              <a:t>mixin</a:t>
            </a:r>
            <a:r>
              <a:rPr lang="en-US" dirty="0" smtClean="0"/>
              <a:t> methods can access methods (and instance variables) 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not defined in the </a:t>
            </a:r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5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518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module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Doubler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double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self </a:t>
            </a:r>
            <a:r>
              <a:rPr lang="en-US" sz="2000" kern="0" dirty="0" smtClean="0">
                <a:latin typeface="Courier New" pitchFamily="49" charset="0"/>
              </a:rPr>
              <a:t>+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self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#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assume included in classes w/ +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String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include </a:t>
            </a:r>
            <a:r>
              <a:rPr lang="en-US" sz="2000" kern="0" dirty="0" err="1" smtClean="0">
                <a:latin typeface="Courier New" pitchFamily="49" charset="0"/>
              </a:rPr>
              <a:t>Doubler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AnotherPt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:x, :y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include </a:t>
            </a:r>
            <a:r>
              <a:rPr lang="en-US" sz="2000" kern="0" dirty="0" err="1">
                <a:latin typeface="Courier New" pitchFamily="49" charset="0"/>
              </a:rPr>
              <a:t>Doubler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+ other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AnotherPt.new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US" sz="2000" kern="0" dirty="0" err="1" smtClean="0">
                <a:latin typeface="Courier New" pitchFamily="49" charset="0"/>
              </a:rPr>
              <a:t>ans.x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self.x</a:t>
            </a:r>
            <a:r>
              <a:rPr lang="en-US" sz="2000" kern="0" dirty="0" smtClean="0">
                <a:latin typeface="Courier New" pitchFamily="49" charset="0"/>
              </a:rPr>
              <a:t> + </a:t>
            </a:r>
            <a:r>
              <a:rPr lang="en-US" sz="2000" kern="0" dirty="0" err="1" smtClean="0">
                <a:latin typeface="Courier New" pitchFamily="49" charset="0"/>
              </a:rPr>
              <a:t>other.x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ans.y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self.y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+ </a:t>
            </a:r>
            <a:r>
              <a:rPr lang="en-US" sz="2000" kern="0" dirty="0" err="1" smtClean="0">
                <a:latin typeface="Courier New" pitchFamily="49" charset="0"/>
              </a:rPr>
              <a:t>other.y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38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61750</TotalTime>
  <Words>1974</Words>
  <Application>Microsoft Office PowerPoint</Application>
  <PresentationFormat>On-screen Show (4:3)</PresentationFormat>
  <Paragraphs>385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Times New Roman</vt:lpstr>
      <vt:lpstr>dan_design_template</vt:lpstr>
      <vt:lpstr>CSE341: Programming Languages  Lecture 23 Multiple Inheritance, Mixins, Interfaces, Abstract Methods </vt:lpstr>
      <vt:lpstr>What next?</vt:lpstr>
      <vt:lpstr>Multiple Inheritance</vt:lpstr>
      <vt:lpstr>Trees, dags, and diamonds</vt:lpstr>
      <vt:lpstr>What could go wrong?</vt:lpstr>
      <vt:lpstr>3DColorPoints</vt:lpstr>
      <vt:lpstr>ArtistCowboys</vt:lpstr>
      <vt:lpstr>Mixins</vt:lpstr>
      <vt:lpstr>Example</vt:lpstr>
      <vt:lpstr>Lookup rules</vt:lpstr>
      <vt:lpstr>The two big ones</vt:lpstr>
      <vt:lpstr>Replacement for multiple inheritance?</vt:lpstr>
      <vt:lpstr>Statically-Typed OOP</vt:lpstr>
      <vt:lpstr>Classes as Types</vt:lpstr>
      <vt:lpstr>Interfaces are (or were) JustTypes</vt:lpstr>
      <vt:lpstr>Implementing Interfaces</vt:lpstr>
      <vt:lpstr>Multiple interfaces</vt:lpstr>
      <vt:lpstr>Connections</vt:lpstr>
      <vt:lpstr>Required overriding</vt:lpstr>
      <vt:lpstr>Static typing</vt:lpstr>
      <vt:lpstr>Abstract methods</vt:lpstr>
      <vt:lpstr>Passing code to other code</vt:lpstr>
      <vt:lpstr>No interfaces in C++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891</cp:revision>
  <cp:lastPrinted>2011-09-27T20:26:28Z</cp:lastPrinted>
  <dcterms:created xsi:type="dcterms:W3CDTF">2009-03-13T20:43:19Z</dcterms:created>
  <dcterms:modified xsi:type="dcterms:W3CDTF">2019-08-16T18:45:19Z</dcterms:modified>
</cp:coreProperties>
</file>