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0"/>
  </p:notesMasterIdLst>
  <p:handoutMasterIdLst>
    <p:handoutMasterId r:id="rId21"/>
  </p:handoutMasterIdLst>
  <p:sldIdLst>
    <p:sldId id="256" r:id="rId2"/>
    <p:sldId id="486" r:id="rId3"/>
    <p:sldId id="487" r:id="rId4"/>
    <p:sldId id="488" r:id="rId5"/>
    <p:sldId id="489" r:id="rId6"/>
    <p:sldId id="490" r:id="rId7"/>
    <p:sldId id="491" r:id="rId8"/>
    <p:sldId id="492" r:id="rId9"/>
    <p:sldId id="493" r:id="rId10"/>
    <p:sldId id="494" r:id="rId11"/>
    <p:sldId id="495" r:id="rId12"/>
    <p:sldId id="496" r:id="rId13"/>
    <p:sldId id="497" r:id="rId14"/>
    <p:sldId id="498" r:id="rId15"/>
    <p:sldId id="499" r:id="rId16"/>
    <p:sldId id="500" r:id="rId17"/>
    <p:sldId id="501" r:id="rId18"/>
    <p:sldId id="502" r:id="rId19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82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574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r">
              <a:defRPr sz="1100"/>
            </a:lvl1pPr>
          </a:lstStyle>
          <a:p>
            <a:fld id="{82884B81-6372-4314-A9FF-3FEEA5BA7FD8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574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r">
              <a:defRPr sz="1100"/>
            </a:lvl1pPr>
          </a:lstStyle>
          <a:p>
            <a:fld id="{5FBCB171-D845-4996-B264-125C6B72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28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775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420" y="4379595"/>
            <a:ext cx="5547360" cy="414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775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fld id="{C142CCA2-2949-4325-A78A-A7C3B63D73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82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C47610-A579-4DD1-AA62-8EA40B23FA17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E115C0-909B-4E1C-9E6E-04B3E9103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2AAE3-B489-4A15-89C7-18993943A3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83048-0376-4A94-A445-C2F5CD3FC3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EA12F5-03B5-4BEE-BF40-7EC1D15EBE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FCB40-9664-45B5-BAA8-170CAD3533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D69B1-7287-44D7-BAC9-82A718B312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CE0B5-4587-46C9-88FF-288BD15E32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D7DB5F-D2ED-41DB-B30F-B019AB82D7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2279E5-AC96-4A1A-8381-1C3686D400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r>
              <a:rPr lang="en-US" smtClean="0"/>
              <a:t>Spring 2019</a:t>
            </a: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4008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3B048AC8-D41E-4C7B-8EE3-A52489AA1F0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hf hdr="0"/>
  <p:txStyles>
    <p:titleStyle>
      <a:lvl1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67000"/>
            <a:ext cx="7772400" cy="2209800"/>
          </a:xfrm>
        </p:spPr>
        <p:txBody>
          <a:bodyPr/>
          <a:lstStyle/>
          <a:p>
            <a:pPr algn="ctr"/>
            <a:r>
              <a:rPr lang="en-US" sz="3200" i="0" dirty="0" smtClean="0"/>
              <a:t>CSE341: Programming Languages</a:t>
            </a:r>
            <a:br>
              <a:rPr lang="en-US" sz="3200" i="0" dirty="0" smtClean="0"/>
            </a:br>
            <a:r>
              <a:rPr lang="en-US" sz="1400" i="0" dirty="0" smtClean="0"/>
              <a:t/>
            </a:r>
            <a:br>
              <a:rPr lang="en-US" sz="1400" i="0" dirty="0" smtClean="0"/>
            </a:br>
            <a:r>
              <a:rPr lang="en-US" sz="3200" i="0" dirty="0" smtClean="0"/>
              <a:t>Lecture 25</a:t>
            </a:r>
            <a:br>
              <a:rPr lang="en-US" sz="3200" i="0" dirty="0" smtClean="0"/>
            </a:br>
            <a:r>
              <a:rPr lang="en-US" sz="3200" i="0" dirty="0" smtClean="0"/>
              <a:t>Subtyping for OOP;</a:t>
            </a:r>
            <a:br>
              <a:rPr lang="en-US" sz="3200" i="0" dirty="0" smtClean="0"/>
            </a:br>
            <a:r>
              <a:rPr lang="en-US" sz="3200" i="0" dirty="0" smtClean="0"/>
              <a:t>Comparing/Combining Generics and Subtyping </a:t>
            </a:r>
            <a:endParaRPr lang="en-US" sz="3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13744" y="5410200"/>
            <a:ext cx="6629400" cy="1219200"/>
          </a:xfrm>
        </p:spPr>
        <p:txBody>
          <a:bodyPr/>
          <a:lstStyle/>
          <a:p>
            <a:r>
              <a:rPr lang="en-US" sz="2400" dirty="0" smtClean="0"/>
              <a:t>Dan Grossman</a:t>
            </a:r>
          </a:p>
          <a:p>
            <a:r>
              <a:rPr lang="en-US" sz="2400" dirty="0" smtClean="0"/>
              <a:t>Spring 2019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85800"/>
            <a:ext cx="7315447" cy="77155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 smtClean="0"/>
              <a:t>Subtyping is not good for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2286000"/>
          </a:xfrm>
        </p:spPr>
        <p:txBody>
          <a:bodyPr/>
          <a:lstStyle/>
          <a:p>
            <a:r>
              <a:rPr lang="en-US" dirty="0" smtClean="0"/>
              <a:t>Using subtyping for containers is much more painful for clients </a:t>
            </a:r>
          </a:p>
          <a:p>
            <a:pPr lvl="1"/>
            <a:r>
              <a:rPr lang="en-US" dirty="0" smtClean="0"/>
              <a:t>Have to </a:t>
            </a:r>
            <a:r>
              <a:rPr lang="en-US" dirty="0" smtClean="0">
                <a:solidFill>
                  <a:schemeClr val="accent2"/>
                </a:solidFill>
              </a:rPr>
              <a:t>downcast</a:t>
            </a:r>
            <a:r>
              <a:rPr lang="en-US" dirty="0" smtClean="0"/>
              <a:t> items retrieved from containers</a:t>
            </a:r>
          </a:p>
          <a:p>
            <a:pPr lvl="1"/>
            <a:r>
              <a:rPr lang="en-US" dirty="0" err="1" smtClean="0"/>
              <a:t>Downcasting</a:t>
            </a:r>
            <a:r>
              <a:rPr lang="en-US" dirty="0" smtClean="0"/>
              <a:t> has run-time cost</a:t>
            </a:r>
          </a:p>
          <a:p>
            <a:pPr lvl="1"/>
            <a:r>
              <a:rPr lang="en-US" dirty="0" err="1" smtClean="0"/>
              <a:t>Downcasting</a:t>
            </a:r>
            <a:r>
              <a:rPr lang="en-US" dirty="0" smtClean="0"/>
              <a:t> can fail: no static check that container holds the type of data you expect</a:t>
            </a:r>
          </a:p>
          <a:p>
            <a:pPr lvl="1"/>
            <a:r>
              <a:rPr lang="en-US" dirty="0" smtClean="0"/>
              <a:t>(Only gets more painful with higher-order functions like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en-US" dirty="0" smtClean="0">
                <a:latin typeface="+mj-lt"/>
                <a:cs typeface="Courier New" pitchFamily="49" charset="0"/>
              </a:rPr>
              <a:t>)</a:t>
            </a:r>
            <a:endParaRPr lang="en-US" dirty="0">
              <a:latin typeface="+mj-lt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43000" y="3810000"/>
            <a:ext cx="7239000" cy="25146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class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LamePair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Object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Object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LamePair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(Object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_x</a:t>
            </a:r>
            <a:r>
              <a:rPr lang="en-US" sz="2000" kern="0" dirty="0" smtClean="0">
                <a:latin typeface="Courier New" pitchFamily="49" charset="0"/>
              </a:rPr>
              <a:t>,</a:t>
            </a:r>
            <a:r>
              <a:rPr lang="en-US" sz="1400" kern="0" dirty="0" smtClean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Object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_y</a:t>
            </a:r>
            <a:r>
              <a:rPr lang="en-US" sz="2000" kern="0" dirty="0" smtClean="0">
                <a:latin typeface="Courier New" pitchFamily="49" charset="0"/>
              </a:rPr>
              <a:t>){</a:t>
            </a:r>
            <a:r>
              <a:rPr lang="en-US" sz="16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x=_x;</a:t>
            </a:r>
            <a:r>
              <a:rPr lang="en-US" sz="16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y=_y;</a:t>
            </a:r>
            <a:r>
              <a:rPr lang="en-US" sz="14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LamePair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swap</a:t>
            </a:r>
            <a:r>
              <a:rPr lang="en-US" sz="2000" kern="0" dirty="0" smtClean="0">
                <a:latin typeface="Courier New" pitchFamily="49" charset="0"/>
              </a:rPr>
              <a:t>() {</a:t>
            </a:r>
            <a:r>
              <a:rPr lang="en-US" sz="14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return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new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LamePair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y,x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4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defRPr/>
            </a:pPr>
            <a:endParaRPr lang="en-US" sz="1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// error caught only at run-time: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String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s</a:t>
            </a:r>
            <a:r>
              <a:rPr lang="en-US" sz="2000" kern="0" dirty="0" smtClean="0">
                <a:latin typeface="Courier New" pitchFamily="49" charset="0"/>
              </a:rPr>
              <a:t> = (String)(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new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LamePair</a:t>
            </a:r>
            <a:r>
              <a:rPr lang="en-US" sz="2000" kern="0" dirty="0" smtClean="0">
                <a:latin typeface="Courier New" pitchFamily="49" charset="0"/>
              </a:rPr>
              <a:t>("hi",4).y);</a:t>
            </a:r>
          </a:p>
        </p:txBody>
      </p:sp>
    </p:spTree>
    <p:extLst>
      <p:ext uri="{BB962C8B-B14F-4D97-AF65-F5344CB8AC3E}">
        <p14:creationId xmlns:p14="http://schemas.microsoft.com/office/powerpoint/2010/main" val="33586302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subtyping good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Some good uses for subtype polymorphism:</a:t>
            </a:r>
          </a:p>
          <a:p>
            <a:endParaRPr lang="en-US" dirty="0" smtClean="0"/>
          </a:p>
          <a:p>
            <a:r>
              <a:rPr lang="en-US" dirty="0" smtClean="0"/>
              <a:t>Code that “needs a Foo” but fine to have “more than a Foo”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Geometry on points works fine for colored points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GUI widgets specialize the basic idea of “being on the screen” and “responding to user actions”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727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Awkward in 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ML does not have subtyping, so this simply does not type-check: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dirty="0" smtClean="0"/>
              <a:t>Cumbersome workaround: have caller pass in getter functions: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And clients still need different getters for points, color-points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38200" y="2133600"/>
            <a:ext cx="7696200" cy="1600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rgbClr val="7030A0"/>
                </a:solidFill>
                <a:latin typeface="Courier New" pitchFamily="49" charset="0"/>
              </a:rPr>
              <a:t>(* {</a:t>
            </a:r>
            <a:r>
              <a:rPr lang="en-US" sz="2000" kern="0" dirty="0" err="1">
                <a:solidFill>
                  <a:srgbClr val="7030A0"/>
                </a:solidFill>
                <a:latin typeface="Courier New" pitchFamily="49" charset="0"/>
              </a:rPr>
              <a:t>x:real</a:t>
            </a:r>
            <a:r>
              <a:rPr lang="en-US" sz="2000" kern="0" dirty="0">
                <a:solidFill>
                  <a:srgbClr val="7030A0"/>
                </a:solidFill>
                <a:latin typeface="Courier New" pitchFamily="49" charset="0"/>
              </a:rPr>
              <a:t>, y:real} -&gt;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real *)</a:t>
            </a:r>
            <a:endParaRPr lang="en-US" sz="2000" kern="0" dirty="0">
              <a:solidFill>
                <a:srgbClr val="7030A0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distToOrigin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({x=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err="1" smtClean="0">
                <a:latin typeface="Courier New" pitchFamily="49" charset="0"/>
              </a:rPr>
              <a:t>,y</a:t>
            </a:r>
            <a:r>
              <a:rPr lang="en-US" sz="2000" kern="0" dirty="0" smtClean="0">
                <a:latin typeface="Courier New" pitchFamily="49" charset="0"/>
              </a:rPr>
              <a:t>=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sz="2000" kern="0" dirty="0" smtClean="0">
                <a:latin typeface="Courier New" pitchFamily="49" charset="0"/>
              </a:rPr>
              <a:t>})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</a:t>
            </a:r>
            <a:r>
              <a:rPr lang="en-US" sz="2000" kern="0" dirty="0" err="1" smtClean="0">
                <a:latin typeface="Courier New" pitchFamily="49" charset="0"/>
              </a:rPr>
              <a:t>Math.sqrt</a:t>
            </a:r>
            <a:r>
              <a:rPr lang="en-US" sz="2000" kern="0" dirty="0" smtClean="0">
                <a:latin typeface="Courier New" pitchFamily="49" charset="0"/>
              </a:rPr>
              <a:t>(x*x + y*y)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five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err="1" smtClean="0">
                <a:latin typeface="Courier New" pitchFamily="49" charset="0"/>
              </a:rPr>
              <a:t>distToOrigin</a:t>
            </a:r>
            <a:r>
              <a:rPr lang="en-US" sz="2000" kern="0" dirty="0" smtClean="0">
                <a:latin typeface="Courier New" pitchFamily="49" charset="0"/>
              </a:rPr>
              <a:t> {x=3.0,y=4.0,color="red"}</a:t>
            </a:r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8200" y="4495800"/>
            <a:ext cx="7696200" cy="1295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rgbClr val="7030A0"/>
                </a:solidFill>
                <a:latin typeface="Courier New" pitchFamily="49" charset="0"/>
              </a:rPr>
              <a:t>(* </a:t>
            </a:r>
            <a:r>
              <a:rPr lang="pt-BR" sz="2000" kern="0" dirty="0">
                <a:solidFill>
                  <a:srgbClr val="7030A0"/>
                </a:solidFill>
                <a:latin typeface="Courier New" pitchFamily="49" charset="0"/>
              </a:rPr>
              <a:t>('a -&gt; real) * ('a -&gt; real) * 'a -&gt; real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 *)</a:t>
            </a:r>
            <a:endParaRPr lang="en-US" sz="2000" kern="0" dirty="0">
              <a:solidFill>
                <a:srgbClr val="7030A0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distToOrigin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getx</a:t>
            </a:r>
            <a:r>
              <a:rPr lang="en-US" sz="2000" kern="0" dirty="0">
                <a:latin typeface="Courier New" pitchFamily="49" charset="0"/>
              </a:rPr>
              <a:t>,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gety</a:t>
            </a:r>
            <a:r>
              <a:rPr lang="en-US" sz="2000" kern="0" dirty="0">
                <a:latin typeface="Courier New" pitchFamily="49" charset="0"/>
              </a:rPr>
              <a:t>,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v</a:t>
            </a:r>
            <a:r>
              <a:rPr lang="en-US" sz="2000" kern="0" dirty="0" smtClean="0">
                <a:latin typeface="Courier New" pitchFamily="49" charset="0"/>
              </a:rPr>
              <a:t>)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</a:t>
            </a:r>
            <a:r>
              <a:rPr lang="en-US" sz="2000" kern="0" dirty="0" err="1" smtClean="0">
                <a:latin typeface="Courier New" pitchFamily="49" charset="0"/>
              </a:rPr>
              <a:t>Math.sqrt</a:t>
            </a:r>
            <a:r>
              <a:rPr lang="en-US" sz="2000" kern="0" dirty="0" smtClean="0">
                <a:latin typeface="Courier New" pitchFamily="49" charset="0"/>
              </a:rPr>
              <a:t>((</a:t>
            </a:r>
            <a:r>
              <a:rPr lang="en-US" sz="2000" kern="0" dirty="0" err="1" smtClean="0">
                <a:latin typeface="Courier New" pitchFamily="49" charset="0"/>
              </a:rPr>
              <a:t>getx</a:t>
            </a:r>
            <a:r>
              <a:rPr lang="en-US" sz="2000" kern="0" dirty="0" smtClean="0">
                <a:latin typeface="Courier New" pitchFamily="49" charset="0"/>
              </a:rPr>
              <a:t> v)*(</a:t>
            </a:r>
            <a:r>
              <a:rPr lang="en-US" sz="2000" kern="0" dirty="0" err="1" smtClean="0">
                <a:latin typeface="Courier New" pitchFamily="49" charset="0"/>
              </a:rPr>
              <a:t>getx</a:t>
            </a:r>
            <a:r>
              <a:rPr lang="en-US" sz="2000" kern="0" dirty="0" smtClean="0">
                <a:latin typeface="Courier New" pitchFamily="49" charset="0"/>
              </a:rPr>
              <a:t> v)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        + (</a:t>
            </a:r>
            <a:r>
              <a:rPr lang="en-US" sz="2000" kern="0" dirty="0" err="1" smtClean="0">
                <a:latin typeface="Courier New" pitchFamily="49" charset="0"/>
              </a:rPr>
              <a:t>gety</a:t>
            </a:r>
            <a:r>
              <a:rPr lang="en-US" sz="2000" kern="0" dirty="0" smtClean="0">
                <a:latin typeface="Courier New" pitchFamily="49" charset="0"/>
              </a:rPr>
              <a:t> v)*(</a:t>
            </a:r>
            <a:r>
              <a:rPr lang="en-US" sz="2000" kern="0" dirty="0" err="1" smtClean="0">
                <a:latin typeface="Courier New" pitchFamily="49" charset="0"/>
              </a:rPr>
              <a:t>gety</a:t>
            </a:r>
            <a:r>
              <a:rPr lang="en-US" sz="2000" kern="0" dirty="0" smtClean="0">
                <a:latin typeface="Courier New" pitchFamily="49" charset="0"/>
              </a:rPr>
              <a:t> v))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1090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Wanting both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Could a language have generics and subtyping?</a:t>
            </a:r>
          </a:p>
          <a:p>
            <a:pPr lvl="1"/>
            <a:r>
              <a:rPr lang="en-US" dirty="0" smtClean="0"/>
              <a:t>Sure!</a:t>
            </a:r>
          </a:p>
          <a:p>
            <a:pPr lvl="1"/>
            <a:endParaRPr lang="en-US" dirty="0"/>
          </a:p>
          <a:p>
            <a:r>
              <a:rPr lang="en-US" dirty="0" smtClean="0"/>
              <a:t>More interestingly, want to combine them</a:t>
            </a:r>
          </a:p>
          <a:p>
            <a:pPr lvl="1"/>
            <a:r>
              <a:rPr lang="en-US" dirty="0" smtClean="0"/>
              <a:t>“Any type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T1</a:t>
            </a:r>
            <a:r>
              <a:rPr lang="en-US" dirty="0" smtClean="0"/>
              <a:t> that is a subtype of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T2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Called </a:t>
            </a:r>
            <a:r>
              <a:rPr lang="en-US" dirty="0" smtClean="0">
                <a:solidFill>
                  <a:schemeClr val="accent2"/>
                </a:solidFill>
              </a:rPr>
              <a:t>bounded polymorphism</a:t>
            </a:r>
          </a:p>
          <a:p>
            <a:pPr lvl="1"/>
            <a:r>
              <a:rPr lang="en-US" dirty="0" smtClean="0"/>
              <a:t>Lets you do things naturally you cannot do with generics or subtyping separately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831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Method that takes a list of points and a circle (center point, radius)</a:t>
            </a:r>
          </a:p>
          <a:p>
            <a:pPr lvl="1"/>
            <a:r>
              <a:rPr lang="en-US" dirty="0" smtClean="0"/>
              <a:t>Return new list of points in argument list that lie within circle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Basic method signature: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Java implementation straightforward assuming 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has a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dirty="0" smtClean="0"/>
              <a:t> method: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79456" y="2971800"/>
            <a:ext cx="5867400" cy="914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80000"/>
              </a:lnSpc>
              <a:spcBef>
                <a:spcPts val="0"/>
              </a:spcBef>
              <a:defRPr/>
            </a:pP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List&lt;Point&gt; </a:t>
            </a:r>
            <a:r>
              <a:rPr lang="en-US" sz="2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inCircle</a:t>
            </a: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(List&lt;Point&gt;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pts</a:t>
            </a: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pPr marL="342900" indent="-342900">
              <a:lnSpc>
                <a:spcPct val="84000"/>
              </a:lnSpc>
              <a:spcBef>
                <a:spcPts val="0"/>
              </a:spcBef>
              <a:defRPr/>
            </a:pPr>
            <a:r>
              <a:rPr lang="en-US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            Point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center</a:t>
            </a: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pPr marL="342900" indent="-342900">
              <a:lnSpc>
                <a:spcPct val="84000"/>
              </a:lnSpc>
              <a:spcBef>
                <a:spcPts val="0"/>
              </a:spcBef>
              <a:defRPr/>
            </a:pP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             double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r</a:t>
            </a: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 { … }</a:t>
            </a:r>
          </a:p>
        </p:txBody>
      </p:sp>
      <p:sp>
        <p:nvSpPr>
          <p:cNvPr id="9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371600" y="4800600"/>
            <a:ext cx="7010400" cy="1447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80000"/>
              </a:lnSpc>
              <a:spcBef>
                <a:spcPts val="0"/>
              </a:spcBef>
              <a:defRPr/>
            </a:pP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List&lt;Point&gt;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result </a:t>
            </a: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new </a:t>
            </a:r>
            <a:r>
              <a:rPr lang="en-US" sz="20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&lt;Point&gt;();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84000"/>
              </a:lnSpc>
              <a:spcBef>
                <a:spcPts val="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for</a:t>
            </a: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(Point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pt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0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pts</a:t>
            </a: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</a:p>
          <a:p>
            <a:pPr marL="342900" indent="-342900">
              <a:lnSpc>
                <a:spcPct val="84000"/>
              </a:lnSpc>
              <a:spcBef>
                <a:spcPts val="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if</a:t>
            </a: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pt.distance</a:t>
            </a: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(center) &lt; r)</a:t>
            </a:r>
          </a:p>
          <a:p>
            <a:pPr marL="342900" indent="-342900">
              <a:lnSpc>
                <a:spcPct val="84000"/>
              </a:lnSpc>
              <a:spcBef>
                <a:spcPts val="0"/>
              </a:spcBef>
              <a:defRPr/>
            </a:pPr>
            <a:r>
              <a:rPr lang="en-US" sz="2000" kern="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kern="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result.add</a:t>
            </a:r>
            <a:r>
              <a:rPr lang="en-US" sz="2000" kern="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pt</a:t>
            </a:r>
            <a:r>
              <a:rPr lang="en-US" sz="2000" kern="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</a:p>
          <a:p>
            <a:pPr marL="342900" indent="-342900">
              <a:lnSpc>
                <a:spcPct val="84000"/>
              </a:lnSpc>
              <a:spcBef>
                <a:spcPts val="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return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result;</a:t>
            </a:r>
          </a:p>
        </p:txBody>
      </p:sp>
    </p:spTree>
    <p:extLst>
      <p:ext uri="{BB962C8B-B14F-4D97-AF65-F5344CB8AC3E}">
        <p14:creationId xmlns:p14="http://schemas.microsoft.com/office/powerpoint/2010/main" val="27788668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Subtyping?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Would like to use </a:t>
            </a:r>
            <a:r>
              <a:rPr lang="en-US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inCircle</a:t>
            </a:r>
            <a:r>
              <a:rPr lang="en-US" dirty="0" smtClean="0"/>
              <a:t> by passing a 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List&lt;</a:t>
            </a:r>
            <a:r>
              <a:rPr lang="en-US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ColorPoint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and getting back a 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List&lt;</a:t>
            </a:r>
            <a:r>
              <a:rPr lang="en-US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ColorPoint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dirty="0" smtClean="0"/>
          </a:p>
          <a:p>
            <a:r>
              <a:rPr lang="en-US" dirty="0" smtClean="0"/>
              <a:t>Java rightly disallows this: While </a:t>
            </a:r>
            <a:r>
              <a:rPr lang="en-US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inCircle</a:t>
            </a:r>
            <a:r>
              <a:rPr lang="en-US" dirty="0">
                <a:solidFill>
                  <a:schemeClr val="tx2"/>
                </a:solidFill>
                <a:latin typeface="+mj-lt"/>
                <a:cs typeface="Courier New" pitchFamily="49" charset="0"/>
              </a:rPr>
              <a:t> </a:t>
            </a:r>
            <a:r>
              <a:rPr lang="en-US" dirty="0" smtClean="0"/>
              <a:t>would “do nothing wrong” its type does not prevent:</a:t>
            </a:r>
          </a:p>
          <a:p>
            <a:pPr lvl="1"/>
            <a:r>
              <a:rPr lang="en-US" dirty="0" smtClean="0"/>
              <a:t>Returning a list that has a non-color-point in it</a:t>
            </a:r>
          </a:p>
          <a:p>
            <a:pPr lvl="1"/>
            <a:r>
              <a:rPr lang="en-US" dirty="0" smtClean="0"/>
              <a:t>Modifying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pts</a:t>
            </a:r>
            <a:r>
              <a:rPr lang="en-US" dirty="0" smtClean="0"/>
              <a:t> by adding non-color-points to 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76400" y="1447800"/>
            <a:ext cx="5867400" cy="914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80000"/>
              </a:lnSpc>
              <a:spcBef>
                <a:spcPts val="0"/>
              </a:spcBef>
              <a:defRPr/>
            </a:pP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List&lt;Point&gt; </a:t>
            </a:r>
            <a:r>
              <a:rPr lang="en-US" sz="2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inCircle</a:t>
            </a: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(List&lt;Point&gt;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pts</a:t>
            </a: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pPr marL="342900" indent="-342900">
              <a:lnSpc>
                <a:spcPct val="84000"/>
              </a:lnSpc>
              <a:spcBef>
                <a:spcPts val="0"/>
              </a:spcBef>
              <a:defRPr/>
            </a:pPr>
            <a:r>
              <a:rPr lang="en-US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            Point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center</a:t>
            </a: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pPr marL="342900" indent="-342900">
              <a:lnSpc>
                <a:spcPct val="84000"/>
              </a:lnSpc>
              <a:spcBef>
                <a:spcPts val="0"/>
              </a:spcBef>
              <a:defRPr/>
            </a:pP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             double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r</a:t>
            </a: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 { … }</a:t>
            </a:r>
          </a:p>
        </p:txBody>
      </p:sp>
    </p:spTree>
    <p:extLst>
      <p:ext uri="{BB962C8B-B14F-4D97-AF65-F5344CB8AC3E}">
        <p14:creationId xmlns:p14="http://schemas.microsoft.com/office/powerpoint/2010/main" val="38583090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could change the method to be</a:t>
            </a:r>
          </a:p>
          <a:p>
            <a:endParaRPr 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solidFill>
                  <a:schemeClr val="tx2"/>
                </a:solidFill>
                <a:latin typeface="+mj-lt"/>
                <a:cs typeface="Courier New" pitchFamily="49" charset="0"/>
              </a:rPr>
              <a:t>Now the type system allows passing in a 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List&lt;Point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solidFill>
                  <a:schemeClr val="tx2"/>
                </a:solidFill>
                <a:latin typeface="+mj-lt"/>
                <a:cs typeface="Courier New" pitchFamily="49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cs typeface="Courier New" pitchFamily="49" charset="0"/>
              </a:rPr>
              <a:t>to get a 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List&lt;Point&gt;</a:t>
            </a:r>
            <a:r>
              <a:rPr lang="en-US" b="1" dirty="0">
                <a:solidFill>
                  <a:schemeClr val="tx2"/>
                </a:solidFill>
                <a:latin typeface="+mj-lt"/>
                <a:cs typeface="Courier New" pitchFamily="49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cs typeface="Courier New" pitchFamily="49" charset="0"/>
              </a:rPr>
              <a:t>returned or a 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List&lt;</a:t>
            </a:r>
            <a:r>
              <a:rPr lang="en-US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ColorPoint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chemeClr val="tx2"/>
                </a:solidFill>
                <a:latin typeface="+mj-lt"/>
                <a:cs typeface="Courier New" pitchFamily="49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cs typeface="Courier New" pitchFamily="49" charset="0"/>
              </a:rPr>
              <a:t>to get a 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List&lt;</a:t>
            </a:r>
            <a:r>
              <a:rPr lang="en-US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ColorPoint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chemeClr val="tx2"/>
                </a:solidFill>
                <a:latin typeface="+mj-lt"/>
                <a:cs typeface="Courier New" pitchFamily="49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cs typeface="Courier New" pitchFamily="49" charset="0"/>
              </a:rPr>
              <a:t>returne</a:t>
            </a:r>
            <a:r>
              <a:rPr lang="en-US" dirty="0">
                <a:solidFill>
                  <a:schemeClr val="tx2"/>
                </a:solidFill>
                <a:cs typeface="Courier New" pitchFamily="49" charset="0"/>
              </a:rPr>
              <a:t>d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  <a:latin typeface="+mj-lt"/>
                <a:cs typeface="Courier New" pitchFamily="49" charset="0"/>
              </a:rPr>
              <a:t>But cannot implement </a:t>
            </a:r>
            <a:r>
              <a:rPr lang="en-US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inCircle</a:t>
            </a:r>
            <a:r>
              <a:rPr lang="en-US" b="1" dirty="0" smtClean="0">
                <a:solidFill>
                  <a:schemeClr val="tx2"/>
                </a:solidFill>
                <a:latin typeface="+mj-lt"/>
                <a:cs typeface="Courier New" pitchFamily="49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cs typeface="Courier New" pitchFamily="49" charset="0"/>
              </a:rPr>
              <a:t>properly: method body should have </a:t>
            </a:r>
            <a:r>
              <a:rPr lang="en-US" i="1" dirty="0" smtClean="0">
                <a:solidFill>
                  <a:schemeClr val="tx2"/>
                </a:solidFill>
                <a:cs typeface="Courier New" pitchFamily="49" charset="0"/>
              </a:rPr>
              <a:t>no</a:t>
            </a:r>
            <a:r>
              <a:rPr lang="en-US" dirty="0" smtClean="0">
                <a:solidFill>
                  <a:schemeClr val="tx2"/>
                </a:solidFill>
                <a:cs typeface="Courier New" pitchFamily="49" charset="0"/>
              </a:rPr>
              <a:t> knowledge of type 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76400" y="1447800"/>
            <a:ext cx="5867400" cy="914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80000"/>
              </a:lnSpc>
              <a:spcBef>
                <a:spcPts val="0"/>
              </a:spcBef>
              <a:defRPr/>
            </a:pP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List&lt;Point&gt; </a:t>
            </a:r>
            <a:r>
              <a:rPr lang="en-US" sz="2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inCircle</a:t>
            </a: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(List&lt;Point&gt;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pts</a:t>
            </a: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pPr marL="342900" indent="-342900">
              <a:lnSpc>
                <a:spcPct val="84000"/>
              </a:lnSpc>
              <a:spcBef>
                <a:spcPts val="0"/>
              </a:spcBef>
              <a:defRPr/>
            </a:pPr>
            <a:r>
              <a:rPr lang="en-US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            Point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center</a:t>
            </a: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pPr marL="342900" indent="-342900">
              <a:lnSpc>
                <a:spcPct val="84000"/>
              </a:lnSpc>
              <a:spcBef>
                <a:spcPts val="0"/>
              </a:spcBef>
              <a:defRPr/>
            </a:pP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             double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r</a:t>
            </a: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 { … }</a:t>
            </a:r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00200" y="3124200"/>
            <a:ext cx="5867400" cy="914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80000"/>
              </a:lnSpc>
              <a:spcBef>
                <a:spcPts val="0"/>
              </a:spcBef>
              <a:defRPr/>
            </a:pP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 List&lt;T&gt; </a:t>
            </a:r>
            <a:r>
              <a:rPr lang="en-US" sz="2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inCircle</a:t>
            </a: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(List&lt;T&gt;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pts</a:t>
            </a: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pPr marL="342900" indent="-342900">
              <a:lnSpc>
                <a:spcPct val="84000"/>
              </a:lnSpc>
              <a:spcBef>
                <a:spcPts val="0"/>
              </a:spcBef>
              <a:defRPr/>
            </a:pPr>
            <a:r>
              <a:rPr lang="en-US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            Point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center</a:t>
            </a: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pPr marL="342900" indent="-342900">
              <a:lnSpc>
                <a:spcPct val="84000"/>
              </a:lnSpc>
              <a:spcBef>
                <a:spcPts val="0"/>
              </a:spcBef>
              <a:defRPr/>
            </a:pP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             double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r</a:t>
            </a: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 { … }</a:t>
            </a:r>
          </a:p>
        </p:txBody>
      </p:sp>
    </p:spTree>
    <p:extLst>
      <p:ext uri="{BB962C8B-B14F-4D97-AF65-F5344CB8AC3E}">
        <p14:creationId xmlns:p14="http://schemas.microsoft.com/office/powerpoint/2010/main" val="20275913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 want: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Caller uses it generically, but must instantiate 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 </a:t>
            </a:r>
            <a:r>
              <a:rPr lang="en-US" dirty="0" smtClean="0"/>
              <a:t>with some subtype of 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 smtClean="0">
                <a:solidFill>
                  <a:schemeClr val="tx2"/>
                </a:solidFill>
                <a:latin typeface="+mj-lt"/>
                <a:cs typeface="Courier New" pitchFamily="49" charset="0"/>
              </a:rPr>
              <a:t> </a:t>
            </a:r>
            <a:r>
              <a:rPr lang="en-US" dirty="0" smtClean="0"/>
              <a:t>(including 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Callee</a:t>
            </a:r>
            <a:r>
              <a:rPr lang="en-US" dirty="0" smtClean="0"/>
              <a:t> can assume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&lt;: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b="1" dirty="0" smtClean="0">
                <a:latin typeface="+mj-lt"/>
                <a:cs typeface="Courier New" pitchFamily="49" charset="0"/>
              </a:rPr>
              <a:t> </a:t>
            </a:r>
            <a:r>
              <a:rPr lang="en-US" dirty="0" smtClean="0"/>
              <a:t>so it can do its job</a:t>
            </a:r>
          </a:p>
          <a:p>
            <a:r>
              <a:rPr lang="en-US" dirty="0" err="1" smtClean="0"/>
              <a:t>Callee</a:t>
            </a:r>
            <a:r>
              <a:rPr lang="en-US" dirty="0" smtClean="0"/>
              <a:t> must return a 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List&lt;T&gt;</a:t>
            </a:r>
            <a:r>
              <a:rPr lang="en-US" dirty="0" smtClean="0">
                <a:solidFill>
                  <a:schemeClr val="tx2"/>
                </a:solidFill>
                <a:latin typeface="+mj-lt"/>
                <a:cs typeface="Courier New" pitchFamily="49" charset="0"/>
              </a:rPr>
              <a:t> </a:t>
            </a:r>
            <a:r>
              <a:rPr lang="en-US" dirty="0" smtClean="0"/>
              <a:t>so output will contain only  elements from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pts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66800" y="2209800"/>
            <a:ext cx="7467600" cy="1219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80000"/>
              </a:lnSpc>
              <a:spcBef>
                <a:spcPts val="0"/>
              </a:spcBef>
              <a:defRPr/>
            </a:pPr>
            <a:r>
              <a:rPr lang="en-US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 List&lt;T</a:t>
            </a: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inCircle</a:t>
            </a: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(List&lt;T&gt;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pts</a:t>
            </a: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pPr marL="342900" indent="-342900">
              <a:lnSpc>
                <a:spcPct val="84000"/>
              </a:lnSpc>
              <a:spcBef>
                <a:spcPts val="0"/>
              </a:spcBef>
              <a:defRPr/>
            </a:pPr>
            <a:r>
              <a:rPr lang="en-US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            Point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center</a:t>
            </a: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pPr marL="342900" indent="-342900">
              <a:lnSpc>
                <a:spcPct val="84000"/>
              </a:lnSpc>
              <a:spcBef>
                <a:spcPts val="0"/>
              </a:spcBef>
              <a:defRPr/>
            </a:pP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             double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r</a:t>
            </a: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where T &lt;: Point</a:t>
            </a:r>
          </a:p>
          <a:p>
            <a:pPr marL="342900" indent="-342900">
              <a:lnSpc>
                <a:spcPct val="84000"/>
              </a:lnSpc>
              <a:spcBef>
                <a:spcPts val="0"/>
              </a:spcBef>
              <a:defRPr/>
            </a:pP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{ … }</a:t>
            </a:r>
          </a:p>
        </p:txBody>
      </p:sp>
    </p:spTree>
    <p:extLst>
      <p:ext uri="{BB962C8B-B14F-4D97-AF65-F5344CB8AC3E}">
        <p14:creationId xmlns:p14="http://schemas.microsoft.com/office/powerpoint/2010/main" val="42547835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actual Java syntax: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For </a:t>
            </a:r>
            <a:r>
              <a:rPr lang="en-US" dirty="0"/>
              <a:t>backward-compatibility and implementation reasons, in Java there is </a:t>
            </a:r>
            <a:r>
              <a:rPr lang="en-US" dirty="0" smtClean="0"/>
              <a:t>actually always </a:t>
            </a:r>
            <a:r>
              <a:rPr lang="en-US" dirty="0"/>
              <a:t>a way to use casts to get around the static checking with </a:t>
            </a:r>
            <a:r>
              <a:rPr lang="en-US" dirty="0" smtClean="0"/>
              <a:t>generics </a:t>
            </a:r>
            <a:r>
              <a:rPr lang="en-US" dirty="0" smtClean="0">
                <a:sym typeface="Wingdings" pitchFamily="2" charset="2"/>
              </a:rPr>
              <a:t></a:t>
            </a:r>
            <a:endParaRPr lang="en-US" dirty="0"/>
          </a:p>
          <a:p>
            <a:pPr lvl="1"/>
            <a:r>
              <a:rPr lang="en-US" dirty="0"/>
              <a:t>With or without bounded polymorphism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19200" y="2133600"/>
            <a:ext cx="7010400" cy="2362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80000"/>
              </a:lnSpc>
              <a:spcBef>
                <a:spcPts val="0"/>
              </a:spcBef>
              <a:defRPr/>
            </a:pP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extends </a:t>
            </a:r>
            <a:r>
              <a:rPr lang="en-US" sz="20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Pt</a:t>
            </a: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 List&lt;T&gt; </a:t>
            </a:r>
            <a:r>
              <a:rPr lang="en-US" sz="2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inCircle</a:t>
            </a: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(List&lt;T&gt;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pts</a:t>
            </a: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pPr marL="342900" indent="-342900">
              <a:lnSpc>
                <a:spcPct val="84000"/>
              </a:lnSpc>
              <a:spcBef>
                <a:spcPts val="0"/>
              </a:spcBef>
              <a:defRPr/>
            </a:pPr>
            <a:r>
              <a:rPr lang="en-US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sz="20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Pt</a:t>
            </a: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center</a:t>
            </a: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pPr marL="342900" indent="-342900">
              <a:lnSpc>
                <a:spcPct val="84000"/>
              </a:lnSpc>
              <a:spcBef>
                <a:spcPts val="0"/>
              </a:spcBef>
              <a:defRPr/>
            </a:pP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                        double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r</a:t>
            </a: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342900" indent="-342900">
              <a:lnSpc>
                <a:spcPct val="84000"/>
              </a:lnSpc>
              <a:spcBef>
                <a:spcPts val="0"/>
              </a:spcBef>
              <a:defRPr/>
            </a:pPr>
            <a:r>
              <a:rPr lang="en-US" sz="2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List&lt;T&gt;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result </a:t>
            </a: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new </a:t>
            </a:r>
            <a:r>
              <a:rPr lang="en-US" sz="20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&lt;T&gt;();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84000"/>
              </a:lnSpc>
              <a:spcBef>
                <a:spcPts val="0"/>
              </a:spcBef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for</a:t>
            </a: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(T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pt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0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pts</a:t>
            </a: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</a:p>
          <a:p>
            <a:pPr marL="342900" indent="-342900">
              <a:lnSpc>
                <a:spcPct val="84000"/>
              </a:lnSpc>
              <a:spcBef>
                <a:spcPts val="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if</a:t>
            </a: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pt.distance</a:t>
            </a: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(center) &lt; r)</a:t>
            </a:r>
          </a:p>
          <a:p>
            <a:pPr marL="342900" indent="-342900">
              <a:lnSpc>
                <a:spcPct val="84000"/>
              </a:lnSpc>
              <a:spcBef>
                <a:spcPts val="0"/>
              </a:spcBef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kern="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result.add</a:t>
            </a:r>
            <a:r>
              <a:rPr lang="en-US" sz="2000" kern="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pt</a:t>
            </a:r>
            <a:r>
              <a:rPr lang="en-US" sz="2000" kern="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</a:p>
          <a:p>
            <a:pPr marL="342900" indent="-342900">
              <a:lnSpc>
                <a:spcPct val="84000"/>
              </a:lnSpc>
              <a:spcBef>
                <a:spcPts val="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return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result;</a:t>
            </a:r>
          </a:p>
          <a:p>
            <a:pPr marL="342900" indent="-342900">
              <a:lnSpc>
                <a:spcPct val="84000"/>
              </a:lnSpc>
              <a:spcBef>
                <a:spcPts val="0"/>
              </a:spcBef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1118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Use what we learned about subtyping for records and functions to understand subtyping for class-based OOP</a:t>
            </a:r>
          </a:p>
          <a:p>
            <a:pPr lvl="1"/>
            <a:r>
              <a:rPr lang="en-US" dirty="0" smtClean="0"/>
              <a:t>Like in Java/C#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Recall:</a:t>
            </a:r>
          </a:p>
          <a:p>
            <a:pPr lvl="1"/>
            <a:r>
              <a:rPr lang="en-US" dirty="0" smtClean="0"/>
              <a:t>Class names are also types</a:t>
            </a:r>
          </a:p>
          <a:p>
            <a:pPr lvl="1"/>
            <a:r>
              <a:rPr lang="en-US" dirty="0" smtClean="0"/>
              <a:t>Subclasses are also subtypes</a:t>
            </a:r>
          </a:p>
          <a:p>
            <a:pPr lvl="1"/>
            <a:r>
              <a:rPr lang="en-US" dirty="0" smtClean="0"/>
              <a:t>Substitution principle: Instance of subclass should usable in place of instance of superclass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986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object is…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Objects: mostly records holding fields and methods</a:t>
            </a:r>
          </a:p>
          <a:p>
            <a:pPr lvl="1"/>
            <a:r>
              <a:rPr lang="en-US" dirty="0" smtClean="0"/>
              <a:t>Fields are mutable</a:t>
            </a:r>
          </a:p>
          <a:p>
            <a:pPr lvl="1"/>
            <a:r>
              <a:rPr lang="en-US" dirty="0" smtClean="0"/>
              <a:t>Methods are immutable functions that also have access to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self</a:t>
            </a:r>
          </a:p>
          <a:p>
            <a:pPr lvl="1"/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+mj-lt"/>
                <a:cs typeface="Courier New" pitchFamily="49" charset="0"/>
              </a:rPr>
              <a:t>So </a:t>
            </a:r>
            <a:r>
              <a:rPr lang="en-US" i="1" dirty="0" smtClean="0">
                <a:latin typeface="+mj-lt"/>
                <a:cs typeface="Courier New" pitchFamily="49" charset="0"/>
              </a:rPr>
              <a:t>could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sz="1000" dirty="0" smtClean="0">
                <a:latin typeface="+mj-lt"/>
                <a:cs typeface="Courier New" pitchFamily="49" charset="0"/>
              </a:rPr>
              <a:t> </a:t>
            </a:r>
            <a:r>
              <a:rPr lang="en-US" dirty="0" smtClean="0">
                <a:latin typeface="+mj-lt"/>
                <a:cs typeface="Courier New" pitchFamily="49" charset="0"/>
              </a:rPr>
              <a:t>design a type system using types very much like record types</a:t>
            </a:r>
          </a:p>
          <a:p>
            <a:pPr lvl="1"/>
            <a:r>
              <a:rPr lang="en-US" dirty="0" smtClean="0">
                <a:latin typeface="+mj-lt"/>
                <a:cs typeface="Courier New" pitchFamily="49" charset="0"/>
              </a:rPr>
              <a:t>Subtypes could have extra fields and methods</a:t>
            </a:r>
          </a:p>
          <a:p>
            <a:pPr lvl="1"/>
            <a:r>
              <a:rPr lang="en-US" dirty="0" smtClean="0">
                <a:latin typeface="+mj-lt"/>
                <a:cs typeface="Courier New" pitchFamily="49" charset="0"/>
              </a:rPr>
              <a:t>Overriding methods could have </a:t>
            </a:r>
            <a:r>
              <a:rPr lang="en-US" dirty="0" err="1" smtClean="0">
                <a:latin typeface="+mj-lt"/>
                <a:cs typeface="Courier New" pitchFamily="49" charset="0"/>
              </a:rPr>
              <a:t>contravariant</a:t>
            </a:r>
            <a:r>
              <a:rPr lang="en-US" dirty="0" smtClean="0">
                <a:latin typeface="+mj-lt"/>
                <a:cs typeface="Courier New" pitchFamily="49" charset="0"/>
              </a:rPr>
              <a:t> arguments and covariant results compared to method overridden</a:t>
            </a:r>
          </a:p>
          <a:p>
            <a:pPr lvl="2"/>
            <a:r>
              <a:rPr lang="en-US" dirty="0" smtClean="0">
                <a:latin typeface="+mj-lt"/>
                <a:cs typeface="Courier New" pitchFamily="49" charset="0"/>
              </a:rPr>
              <a:t>Sound only because method “slots” are immutable!</a:t>
            </a:r>
            <a:endParaRPr lang="en-US" dirty="0">
              <a:latin typeface="+mj-lt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808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Java/C#…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Compare/contrast to what our “theory” allows: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Types are class names and subtyping are explicit subclasses</a:t>
            </a:r>
          </a:p>
          <a:p>
            <a:pPr marL="457200" indent="-457200">
              <a:buFont typeface="+mj-lt"/>
              <a:buAutoNum type="arabicPeriod"/>
            </a:pPr>
            <a:endParaRPr lang="en-US" sz="1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 subclass can add fields and methods</a:t>
            </a:r>
          </a:p>
          <a:p>
            <a:pPr>
              <a:buFont typeface="+mj-lt"/>
              <a:buAutoNum type="arabicPeriod"/>
            </a:pPr>
            <a:endParaRPr lang="en-US" sz="1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 subclass can override a method with a covariant return type</a:t>
            </a:r>
          </a:p>
          <a:p>
            <a:pPr lvl="1"/>
            <a:r>
              <a:rPr lang="en-US" dirty="0" smtClean="0"/>
              <a:t>(No </a:t>
            </a:r>
            <a:r>
              <a:rPr lang="en-US" dirty="0" err="1" smtClean="0"/>
              <a:t>contravariant</a:t>
            </a:r>
            <a:r>
              <a:rPr lang="en-US" dirty="0" smtClean="0"/>
              <a:t> arguments; instead makes it a non-overriding method of the same name)</a:t>
            </a:r>
          </a:p>
          <a:p>
            <a:pPr lvl="1">
              <a:buFont typeface="+mj-lt"/>
              <a:buAutoNum type="arabicPeriod"/>
            </a:pPr>
            <a:endParaRPr lang="en-US" sz="1000" dirty="0" smtClean="0"/>
          </a:p>
          <a:p>
            <a:pPr marL="457200" indent="-457200">
              <a:buAutoNum type="arabicParenBoth"/>
            </a:pPr>
            <a:r>
              <a:rPr lang="en-US" dirty="0" smtClean="0"/>
              <a:t>Is a subset of what is sound (so also sound)</a:t>
            </a:r>
          </a:p>
          <a:p>
            <a:pPr marL="0" indent="0">
              <a:buNone/>
            </a:pPr>
            <a:endParaRPr lang="en-US" sz="600" dirty="0" smtClean="0"/>
          </a:p>
          <a:p>
            <a:pPr marL="0" indent="0">
              <a:buNone/>
            </a:pPr>
            <a:r>
              <a:rPr lang="en-US" dirty="0" smtClean="0"/>
              <a:t>(3)  Is a subset of what is sound and a different choice (adding method instead of overriding)</a:t>
            </a:r>
          </a:p>
          <a:p>
            <a:pPr marL="457200" indent="-457200">
              <a:buAutoNum type="arabicParenBoth"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386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vs.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495800"/>
          </a:xfrm>
        </p:spPr>
        <p:txBody>
          <a:bodyPr/>
          <a:lstStyle/>
          <a:p>
            <a:r>
              <a:rPr lang="en-US" dirty="0" smtClean="0"/>
              <a:t>A class defines an object's behavior</a:t>
            </a:r>
          </a:p>
          <a:p>
            <a:pPr lvl="1"/>
            <a:r>
              <a:rPr lang="en-US" dirty="0" err="1" smtClean="0"/>
              <a:t>Subclassing</a:t>
            </a:r>
            <a:r>
              <a:rPr lang="en-US" dirty="0" smtClean="0"/>
              <a:t> inherits behavior and changes it via extension and overriding</a:t>
            </a:r>
          </a:p>
          <a:p>
            <a:pPr lvl="1"/>
            <a:endParaRPr lang="en-US" dirty="0"/>
          </a:p>
          <a:p>
            <a:r>
              <a:rPr lang="en-US" dirty="0" smtClean="0"/>
              <a:t>A type describes an object's methods’ argument/result types</a:t>
            </a:r>
          </a:p>
          <a:p>
            <a:pPr lvl="1"/>
            <a:r>
              <a:rPr lang="en-US" dirty="0" smtClean="0"/>
              <a:t>A subtype is substitutable in terms of its field/method types</a:t>
            </a:r>
          </a:p>
          <a:p>
            <a:pPr lvl="1"/>
            <a:endParaRPr lang="en-US" dirty="0"/>
          </a:p>
          <a:p>
            <a:r>
              <a:rPr lang="en-US" dirty="0" smtClean="0"/>
              <a:t>These are separate concepts:  </a:t>
            </a:r>
            <a:r>
              <a:rPr lang="en-US" dirty="0"/>
              <a:t>t</a:t>
            </a:r>
            <a:r>
              <a:rPr lang="en-US" dirty="0" smtClean="0"/>
              <a:t>ry to use the terms correctly</a:t>
            </a:r>
          </a:p>
          <a:p>
            <a:pPr lvl="1"/>
            <a:r>
              <a:rPr lang="en-US" dirty="0" smtClean="0"/>
              <a:t>Java/C# confuse them by requiring subclasses to be subtypes</a:t>
            </a:r>
          </a:p>
          <a:p>
            <a:pPr lvl="1"/>
            <a:r>
              <a:rPr lang="en-US" dirty="0" smtClean="0"/>
              <a:t>A class name is both a class and a type</a:t>
            </a:r>
          </a:p>
          <a:p>
            <a:pPr lvl="1"/>
            <a:r>
              <a:rPr lang="en-US" dirty="0" smtClean="0"/>
              <a:t>Confusion is convenient in practice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11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Optional</a:t>
            </a:r>
            <a:r>
              <a:rPr lang="en-US" dirty="0" smtClean="0"/>
              <a:t>: More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Java and C# are sound: They do not allow subtypes to do things that would lead to “method missing” or accessing a field at the wrong type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Confusing (?) Java example:</a:t>
            </a:r>
          </a:p>
          <a:p>
            <a:pPr lvl="1"/>
            <a:r>
              <a:rPr lang="en-US" dirty="0" smtClean="0"/>
              <a:t>Subclass can declare field name already declared by superclass</a:t>
            </a:r>
          </a:p>
          <a:p>
            <a:pPr lvl="1"/>
            <a:r>
              <a:rPr lang="en-US" dirty="0" smtClean="0"/>
              <a:t>Two classes can use any two types for the field name</a:t>
            </a:r>
          </a:p>
          <a:p>
            <a:pPr lvl="1"/>
            <a:r>
              <a:rPr lang="en-US" smtClean="0"/>
              <a:t>Instances </a:t>
            </a:r>
            <a:r>
              <a:rPr lang="en-US" dirty="0" smtClean="0"/>
              <a:t>of subclass have two fields with same name</a:t>
            </a:r>
          </a:p>
          <a:p>
            <a:pPr lvl="1"/>
            <a:r>
              <a:rPr lang="en-US" dirty="0" smtClean="0"/>
              <a:t>“Which field is in scope” depends on which class defined the method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59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b="1" i="0" dirty="0" smtClean="0">
                <a:latin typeface="Courier New" pitchFamily="49" charset="0"/>
                <a:cs typeface="Courier New" pitchFamily="49" charset="0"/>
              </a:rPr>
              <a:t>self/this</a:t>
            </a:r>
            <a:r>
              <a:rPr lang="en-US" dirty="0" smtClean="0"/>
              <a:t> is special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066800"/>
            <a:ext cx="7772400" cy="5257800"/>
          </a:xfrm>
        </p:spPr>
        <p:txBody>
          <a:bodyPr/>
          <a:lstStyle/>
          <a:p>
            <a:r>
              <a:rPr lang="en-US" dirty="0" smtClean="0"/>
              <a:t>Recall our Racket encoding of OOP-style</a:t>
            </a:r>
          </a:p>
          <a:p>
            <a:pPr lvl="1"/>
            <a:r>
              <a:rPr lang="en-US" dirty="0" smtClean="0"/>
              <a:t>“Objects” have a list of fields and a list of functions that take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 as an explicit extra argument</a:t>
            </a:r>
          </a:p>
          <a:p>
            <a:pPr lvl="1"/>
            <a:endParaRPr lang="en-US" sz="1000" dirty="0"/>
          </a:p>
          <a:p>
            <a:r>
              <a:rPr lang="en-US" dirty="0" smtClean="0"/>
              <a:t>So if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self/this</a:t>
            </a:r>
            <a:r>
              <a:rPr lang="en-US" dirty="0" smtClean="0"/>
              <a:t> is a function argument, is it </a:t>
            </a:r>
            <a:r>
              <a:rPr lang="en-US" dirty="0" err="1" smtClean="0"/>
              <a:t>contravariant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No, it is </a:t>
            </a:r>
            <a:r>
              <a:rPr lang="en-US" i="1" dirty="0" smtClean="0"/>
              <a:t>covariant</a:t>
            </a:r>
            <a:r>
              <a:rPr lang="en-US" dirty="0" smtClean="0"/>
              <a:t>: a method in a subclass can use fields and methods only available in the subclass: essential for OOP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sz="800" dirty="0" smtClean="0"/>
          </a:p>
          <a:p>
            <a:pPr lvl="1"/>
            <a:r>
              <a:rPr lang="en-US" dirty="0" smtClean="0"/>
              <a:t>Sound because calls always use the “whole object” for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self</a:t>
            </a:r>
          </a:p>
          <a:p>
            <a:pPr lvl="1"/>
            <a:r>
              <a:rPr lang="en-US" dirty="0" smtClean="0"/>
              <a:t>This is why coding up your own objects manually works much less well in a statically typed languages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971800" y="3505200"/>
            <a:ext cx="3657600" cy="17526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75000"/>
              </a:lnSpc>
              <a:spcBef>
                <a:spcPts val="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class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A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lnSpc>
                <a:spcPct val="75000"/>
              </a:lnSpc>
              <a:spcBef>
                <a:spcPts val="0"/>
              </a:spcBef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(){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return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0; }</a:t>
            </a:r>
          </a:p>
          <a:p>
            <a:pPr marL="342900" indent="-342900">
              <a:lnSpc>
                <a:spcPct val="75000"/>
              </a:lnSpc>
              <a:spcBef>
                <a:spcPts val="0"/>
              </a:spcBef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lnSpc>
                <a:spcPct val="75000"/>
              </a:lnSpc>
              <a:spcBef>
                <a:spcPts val="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class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B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extends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 {</a:t>
            </a:r>
          </a:p>
          <a:p>
            <a:pPr marL="342900" indent="-342900">
              <a:lnSpc>
                <a:spcPct val="75000"/>
              </a:lnSpc>
              <a:spcBef>
                <a:spcPts val="0"/>
              </a:spcBef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75000"/>
              </a:lnSpc>
              <a:spcBef>
                <a:spcPts val="0"/>
              </a:spcBef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(){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return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x; 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75000"/>
              </a:lnSpc>
              <a:spcBef>
                <a:spcPts val="0"/>
              </a:spcBef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584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generics good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Some good uses for parametric polymorphism:</a:t>
            </a:r>
          </a:p>
          <a:p>
            <a:r>
              <a:rPr lang="en-US" dirty="0" smtClean="0"/>
              <a:t>Types for functions that combine other functions: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Types for functions that operate over generic collections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Many other idioms</a:t>
            </a:r>
          </a:p>
          <a:p>
            <a:endParaRPr lang="en-US" sz="1000" dirty="0"/>
          </a:p>
          <a:p>
            <a:r>
              <a:rPr lang="en-US" dirty="0" smtClean="0"/>
              <a:t>General point: When types can “be anything” but multiple things need to be “the same type”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0600" y="2362200"/>
            <a:ext cx="7620000" cy="762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compose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g</a:t>
            </a:r>
            <a:r>
              <a:rPr lang="en-US" sz="2000" kern="0" dirty="0" err="1" smtClean="0">
                <a:latin typeface="Courier New" pitchFamily="49" charset="0"/>
              </a:rPr>
              <a:t>,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h</a:t>
            </a:r>
            <a:r>
              <a:rPr lang="en-US" sz="2000" kern="0" dirty="0" smtClean="0">
                <a:latin typeface="Courier New" pitchFamily="49" charset="0"/>
              </a:rPr>
              <a:t>)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fn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=&gt; </a:t>
            </a:r>
            <a:r>
              <a:rPr lang="en-US" sz="2000" kern="0" dirty="0" smtClean="0">
                <a:latin typeface="Courier New" pitchFamily="49" charset="0"/>
              </a:rPr>
              <a:t>g (h x)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(*</a:t>
            </a:r>
            <a:r>
              <a:rPr lang="en-US" sz="1000" kern="0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compose</a:t>
            </a:r>
            <a:r>
              <a:rPr lang="en-US" sz="1000" kern="0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:</a:t>
            </a:r>
            <a:r>
              <a:rPr lang="en-US" sz="1000" kern="0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pt-BR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('b</a:t>
            </a:r>
            <a:r>
              <a:rPr lang="pt-BR" sz="12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pt-BR" sz="12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'c) * ('a</a:t>
            </a:r>
            <a:r>
              <a:rPr lang="pt-BR" sz="12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pt-BR" sz="12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'b) -&gt; ('a</a:t>
            </a:r>
            <a:r>
              <a:rPr lang="pt-BR" sz="12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pt-BR" sz="12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'c</a:t>
            </a:r>
            <a:r>
              <a:rPr lang="pt-BR" sz="20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sz="10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*)</a:t>
            </a:r>
            <a:endParaRPr lang="en-US" sz="2000" kern="0" dirty="0">
              <a:solidFill>
                <a:srgbClr val="7030A0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43000" y="3810000"/>
            <a:ext cx="6781800" cy="1143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length </a:t>
            </a:r>
            <a:r>
              <a:rPr lang="en-US" sz="2000" kern="0" dirty="0" smtClean="0">
                <a:latin typeface="Courier New" pitchFamily="49" charset="0"/>
              </a:rPr>
              <a:t>: 'a list -&gt;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map </a:t>
            </a:r>
            <a:r>
              <a:rPr lang="en-US" sz="2000" kern="0" dirty="0">
                <a:latin typeface="Courier New" pitchFamily="49" charset="0"/>
              </a:rPr>
              <a:t>: </a:t>
            </a:r>
            <a:r>
              <a:rPr lang="en-US" sz="2000" kern="0" dirty="0" smtClean="0">
                <a:latin typeface="Courier New" pitchFamily="49" charset="0"/>
              </a:rPr>
              <a:t>('a -&gt; 'b) -&gt; 'a </a:t>
            </a:r>
            <a:r>
              <a:rPr lang="en-US" sz="2000" kern="0" dirty="0">
                <a:latin typeface="Courier New" pitchFamily="49" charset="0"/>
              </a:rPr>
              <a:t>list -&gt; </a:t>
            </a:r>
            <a:r>
              <a:rPr lang="en-US" sz="2000" kern="0" dirty="0" smtClean="0">
                <a:latin typeface="Courier New" pitchFamily="49" charset="0"/>
              </a:rPr>
              <a:t>'b list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swap </a:t>
            </a:r>
            <a:r>
              <a:rPr lang="en-US" sz="2000" kern="0" dirty="0">
                <a:latin typeface="Courier New" pitchFamily="49" charset="0"/>
              </a:rPr>
              <a:t>: ('a *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'b) -&gt; </a:t>
            </a:r>
            <a:r>
              <a:rPr lang="en-US" sz="2000" kern="0" dirty="0" smtClean="0">
                <a:latin typeface="Courier New" pitchFamily="49" charset="0"/>
              </a:rPr>
              <a:t>('b * 'a)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638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1981200"/>
          </a:xfrm>
        </p:spPr>
        <p:txBody>
          <a:bodyPr/>
          <a:lstStyle/>
          <a:p>
            <a:r>
              <a:rPr lang="en-US" dirty="0" smtClean="0"/>
              <a:t>Java generics a bit clumsier syntactically and semantically, but can express the same ideas</a:t>
            </a:r>
          </a:p>
          <a:p>
            <a:pPr lvl="1"/>
            <a:r>
              <a:rPr lang="en-US" dirty="0" smtClean="0"/>
              <a:t>Without closures, often need to use (one-method) objects</a:t>
            </a:r>
          </a:p>
          <a:p>
            <a:pPr lvl="1"/>
            <a:r>
              <a:rPr lang="en-US" dirty="0" smtClean="0"/>
              <a:t>See also earlier optional lecture on closures in Java/C</a:t>
            </a:r>
          </a:p>
          <a:p>
            <a:r>
              <a:rPr lang="en-US" dirty="0" smtClean="0"/>
              <a:t>Simple example without higher-order functions (</a:t>
            </a:r>
            <a:r>
              <a:rPr lang="en-US" dirty="0" smtClean="0">
                <a:solidFill>
                  <a:srgbClr val="FF0000"/>
                </a:solidFill>
              </a:rPr>
              <a:t>optional</a:t>
            </a:r>
            <a:r>
              <a:rPr lang="en-US" dirty="0" smtClean="0"/>
              <a:t>):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00200" y="3657600"/>
            <a:ext cx="6258910" cy="2667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class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Pair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T1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T2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 {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T1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T2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Pair(T1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_x</a:t>
            </a:r>
            <a:r>
              <a:rPr lang="en-US" sz="2000" kern="0" dirty="0" smtClean="0">
                <a:latin typeface="Courier New" pitchFamily="49" charset="0"/>
              </a:rPr>
              <a:t>,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T2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_y</a:t>
            </a:r>
            <a:r>
              <a:rPr lang="en-US" sz="2000" kern="0" dirty="0" smtClean="0">
                <a:latin typeface="Courier New" pitchFamily="49" charset="0"/>
              </a:rPr>
              <a:t>){ x = _x; y = _y; }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Pair&lt;T2,T1&gt;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swap</a:t>
            </a:r>
            <a:r>
              <a:rPr lang="en-US" sz="2000" kern="0" dirty="0" smtClean="0">
                <a:latin typeface="Courier New" pitchFamily="49" charset="0"/>
              </a:rPr>
              <a:t>() { 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return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new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Pair&lt;T2,T1&gt;(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y,x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}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…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96411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an_design_template">
  <a:themeElements>
    <a:clrScheme name="dan_design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an_desig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an_desig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_desig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61546</TotalTime>
  <Words>1568</Words>
  <Application>Microsoft Office PowerPoint</Application>
  <PresentationFormat>On-screen Show (4:3)</PresentationFormat>
  <Paragraphs>298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Courier New</vt:lpstr>
      <vt:lpstr>Times New Roman</vt:lpstr>
      <vt:lpstr>Wingdings</vt:lpstr>
      <vt:lpstr>dan_design_template</vt:lpstr>
      <vt:lpstr>CSE341: Programming Languages  Lecture 25 Subtyping for OOP; Comparing/Combining Generics and Subtyping </vt:lpstr>
      <vt:lpstr>Now…</vt:lpstr>
      <vt:lpstr>An object is…</vt:lpstr>
      <vt:lpstr>Actual Java/C#…</vt:lpstr>
      <vt:lpstr>Classes vs. Types</vt:lpstr>
      <vt:lpstr>Optional: More details</vt:lpstr>
      <vt:lpstr>self/this is special</vt:lpstr>
      <vt:lpstr>What are generics good for?</vt:lpstr>
      <vt:lpstr>Generics in Java</vt:lpstr>
      <vt:lpstr>Subtyping is not good for this</vt:lpstr>
      <vt:lpstr>What is subtyping good for?</vt:lpstr>
      <vt:lpstr>Awkward in ML</vt:lpstr>
      <vt:lpstr>Wanting both</vt:lpstr>
      <vt:lpstr>Example</vt:lpstr>
      <vt:lpstr>Subtyping?</vt:lpstr>
      <vt:lpstr>Generics?</vt:lpstr>
      <vt:lpstr>Bounds</vt:lpstr>
      <vt:lpstr>Real Java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&amp;  Software Engineering</dc:title>
  <dc:creator>Dan Grossman</dc:creator>
  <cp:lastModifiedBy>Dan Grossman</cp:lastModifiedBy>
  <cp:revision>904</cp:revision>
  <cp:lastPrinted>2011-09-27T20:26:28Z</cp:lastPrinted>
  <dcterms:created xsi:type="dcterms:W3CDTF">2009-03-13T20:43:19Z</dcterms:created>
  <dcterms:modified xsi:type="dcterms:W3CDTF">2019-05-24T17:55:58Z</dcterms:modified>
</cp:coreProperties>
</file>