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488" r:id="rId3"/>
    <p:sldId id="489" r:id="rId4"/>
    <p:sldId id="496" r:id="rId5"/>
    <p:sldId id="498" r:id="rId6"/>
    <p:sldId id="510" r:id="rId7"/>
    <p:sldId id="513" r:id="rId8"/>
    <p:sldId id="511" r:id="rId9"/>
    <p:sldId id="512" r:id="rId10"/>
    <p:sldId id="514" r:id="rId11"/>
    <p:sldId id="515" r:id="rId12"/>
    <p:sldId id="516" r:id="rId13"/>
    <p:sldId id="517" r:id="rId14"/>
    <p:sldId id="501" r:id="rId15"/>
    <p:sldId id="502" r:id="rId16"/>
    <p:sldId id="520" r:id="rId17"/>
    <p:sldId id="505" r:id="rId18"/>
    <p:sldId id="504" r:id="rId19"/>
    <p:sldId id="519" r:id="rId20"/>
    <p:sldId id="503" r:id="rId21"/>
    <p:sldId id="509" r:id="rId22"/>
    <p:sldId id="508" r:id="rId2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E73C5-ABA2-47BD-957A-551AF7AEE8F4}" v="132" dt="2019-08-21T18:58:23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Wortzman" userId="f28ab72c354ddfd1" providerId="LiveId" clId="{66FE73C5-ABA2-47BD-957A-551AF7AEE8F4}"/>
    <pc:docChg chg="modSld">
      <pc:chgData name="Brett Wortzman" userId="f28ab72c354ddfd1" providerId="LiveId" clId="{66FE73C5-ABA2-47BD-957A-551AF7AEE8F4}" dt="2019-08-21T18:58:23.322" v="131" actId="20577"/>
      <pc:docMkLst>
        <pc:docMk/>
      </pc:docMkLst>
      <pc:sldChg chg="modSp">
        <pc:chgData name="Brett Wortzman" userId="f28ab72c354ddfd1" providerId="LiveId" clId="{66FE73C5-ABA2-47BD-957A-551AF7AEE8F4}" dt="2019-08-21T18:57:21.506" v="116" actId="20577"/>
        <pc:sldMkLst>
          <pc:docMk/>
          <pc:sldMk cId="1825011217" sldId="488"/>
        </pc:sldMkLst>
        <pc:spChg chg="mod">
          <ac:chgData name="Brett Wortzman" userId="f28ab72c354ddfd1" providerId="LiveId" clId="{66FE73C5-ABA2-47BD-957A-551AF7AEE8F4}" dt="2019-08-21T18:57:21.506" v="116" actId="20577"/>
          <ac:spMkLst>
            <pc:docMk/>
            <pc:sldMk cId="1825011217" sldId="488"/>
            <ac:spMk id="3" creationId="{00000000-0000-0000-0000-000000000000}"/>
          </ac:spMkLst>
        </pc:spChg>
      </pc:sldChg>
      <pc:sldChg chg="modSp">
        <pc:chgData name="Brett Wortzman" userId="f28ab72c354ddfd1" providerId="LiveId" clId="{66FE73C5-ABA2-47BD-957A-551AF7AEE8F4}" dt="2019-08-21T18:57:31.909" v="119" actId="20577"/>
        <pc:sldMkLst>
          <pc:docMk/>
          <pc:sldMk cId="3461535002" sldId="489"/>
        </pc:sldMkLst>
        <pc:spChg chg="mod">
          <ac:chgData name="Brett Wortzman" userId="f28ab72c354ddfd1" providerId="LiveId" clId="{66FE73C5-ABA2-47BD-957A-551AF7AEE8F4}" dt="2019-08-21T18:57:31.909" v="119" actId="20577"/>
          <ac:spMkLst>
            <pc:docMk/>
            <pc:sldMk cId="3461535002" sldId="489"/>
            <ac:spMk id="3" creationId="{00000000-0000-0000-0000-000000000000}"/>
          </ac:spMkLst>
        </pc:spChg>
      </pc:sldChg>
      <pc:sldChg chg="modSp">
        <pc:chgData name="Brett Wortzman" userId="f28ab72c354ddfd1" providerId="LiveId" clId="{66FE73C5-ABA2-47BD-957A-551AF7AEE8F4}" dt="2019-08-21T18:58:23.322" v="131" actId="20577"/>
        <pc:sldMkLst>
          <pc:docMk/>
          <pc:sldMk cId="685216073" sldId="512"/>
        </pc:sldMkLst>
        <pc:spChg chg="mod">
          <ac:chgData name="Brett Wortzman" userId="f28ab72c354ddfd1" providerId="LiveId" clId="{66FE73C5-ABA2-47BD-957A-551AF7AEE8F4}" dt="2019-08-21T18:58:23.322" v="131" actId="20577"/>
          <ac:spMkLst>
            <pc:docMk/>
            <pc:sldMk cId="685216073" sldId="51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6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0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5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8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/>
              <a:t>CSE341: Programming Languages</a:t>
            </a:r>
            <a:br>
              <a:rPr lang="en-US" sz="3200" i="0"/>
            </a:br>
            <a:r>
              <a:rPr lang="en-US" sz="1400" i="0"/>
              <a:t/>
            </a:r>
            <a:br>
              <a:rPr lang="en-US" sz="1400" i="0"/>
            </a:br>
            <a:r>
              <a:rPr lang="en-US" sz="3200" i="0"/>
              <a:t>Lecture 26</a:t>
            </a:r>
            <a:br>
              <a:rPr lang="en-US" sz="3200" i="0"/>
            </a:br>
            <a:r>
              <a:rPr lang="en-US" sz="3200" i="0"/>
              <a:t>Course Victory Lap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629400" cy="1219200"/>
          </a:xfrm>
        </p:spPr>
        <p:txBody>
          <a:bodyPr/>
          <a:lstStyle/>
          <a:p>
            <a:r>
              <a:rPr lang="en-US" sz="2400"/>
              <a:t>Brett Wortzman</a:t>
            </a:r>
          </a:p>
          <a:p>
            <a:r>
              <a:rPr lang="en-US" sz="2400"/>
              <a:t>Summer 2019</a:t>
            </a:r>
          </a:p>
          <a:p>
            <a:endParaRPr lang="en-US" sz="2400"/>
          </a:p>
          <a:p>
            <a:r>
              <a:rPr lang="en-US" sz="1200" i="1"/>
              <a:t>Slides originally created by Dan Grossman</a:t>
            </a:r>
            <a:endParaRPr lang="en-US" sz="4400" i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cars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make it easier to rent cars, it is great that they all have steering wheels, brakes, windows, headlights, etc.</a:t>
            </a:r>
          </a:p>
          <a:p>
            <a:pPr lvl="1"/>
            <a:r>
              <a:rPr lang="en-US"/>
              <a:t>Yet it is still uncomfortable to learn a new one</a:t>
            </a:r>
          </a:p>
          <a:p>
            <a:pPr lvl="1"/>
            <a:r>
              <a:rPr lang="en-US"/>
              <a:t>Can you be a great driver if you only ever drive one car?</a:t>
            </a:r>
          </a:p>
          <a:p>
            <a:pPr lvl="1"/>
            <a:endParaRPr lang="en-US"/>
          </a:p>
          <a:p>
            <a:r>
              <a:rPr lang="en-US"/>
              <a:t>And maybe PLs are more like cars, trucks, boats, and bikes</a:t>
            </a:r>
          </a:p>
          <a:p>
            <a:pPr lvl="1"/>
            <a:endParaRPr lang="en-US"/>
          </a:p>
          <a:p>
            <a:r>
              <a:rPr lang="en-US"/>
              <a:t>So are all PLs really the same…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2583443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all languages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95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Yes:</a:t>
            </a:r>
          </a:p>
          <a:p>
            <a:pPr lvl="1"/>
            <a:r>
              <a:rPr lang="en-US"/>
              <a:t>Any input-output behavior implementable in language X is implementable in language Y [Church-Turing thesis]</a:t>
            </a:r>
          </a:p>
          <a:p>
            <a:pPr lvl="1"/>
            <a:r>
              <a:rPr lang="en-US"/>
              <a:t>Java, ML, and a language with one loop and three infinitely-large integers are “the same”</a:t>
            </a:r>
          </a:p>
          <a:p>
            <a:pPr marL="0" indent="0">
              <a:buNone/>
            </a:pPr>
            <a:r>
              <a:rPr lang="en-US"/>
              <a:t>Yes: </a:t>
            </a:r>
          </a:p>
          <a:p>
            <a:pPr lvl="1"/>
            <a:r>
              <a:rPr lang="en-US"/>
              <a:t>Same fundamentals reappear: variables, abstraction, one-of types, recursive definitions, …</a:t>
            </a:r>
          </a:p>
          <a:p>
            <a:pPr marL="0" indent="0">
              <a:buNone/>
            </a:pPr>
            <a:r>
              <a:rPr lang="en-US"/>
              <a:t>No:</a:t>
            </a:r>
          </a:p>
          <a:p>
            <a:pPr lvl="1"/>
            <a:r>
              <a:rPr lang="en-US"/>
              <a:t>The human condition vs. different cultures 		(travel to learn more about home)</a:t>
            </a:r>
          </a:p>
          <a:p>
            <a:pPr lvl="1"/>
            <a:r>
              <a:rPr lang="en-US"/>
              <a:t>The primitive/default in one language is awkward in another</a:t>
            </a:r>
          </a:p>
          <a:p>
            <a:pPr lvl="1"/>
            <a:r>
              <a:rPr lang="en-US"/>
              <a:t>Beware “the Turing </a:t>
            </a:r>
            <a:r>
              <a:rPr lang="en-US" err="1"/>
              <a:t>tarpit</a:t>
            </a:r>
            <a:r>
              <a:rPr lang="en-US"/>
              <a:t>” and “Maslow’s Hammer”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1001518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Why spend 60-80% of course using </a:t>
            </a:r>
            <a:r>
              <a:rPr lang="en-US" i="1"/>
              <a:t>functional languages</a:t>
            </a:r>
            <a:r>
              <a:rPr lang="en-US"/>
              <a:t>:</a:t>
            </a:r>
          </a:p>
          <a:p>
            <a:pPr lvl="1"/>
            <a:r>
              <a:rPr lang="en-US"/>
              <a:t>Mutation is discouraged</a:t>
            </a:r>
          </a:p>
          <a:p>
            <a:pPr lvl="1"/>
            <a:r>
              <a:rPr lang="en-US"/>
              <a:t>Higher-order functions are very convenient</a:t>
            </a:r>
          </a:p>
          <a:p>
            <a:pPr lvl="1"/>
            <a:r>
              <a:rPr lang="en-US"/>
              <a:t>One-of types via constructs like </a:t>
            </a:r>
            <a:r>
              <a:rPr lang="en-US" err="1"/>
              <a:t>datatypes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Because: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These features are invaluable for correct, elegant, efficient software (great way to think about computation)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Functional languages have always been ahead of their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Functional languages well-suited to where computing is going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/>
              <a:t>Most of course is on (1), so a few minutes on (2) and (3) 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733320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Ahead of their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5029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All these were dismissed as “beautiful, worthless, slow things PL professors make you learn”</a:t>
            </a:r>
            <a:br>
              <a:rPr lang="en-US"/>
            </a:br>
            <a:endParaRPr lang="en-US" sz="1000"/>
          </a:p>
          <a:p>
            <a:r>
              <a:rPr lang="en-US"/>
              <a:t>Garbage collection (Java didn’t exist in 1995, PL courses did)</a:t>
            </a:r>
          </a:p>
          <a:p>
            <a:r>
              <a:rPr lang="en-US"/>
              <a:t>Generics 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List&lt;T&gt;</a:t>
            </a:r>
            <a:r>
              <a:rPr lang="en-US"/>
              <a:t> in Java, C#), much more like SML than C++</a:t>
            </a:r>
          </a:p>
          <a:p>
            <a:r>
              <a:rPr lang="en-US"/>
              <a:t>XML for universal data representation (like Racket/Scheme/LISP/…)</a:t>
            </a:r>
          </a:p>
          <a:p>
            <a:r>
              <a:rPr lang="en-US"/>
              <a:t>Higher-order functions (Ruby, </a:t>
            </a:r>
            <a:r>
              <a:rPr lang="en-US" err="1"/>
              <a:t>Javascript</a:t>
            </a:r>
            <a:r>
              <a:rPr lang="en-US"/>
              <a:t>, C#, now Java, …)</a:t>
            </a:r>
          </a:p>
          <a:p>
            <a:r>
              <a:rPr lang="en-US"/>
              <a:t>Type inference (C#, </a:t>
            </a:r>
            <a:r>
              <a:rPr lang="en-US" err="1"/>
              <a:t>Scala</a:t>
            </a:r>
            <a:r>
              <a:rPr lang="en-US"/>
              <a:t>, …)</a:t>
            </a:r>
          </a:p>
          <a:p>
            <a:r>
              <a:rPr lang="en-US"/>
              <a:t>Recursion (a big fight in 1960 about this – I’m told </a:t>
            </a:r>
            <a:r>
              <a:rPr lang="en-US">
                <a:sym typeface="Wingdings" pitchFamily="2" charset="2"/>
              </a:rPr>
              <a:t>)</a:t>
            </a:r>
          </a:p>
          <a:p>
            <a:r>
              <a:rPr lang="en-US">
                <a:sym typeface="Wingdings" pitchFamily="2" charset="2"/>
              </a:rPr>
              <a:t>…</a:t>
            </a:r>
            <a:endParaRPr lang="en-US"/>
          </a:p>
          <a:p>
            <a:endParaRPr lang="en-US" sz="10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19054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No 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[An incomplete list]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Can freely alias or copy values/objects: Unit 1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More functions/modules are equivalent: Unit 4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No need to make local copies of data: Unit 5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Depth subtyping is sound: Unit 8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/>
              <a:t>State updates are appropriate when you are modeling a phenomenon that is inherently state-based</a:t>
            </a:r>
          </a:p>
          <a:p>
            <a:pPr lvl="1"/>
            <a:r>
              <a:rPr lang="en-US"/>
              <a:t>A fold over a collection (e.g., summing a list) is not!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523765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other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/>
              <a:t>Function closures are </a:t>
            </a:r>
            <a:r>
              <a:rPr lang="en-US" i="1"/>
              <a:t>really</a:t>
            </a:r>
            <a:r>
              <a:rPr lang="en-US"/>
              <a:t> powerful and convenient…</a:t>
            </a:r>
          </a:p>
          <a:p>
            <a:pPr lvl="1"/>
            <a:r>
              <a:rPr lang="en-US"/>
              <a:t>… and implementing them is not magic</a:t>
            </a:r>
          </a:p>
          <a:p>
            <a:endParaRPr lang="en-US"/>
          </a:p>
          <a:p>
            <a:r>
              <a:rPr lang="en-US" err="1"/>
              <a:t>Datatypes</a:t>
            </a:r>
            <a:r>
              <a:rPr lang="en-US"/>
              <a:t> and pattern-matching are really convenient…</a:t>
            </a:r>
          </a:p>
          <a:p>
            <a:pPr lvl="1"/>
            <a:r>
              <a:rPr lang="en-US"/>
              <a:t>… and exactly the opposite of OOP decomposition</a:t>
            </a:r>
          </a:p>
          <a:p>
            <a:pPr lvl="1"/>
            <a:endParaRPr lang="en-US"/>
          </a:p>
          <a:p>
            <a:r>
              <a:rPr lang="en-US"/>
              <a:t>Sound static typing prevents certain errors…</a:t>
            </a:r>
          </a:p>
          <a:p>
            <a:pPr lvl="1"/>
            <a:r>
              <a:rPr lang="en-US"/>
              <a:t>… and is inherently approximate</a:t>
            </a:r>
          </a:p>
          <a:p>
            <a:pPr lvl="1"/>
            <a:endParaRPr lang="en-US"/>
          </a:p>
          <a:p>
            <a:r>
              <a:rPr lang="en-US"/>
              <a:t>Subtyping and generics allow different kinds of code reuse…</a:t>
            </a:r>
          </a:p>
          <a:p>
            <a:pPr lvl="1"/>
            <a:r>
              <a:rPr lang="en-US"/>
              <a:t>… and combine synergistically</a:t>
            </a:r>
          </a:p>
          <a:p>
            <a:pPr lvl="1"/>
            <a:endParaRPr lang="en-US"/>
          </a:p>
          <a:p>
            <a:r>
              <a:rPr lang="en-US"/>
              <a:t>Modularity is really important; languages can help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4151111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real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way we use ML/Racket/Ruby can make them seem almost “silly” precisely because lecture and homework focus on interesting language constructs</a:t>
            </a:r>
          </a:p>
          <a:p>
            <a:endParaRPr lang="en-US"/>
          </a:p>
          <a:p>
            <a:r>
              <a:rPr lang="en-US"/>
              <a:t>“Real” programming needs file I/O, string operations, floating-point, graphics, project managers, testing frameworks, threads, build systems, …</a:t>
            </a:r>
          </a:p>
          <a:p>
            <a:pPr lvl="1"/>
            <a:r>
              <a:rPr lang="en-US"/>
              <a:t>Many elegant languages have all that and more</a:t>
            </a:r>
          </a:p>
          <a:p>
            <a:pPr lvl="2"/>
            <a:r>
              <a:rPr lang="en-US"/>
              <a:t>Including Racket and Ruby</a:t>
            </a:r>
          </a:p>
          <a:p>
            <a:pPr lvl="1"/>
            <a:r>
              <a:rPr lang="en-US"/>
              <a:t>If we used Java the same way, Java would seem “silly” too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40878245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languages,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SML, Racket, and Ruby (along with Java) are a useful </a:t>
            </a:r>
            <a:r>
              <a:rPr lang="en-US" i="1"/>
              <a:t>combination</a:t>
            </a:r>
            <a:endParaRPr lang="en-US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/>
              <a:t>			   dynamically typed	statically typed</a:t>
            </a:r>
          </a:p>
          <a:p>
            <a:pPr marL="0" indent="0">
              <a:buNone/>
            </a:pPr>
            <a:r>
              <a:rPr lang="en-US"/>
              <a:t>	functional	           Racket                        SML</a:t>
            </a:r>
          </a:p>
          <a:p>
            <a:pPr marL="0" indent="0">
              <a:buNone/>
            </a:pPr>
            <a:r>
              <a:rPr lang="en-US"/>
              <a:t>	object-oriented                Ruby                        Java</a:t>
            </a:r>
            <a:endParaRPr lang="en-US" sz="800"/>
          </a:p>
          <a:p>
            <a:pPr marL="0" indent="0">
              <a:buNone/>
            </a:pPr>
            <a:r>
              <a:rPr lang="en-US" i="1"/>
              <a:t>ML</a:t>
            </a:r>
            <a:r>
              <a:rPr lang="en-US"/>
              <a:t>: polymorphic types, pattern-matching, abstract types &amp; modules</a:t>
            </a:r>
          </a:p>
          <a:p>
            <a:pPr marL="0" indent="0">
              <a:buNone/>
            </a:pPr>
            <a:r>
              <a:rPr lang="en-US" i="1"/>
              <a:t>Racket</a:t>
            </a:r>
            <a:r>
              <a:rPr lang="en-US"/>
              <a:t>: dynamic typing, “good” macros, minimalist syntax, </a:t>
            </a:r>
            <a:r>
              <a:rPr lang="en-US" err="1"/>
              <a:t>eval</a:t>
            </a:r>
            <a:endParaRPr lang="en-US"/>
          </a:p>
          <a:p>
            <a:pPr marL="0" indent="0">
              <a:buNone/>
            </a:pPr>
            <a:r>
              <a:rPr lang="en-US" i="1"/>
              <a:t>Ruby</a:t>
            </a:r>
            <a:r>
              <a:rPr lang="en-US"/>
              <a:t>: classes but not types, very OOP, </a:t>
            </a:r>
            <a:r>
              <a:rPr lang="en-US" err="1"/>
              <a:t>mixins</a:t>
            </a:r>
            <a:endParaRPr lang="en-US"/>
          </a:p>
          <a:p>
            <a:pPr marL="0" indent="0">
              <a:buNone/>
            </a:pPr>
            <a:r>
              <a:rPr lang="en-US"/>
              <a:t>   [and much more]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/>
              <a:t>Really wish we had more time:</a:t>
            </a:r>
          </a:p>
          <a:p>
            <a:pPr marL="0" indent="0">
              <a:buNone/>
            </a:pPr>
            <a:r>
              <a:rPr lang="en-US" i="1"/>
              <a:t>Haskell</a:t>
            </a:r>
            <a:r>
              <a:rPr lang="en-US"/>
              <a:t>: laziness, purity, type classes, monads</a:t>
            </a:r>
          </a:p>
          <a:p>
            <a:pPr marL="0" indent="0">
              <a:buNone/>
            </a:pPr>
            <a:r>
              <a:rPr lang="en-US" i="1"/>
              <a:t>Prolog</a:t>
            </a:r>
            <a:r>
              <a:rPr lang="en-US"/>
              <a:t>: unification and backtracking</a:t>
            </a:r>
          </a:p>
          <a:p>
            <a:pPr marL="0" indent="0">
              <a:buNone/>
            </a:pPr>
            <a:r>
              <a:rPr lang="en-US"/>
              <a:t>[and much more]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096000" y="1905000"/>
            <a:ext cx="0" cy="10668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505200" y="1905000"/>
            <a:ext cx="0" cy="10668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600200" y="2286000"/>
            <a:ext cx="647700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600200" y="2667000"/>
            <a:ext cx="647700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384285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/>
          <a:lstStyle/>
          <a:p>
            <a:r>
              <a:rPr lang="en-US"/>
              <a:t>No such thing as a “best” PL</a:t>
            </a:r>
          </a:p>
          <a:p>
            <a:endParaRPr lang="en-US" sz="1400"/>
          </a:p>
          <a:p>
            <a:r>
              <a:rPr lang="en-US"/>
              <a:t>Fundamental concepts easier to teach in some (multiple) PLs</a:t>
            </a:r>
          </a:p>
          <a:p>
            <a:endParaRPr lang="en-US" sz="1400"/>
          </a:p>
          <a:p>
            <a:r>
              <a:rPr lang="en-US"/>
              <a:t>A good PL is a relevant, elegant interface for writing software</a:t>
            </a:r>
          </a:p>
          <a:p>
            <a:pPr lvl="1"/>
            <a:r>
              <a:rPr lang="en-US"/>
              <a:t>There is no substitute for precise understanding of PL semantics</a:t>
            </a:r>
          </a:p>
          <a:p>
            <a:endParaRPr lang="en-US" sz="1400"/>
          </a:p>
          <a:p>
            <a:r>
              <a:rPr lang="en-US"/>
              <a:t>Functional languages have been on the leading edge for decades</a:t>
            </a:r>
          </a:p>
          <a:p>
            <a:pPr lvl="1"/>
            <a:r>
              <a:rPr lang="en-US"/>
              <a:t>Ideas have been absorbed by the mainstream, but very slowly</a:t>
            </a:r>
          </a:p>
          <a:p>
            <a:pPr lvl="1"/>
            <a:r>
              <a:rPr lang="en-US"/>
              <a:t>First-class functions and avoiding mutation increasingly essential</a:t>
            </a:r>
          </a:p>
          <a:p>
            <a:pPr lvl="1"/>
            <a:r>
              <a:rPr lang="en-US"/>
              <a:t>Meanwhile, use the ideas to be a better C/Java/PHP hacker</a:t>
            </a:r>
          </a:p>
          <a:p>
            <a:pPr lvl="1"/>
            <a:endParaRPr lang="en-US"/>
          </a:p>
          <a:p>
            <a:r>
              <a:rPr lang="en-US"/>
              <a:t>Many great alternatives to ML, Racket, and Ruby, but each was chosen for a reason and for how they complement each 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856368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on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/>
              <a:t>Reasonable questions when deciding to use/learn a language:</a:t>
            </a:r>
          </a:p>
          <a:p>
            <a:r>
              <a:rPr lang="en-US" sz="1800"/>
              <a:t>What libraries are available for reuse?</a:t>
            </a:r>
          </a:p>
          <a:p>
            <a:r>
              <a:rPr lang="en-US" sz="1800"/>
              <a:t>What tools are available?</a:t>
            </a:r>
          </a:p>
          <a:p>
            <a:r>
              <a:rPr lang="en-US" sz="1800"/>
              <a:t>What can get me a job?</a:t>
            </a:r>
          </a:p>
          <a:p>
            <a:r>
              <a:rPr lang="en-US" sz="1800"/>
              <a:t>What does my boss tell me to do?</a:t>
            </a:r>
          </a:p>
          <a:p>
            <a:r>
              <a:rPr lang="en-US" sz="1800"/>
              <a:t>What is the de facto industry standard?</a:t>
            </a:r>
          </a:p>
          <a:p>
            <a:r>
              <a:rPr lang="en-US" sz="1800"/>
              <a:t>What do I already know?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/>
              <a:t>Our course by design does not deal with these questions</a:t>
            </a:r>
          </a:p>
          <a:p>
            <a:pPr lvl="1"/>
            <a:r>
              <a:rPr lang="en-US" sz="1800"/>
              <a:t>You have the rest of your life for that</a:t>
            </a:r>
          </a:p>
          <a:p>
            <a:pPr lvl="1"/>
            <a:r>
              <a:rPr lang="en-US" sz="1800"/>
              <a:t>And technology </a:t>
            </a:r>
            <a:r>
              <a:rPr lang="en-US" sz="1800" i="1"/>
              <a:t>leaders</a:t>
            </a:r>
            <a:r>
              <a:rPr lang="en-US" sz="1800"/>
              <a:t> affect the answers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i="1"/>
              <a:t>Beware Maslow’s Hammer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66832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As also indicated in forthcoming email:</a:t>
            </a:r>
            <a:endParaRPr lang="en-US" sz="1000"/>
          </a:p>
          <a:p>
            <a:r>
              <a:rPr lang="en-US">
                <a:solidFill>
                  <a:srgbClr val="FF0000"/>
                </a:solidFill>
              </a:rPr>
              <a:t>This Friday, 12:00-1:00PM</a:t>
            </a:r>
          </a:p>
          <a:p>
            <a:r>
              <a:rPr lang="en-US"/>
              <a:t>Intention is to focus primarily on material since the midterm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Including topics on </a:t>
            </a:r>
            <a:r>
              <a:rPr lang="en-US" err="1">
                <a:solidFill>
                  <a:schemeClr val="accent2"/>
                </a:solidFill>
              </a:rPr>
              <a:t>homeworks</a:t>
            </a:r>
            <a:r>
              <a:rPr lang="en-US">
                <a:solidFill>
                  <a:schemeClr val="accent2"/>
                </a:solidFill>
              </a:rPr>
              <a:t> and not on </a:t>
            </a:r>
            <a:r>
              <a:rPr lang="en-US" err="1">
                <a:solidFill>
                  <a:schemeClr val="accent2"/>
                </a:solidFill>
              </a:rPr>
              <a:t>homeworks</a:t>
            </a:r>
            <a:endParaRPr lang="en-US">
              <a:solidFill>
                <a:schemeClr val="accent2"/>
              </a:solidFill>
            </a:endParaRPr>
          </a:p>
          <a:p>
            <a:pPr lvl="1"/>
            <a:r>
              <a:rPr lang="en-US"/>
              <a:t>May also have a little ML, just like the course has had</a:t>
            </a:r>
          </a:p>
          <a:p>
            <a:r>
              <a:rPr lang="en-US"/>
              <a:t>You will need to write code and English</a:t>
            </a:r>
          </a:p>
          <a:p>
            <a:r>
              <a:rPr lang="en-US"/>
              <a:t>Sample exams were written for two hours; our exam will include a subset of the material</a:t>
            </a:r>
          </a:p>
          <a:p>
            <a:endParaRPr lang="en-US"/>
          </a:p>
          <a:p>
            <a:endParaRPr lang="en-US" sz="10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8250112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the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Successful course participants will:</a:t>
            </a:r>
          </a:p>
          <a:p>
            <a:pPr marL="0" indent="0">
              <a:buNone/>
            </a:pPr>
            <a:endParaRPr lang="en-US" sz="1000"/>
          </a:p>
          <a:p>
            <a:r>
              <a:rPr lang="en-US"/>
              <a:t>Internalize an accurate understanding of what functional and object-oriented programs mean</a:t>
            </a:r>
          </a:p>
          <a:p>
            <a:endParaRPr lang="en-US" sz="600"/>
          </a:p>
          <a:p>
            <a:r>
              <a:rPr lang="en-US"/>
              <a:t>Develop the skills necessary to learn new programming languages quickly</a:t>
            </a:r>
          </a:p>
          <a:p>
            <a:endParaRPr lang="en-US" sz="600"/>
          </a:p>
          <a:p>
            <a:r>
              <a:rPr lang="en-US"/>
              <a:t>Master specific language concepts such that they can recognize them in strange guises</a:t>
            </a:r>
          </a:p>
          <a:p>
            <a:endParaRPr lang="en-US" sz="600"/>
          </a:p>
          <a:p>
            <a:r>
              <a:rPr lang="en-US"/>
              <a:t>Learn to evaluate the power and elegance of programming languages and their constructs</a:t>
            </a:r>
          </a:p>
          <a:p>
            <a:endParaRPr lang="en-US" sz="600"/>
          </a:p>
          <a:p>
            <a:r>
              <a:rPr lang="en-US"/>
              <a:t>Attain reasonable proficiency in the ML, Racket, and Ruby languages and, as a by-product, become more proficient in languages they already know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3403908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495800"/>
          </a:xfrm>
        </p:spPr>
        <p:txBody>
          <a:bodyPr/>
          <a:lstStyle/>
          <a:p>
            <a:r>
              <a:rPr lang="en-US"/>
              <a:t>Use what you learned whenever you reason about software!</a:t>
            </a:r>
          </a:p>
          <a:p>
            <a:r>
              <a:rPr lang="en-US"/>
              <a:t>CSE 401</a:t>
            </a:r>
          </a:p>
          <a:p>
            <a:r>
              <a:rPr lang="en-US"/>
              <a:t>CSE 402</a:t>
            </a:r>
          </a:p>
          <a:p>
            <a:r>
              <a:rPr lang="en-US"/>
              <a:t>CSE 505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Does PL research (cf. uwplse.org) design new general-purpose languages? </a:t>
            </a:r>
            <a:r>
              <a:rPr lang="en-US" i="1"/>
              <a:t>Not really; it does cool stuff with same intellectual tools!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/>
              <a:t>Some current UW projects</a:t>
            </a:r>
          </a:p>
          <a:p>
            <a:pPr lvl="1"/>
            <a:r>
              <a:rPr lang="en-US"/>
              <a:t>3D-printing tools</a:t>
            </a:r>
          </a:p>
          <a:p>
            <a:pPr lvl="1"/>
            <a:r>
              <a:rPr lang="en-US"/>
              <a:t>Checker framework</a:t>
            </a:r>
          </a:p>
          <a:p>
            <a:pPr lvl="1"/>
            <a:r>
              <a:rPr lang="en-US"/>
              <a:t>Rosette</a:t>
            </a:r>
          </a:p>
          <a:p>
            <a:pPr lvl="1"/>
            <a:r>
              <a:rPr lang="en-US"/>
              <a:t>Language for microfluidics</a:t>
            </a:r>
          </a:p>
          <a:p>
            <a:pPr lvl="1"/>
            <a:r>
              <a:rPr lang="en-US"/>
              <a:t>Verified software written in Coq (which is quite SML-like)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5849316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marL="0" indent="0" algn="ctr">
              <a:buNone/>
            </a:pPr>
            <a:r>
              <a:rPr lang="en-US"/>
              <a:t>Thank you for a great quarter!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800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en-US"/>
              <a:t>     </a:t>
            </a:r>
          </a:p>
          <a:p>
            <a:pPr marL="0" indent="0" algn="ctr">
              <a:buNone/>
            </a:pPr>
            <a:r>
              <a:rPr lang="en-US"/>
              <a:t> Don’t be a stranger!</a:t>
            </a:r>
          </a:p>
          <a:p>
            <a:pPr marL="0" indent="0" algn="ctr">
              <a:buNone/>
            </a:pPr>
            <a:endParaRPr lang="en-US"/>
          </a:p>
          <a:p>
            <a:pPr marL="0" indent="0">
              <a:buNone/>
            </a:pPr>
            <a:r>
              <a:rPr lang="en-US" i="1"/>
              <a:t>Time for ask-me-almost-anything 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4946038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Victory 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724400"/>
          </a:xfrm>
        </p:spPr>
        <p:txBody>
          <a:bodyPr/>
          <a:lstStyle/>
          <a:p>
            <a:pPr>
              <a:buNone/>
            </a:pPr>
            <a:r>
              <a:rPr lang="en-US"/>
              <a:t>A victory lap is an extra trip </a:t>
            </a:r>
          </a:p>
          <a:p>
            <a:pPr>
              <a:buNone/>
            </a:pPr>
            <a:r>
              <a:rPr lang="en-US"/>
              <a:t>around the track </a:t>
            </a:r>
          </a:p>
          <a:p>
            <a:pPr lvl="1"/>
            <a:r>
              <a:rPr lang="en-US"/>
              <a:t>By the exhausted victors (us) </a:t>
            </a:r>
            <a:r>
              <a:rPr lang="en-US">
                <a:sym typeface="Wingdings" pitchFamily="2" charset="2"/>
              </a:rPr>
              <a:t></a:t>
            </a:r>
          </a:p>
          <a:p>
            <a:pPr lvl="1"/>
            <a:endParaRPr lang="en-US">
              <a:sym typeface="Wingdings" pitchFamily="2" charset="2"/>
            </a:endParaRPr>
          </a:p>
          <a:p>
            <a:pPr>
              <a:buNone/>
            </a:pPr>
            <a:r>
              <a:rPr lang="en-US">
                <a:sym typeface="Wingdings" pitchFamily="2" charset="2"/>
              </a:rPr>
              <a:t>Review course goals</a:t>
            </a:r>
          </a:p>
          <a:p>
            <a:pPr lvl="1"/>
            <a:r>
              <a:rPr lang="en-US">
                <a:sym typeface="Wingdings" pitchFamily="2" charset="2"/>
              </a:rPr>
              <a:t>Slides from Introduction and (skipped) Course-Motivation</a:t>
            </a:r>
          </a:p>
          <a:p>
            <a:pPr marL="0" indent="0">
              <a:buNone/>
            </a:pPr>
            <a:endParaRPr lang="en-US">
              <a:sym typeface="Wingdings" pitchFamily="2" charset="2"/>
            </a:endParaRPr>
          </a:p>
          <a:p>
            <a:pPr>
              <a:buNone/>
            </a:pPr>
            <a:r>
              <a:rPr lang="en-US">
                <a:sym typeface="Wingdings" pitchFamily="2" charset="2"/>
              </a:rPr>
              <a:t>Some big themes and perspectives</a:t>
            </a:r>
          </a:p>
          <a:p>
            <a:pPr lvl="1"/>
            <a:r>
              <a:rPr lang="en-US">
                <a:sym typeface="Wingdings" pitchFamily="2" charset="2"/>
              </a:rPr>
              <a:t>Stuff for five years from now more than for the final</a:t>
            </a:r>
          </a:p>
          <a:p>
            <a:pPr lvl="1"/>
            <a:endParaRPr lang="en-US" sz="1400">
              <a:sym typeface="Wingdings" pitchFamily="2" charset="2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Please do your course evaluations!!!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pic>
        <p:nvPicPr>
          <p:cNvPr id="7" name="Picture 6" descr="freem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533400"/>
            <a:ext cx="3352800" cy="27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350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[From Lecture 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essential concepts relevant in any programming language </a:t>
            </a:r>
          </a:p>
          <a:p>
            <a:pPr lvl="1"/>
            <a:r>
              <a:rPr lang="en-US"/>
              <a:t>And how these pieces fit together</a:t>
            </a:r>
          </a:p>
          <a:p>
            <a:endParaRPr lang="en-US" sz="1000"/>
          </a:p>
          <a:p>
            <a:r>
              <a:rPr lang="en-US"/>
              <a:t>Use ML, Racket, and Ruby languages:</a:t>
            </a:r>
          </a:p>
          <a:p>
            <a:pPr lvl="1"/>
            <a:r>
              <a:rPr lang="en-US"/>
              <a:t>They let many of the concepts “shine”</a:t>
            </a:r>
          </a:p>
          <a:p>
            <a:pPr lvl="1"/>
            <a:r>
              <a:rPr lang="en-US"/>
              <a:t>Using multiple languages shows how the same concept can “look different” or actually be slightly different</a:t>
            </a:r>
          </a:p>
          <a:p>
            <a:pPr lvl="1"/>
            <a:r>
              <a:rPr lang="en-US"/>
              <a:t>In many ways simpler than Java</a:t>
            </a:r>
          </a:p>
          <a:p>
            <a:pPr lvl="1"/>
            <a:endParaRPr lang="en-US" sz="1000"/>
          </a:p>
          <a:p>
            <a:r>
              <a:rPr lang="en-US"/>
              <a:t>Big focus on </a:t>
            </a:r>
            <a:r>
              <a:rPr lang="en-US" i="1"/>
              <a:t>functional programming</a:t>
            </a:r>
          </a:p>
          <a:p>
            <a:pPr lvl="1"/>
            <a:r>
              <a:rPr lang="en-US"/>
              <a:t>Not using </a:t>
            </a:r>
            <a:r>
              <a:rPr lang="en-US" i="1"/>
              <a:t>mutation</a:t>
            </a:r>
            <a:r>
              <a:rPr lang="en-US"/>
              <a:t> (assignment statements) (!)</a:t>
            </a:r>
          </a:p>
          <a:p>
            <a:pPr lvl="1"/>
            <a:r>
              <a:rPr lang="en-US"/>
              <a:t>Using </a:t>
            </a:r>
            <a:r>
              <a:rPr lang="en-US" i="1"/>
              <a:t>first-class functions</a:t>
            </a:r>
            <a:r>
              <a:rPr lang="en-US"/>
              <a:t> (can’t explain that yet)</a:t>
            </a:r>
          </a:p>
          <a:p>
            <a:pPr lvl="1"/>
            <a:r>
              <a:rPr lang="en-US"/>
              <a:t>But many other topics too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8572824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[From Lecture 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i="1"/>
              <a:t>Learning to think about software in this “PL” way will make you a better programmer even if/when you go back to old ways</a:t>
            </a:r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i="1"/>
              <a:t>It will also give you the mental tools and experience you need for a lifetime of confidently picking up new languages and ideas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[Somewhat in the style of </a:t>
            </a:r>
            <a:r>
              <a:rPr lang="en-US" i="1"/>
              <a:t>The Karate Kid</a:t>
            </a:r>
            <a:r>
              <a:rPr lang="en-US"/>
              <a:t> movies (1984, 2010)]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4305300"/>
            <a:ext cx="1123950" cy="167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321011"/>
            <a:ext cx="1095375" cy="162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2177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19812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2800"/>
              <a:t>What is the best programming language?</a:t>
            </a:r>
          </a:p>
          <a:p>
            <a:pPr marL="0" indent="0" algn="ctr">
              <a:buNone/>
            </a:pPr>
            <a:endParaRPr lang="en-US" sz="2800"/>
          </a:p>
          <a:p>
            <a:pPr marL="0" indent="0" algn="ctr">
              <a:buNone/>
            </a:pPr>
            <a:r>
              <a:rPr lang="en-US" sz="2800"/>
              <a:t>What characteristics would you want in a best programming language?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408664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19812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2800"/>
              <a:t>What is the best kind of car?</a:t>
            </a:r>
          </a:p>
          <a:p>
            <a:pPr marL="0" indent="0" algn="ctr">
              <a:buNone/>
            </a:pPr>
            <a:endParaRPr lang="en-US" sz="2800"/>
          </a:p>
          <a:p>
            <a:pPr marL="0" indent="0" algn="ctr">
              <a:buNone/>
            </a:pPr>
            <a:r>
              <a:rPr lang="en-US" sz="2800"/>
              <a:t>What is the best kind of shoes?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0980209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Cars / Shoes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Cars are used for rather different things:</a:t>
            </a:r>
          </a:p>
          <a:p>
            <a:pPr lvl="1"/>
            <a:r>
              <a:rPr lang="en-US"/>
              <a:t>Winning a Formula 1 race</a:t>
            </a:r>
          </a:p>
          <a:p>
            <a:pPr lvl="1"/>
            <a:r>
              <a:rPr lang="en-US"/>
              <a:t>Taking kids to soccer practice</a:t>
            </a:r>
          </a:p>
          <a:p>
            <a:pPr lvl="1"/>
            <a:r>
              <a:rPr lang="en-US"/>
              <a:t>Off-roading</a:t>
            </a:r>
          </a:p>
          <a:p>
            <a:pPr lvl="1"/>
            <a:r>
              <a:rPr lang="en-US"/>
              <a:t>Hauling a mattress</a:t>
            </a:r>
          </a:p>
          <a:p>
            <a:pPr lvl="1"/>
            <a:r>
              <a:rPr lang="en-US"/>
              <a:t>Getting the wind in your hair</a:t>
            </a:r>
          </a:p>
          <a:p>
            <a:pPr lvl="1"/>
            <a:r>
              <a:rPr lang="en-US"/>
              <a:t>Staying dry in the rain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Shoes:</a:t>
            </a:r>
          </a:p>
          <a:p>
            <a:pPr lvl="1"/>
            <a:r>
              <a:rPr lang="en-US"/>
              <a:t>Playing basketball</a:t>
            </a:r>
          </a:p>
          <a:p>
            <a:pPr lvl="1"/>
            <a:r>
              <a:rPr lang="en-US"/>
              <a:t>Going to a formal</a:t>
            </a:r>
          </a:p>
          <a:p>
            <a:pPr lvl="1"/>
            <a:r>
              <a:rPr lang="en-US"/>
              <a:t>Going to the beach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522294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good mechanic might have a specialty, but also understands how “cars” (not a particular make/model) work</a:t>
            </a:r>
          </a:p>
          <a:p>
            <a:pPr lvl="1"/>
            <a:r>
              <a:rPr lang="en-US"/>
              <a:t>The paint color isn’t essential (syntax)</a:t>
            </a:r>
          </a:p>
          <a:p>
            <a:pPr lvl="1"/>
            <a:endParaRPr lang="en-US"/>
          </a:p>
          <a:p>
            <a:r>
              <a:rPr lang="en-US"/>
              <a:t>A good mechanical engineer really knows how cars work, how to get the most out of them, and how to design better ones</a:t>
            </a:r>
          </a:p>
          <a:p>
            <a:pPr lvl="1"/>
            <a:r>
              <a:rPr lang="en-US"/>
              <a:t>I don’t have a favorite kind of car or a favorite PL</a:t>
            </a:r>
          </a:p>
          <a:p>
            <a:endParaRPr lang="en-US"/>
          </a:p>
          <a:p>
            <a:r>
              <a:rPr lang="en-US"/>
              <a:t>To learn how car pieces interact, it may make sense to start with a classic design rather than the latest model</a:t>
            </a:r>
          </a:p>
          <a:p>
            <a:pPr lvl="1"/>
            <a:r>
              <a:rPr lang="en-US"/>
              <a:t>A popular car may not be best</a:t>
            </a:r>
          </a:p>
          <a:p>
            <a:pPr lvl="1"/>
            <a:r>
              <a:rPr lang="en-US"/>
              <a:t>May especially not be best for learning how cars work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6852160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1495</Words>
  <Application>Microsoft Office PowerPoint</Application>
  <PresentationFormat>On-screen Show (4:3)</PresentationFormat>
  <Paragraphs>303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Times New Roman</vt:lpstr>
      <vt:lpstr>Wingdings</vt:lpstr>
      <vt:lpstr>dan_design_template</vt:lpstr>
      <vt:lpstr>CSE341: Programming Languages  Lecture 26 Course Victory Lap</vt:lpstr>
      <vt:lpstr>Final Exam</vt:lpstr>
      <vt:lpstr>Victory Lap</vt:lpstr>
      <vt:lpstr>[From Lecture 1]</vt:lpstr>
      <vt:lpstr>[From Lecture 1]</vt:lpstr>
      <vt:lpstr>PowerPoint Presentation</vt:lpstr>
      <vt:lpstr>PowerPoint Presentation</vt:lpstr>
      <vt:lpstr>Cars / Shoes</vt:lpstr>
      <vt:lpstr>More on cars</vt:lpstr>
      <vt:lpstr>All cars are the same</vt:lpstr>
      <vt:lpstr>Are all languages the same?</vt:lpstr>
      <vt:lpstr>Functional Programming</vt:lpstr>
      <vt:lpstr>Ahead of their time</vt:lpstr>
      <vt:lpstr>Benefits of No Mutation</vt:lpstr>
      <vt:lpstr>Some other highlights</vt:lpstr>
      <vt:lpstr>Is this real programming?</vt:lpstr>
      <vt:lpstr>Our languages, together</vt:lpstr>
      <vt:lpstr>Summary</vt:lpstr>
      <vt:lpstr>A note on reality</vt:lpstr>
      <vt:lpstr>From the syllabus</vt:lpstr>
      <vt:lpstr>What now?</vt:lpstr>
      <vt:lpstr>The End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1</cp:revision>
  <cp:lastPrinted>2011-09-27T20:26:28Z</cp:lastPrinted>
  <dcterms:created xsi:type="dcterms:W3CDTF">2009-03-13T20:43:19Z</dcterms:created>
  <dcterms:modified xsi:type="dcterms:W3CDTF">2019-08-21T23:33:14Z</dcterms:modified>
</cp:coreProperties>
</file>