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8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2</a:t>
            </a:r>
            <a:br>
              <a:rPr lang="en-US" sz="3200" i="0" dirty="0" smtClean="0"/>
            </a:br>
            <a:r>
              <a:rPr lang="en-US" sz="3200" i="0" dirty="0" smtClean="0"/>
              <a:t>Functions, Pairs, Lists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800600"/>
            <a:ext cx="6629400" cy="1219200"/>
          </a:xfrm>
        </p:spPr>
        <p:txBody>
          <a:bodyPr/>
          <a:lstStyle/>
          <a:p>
            <a:r>
              <a:rPr lang="en-US" sz="2400" dirty="0"/>
              <a:t>Brett Wortzman</a:t>
            </a:r>
          </a:p>
          <a:p>
            <a:r>
              <a:rPr lang="en-US" sz="2400" dirty="0"/>
              <a:t>Summer 2019</a:t>
            </a:r>
          </a:p>
          <a:p>
            <a:endParaRPr lang="en-US" sz="2400" dirty="0"/>
          </a:p>
          <a:p>
            <a:r>
              <a:rPr lang="en-US" sz="1200" i="1" dirty="0"/>
              <a:t>Slides originally created by Dan Grossman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 and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 far: numbers, </a:t>
            </a:r>
            <a:r>
              <a:rPr lang="en-US" dirty="0" err="1" smtClean="0"/>
              <a:t>booleans</a:t>
            </a:r>
            <a:r>
              <a:rPr lang="en-US" dirty="0" smtClean="0"/>
              <a:t>, conditionals, variables, functions</a:t>
            </a:r>
          </a:p>
          <a:p>
            <a:pPr lvl="1"/>
            <a:r>
              <a:rPr lang="en-US" dirty="0" smtClean="0"/>
              <a:t>Now ways to build up data with multiple parts</a:t>
            </a:r>
          </a:p>
          <a:p>
            <a:pPr lvl="1"/>
            <a:r>
              <a:rPr lang="en-US" dirty="0" smtClean="0"/>
              <a:t>This is essential</a:t>
            </a:r>
          </a:p>
          <a:p>
            <a:pPr lvl="1"/>
            <a:r>
              <a:rPr lang="en-US" dirty="0" smtClean="0"/>
              <a:t>Java examples: classes with fields, arrays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Now:</a:t>
            </a:r>
            <a:endParaRPr lang="en-US" dirty="0"/>
          </a:p>
          <a:p>
            <a:pPr lvl="1"/>
            <a:r>
              <a:rPr lang="en-US" i="1" dirty="0" smtClean="0"/>
              <a:t>Tuples</a:t>
            </a:r>
            <a:r>
              <a:rPr lang="en-US" dirty="0" smtClean="0"/>
              <a:t>: fixed “number of pieces” that may have different types</a:t>
            </a:r>
          </a:p>
          <a:p>
            <a:pPr marL="0" indent="0">
              <a:buNone/>
            </a:pPr>
            <a:r>
              <a:rPr lang="en-US" dirty="0" smtClean="0"/>
              <a:t>Then:</a:t>
            </a:r>
          </a:p>
          <a:p>
            <a:pPr lvl="1"/>
            <a:r>
              <a:rPr lang="en-US" i="1" dirty="0" smtClean="0"/>
              <a:t>Lists</a:t>
            </a:r>
            <a:r>
              <a:rPr lang="en-US" dirty="0" smtClean="0"/>
              <a:t>: any “number of pieces” that all have the same type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Later: </a:t>
            </a:r>
          </a:p>
          <a:p>
            <a:pPr lvl="1"/>
            <a:r>
              <a:rPr lang="en-US" dirty="0" smtClean="0"/>
              <a:t>Other more general ways to create compound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40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 (2-tuples)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Need a way to </a:t>
            </a:r>
            <a:r>
              <a:rPr lang="en-US" i="1" dirty="0" smtClean="0">
                <a:solidFill>
                  <a:schemeClr val="accent2"/>
                </a:solidFill>
              </a:rPr>
              <a:t>build</a:t>
            </a:r>
            <a:r>
              <a:rPr lang="en-US" dirty="0" smtClean="0"/>
              <a:t>  pairs and a way to </a:t>
            </a:r>
            <a:r>
              <a:rPr lang="en-US" i="1" dirty="0" smtClean="0">
                <a:solidFill>
                  <a:schemeClr val="accent2"/>
                </a:solidFill>
              </a:rPr>
              <a:t>access</a:t>
            </a:r>
            <a:r>
              <a:rPr lang="en-US" dirty="0" smtClean="0"/>
              <a:t> the pieces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Build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Syntax: </a:t>
            </a:r>
          </a:p>
          <a:p>
            <a:endParaRPr lang="en-US" dirty="0" smtClean="0"/>
          </a:p>
          <a:p>
            <a:r>
              <a:rPr lang="en-US" dirty="0" smtClean="0"/>
              <a:t>Evaluation: Evaluate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 </a:t>
            </a:r>
            <a:r>
              <a:rPr lang="en-US" dirty="0" smtClean="0">
                <a:latin typeface="+mj-lt"/>
                <a:cs typeface="Courier New" pitchFamily="49" charset="0"/>
              </a:rPr>
              <a:t>to</a:t>
            </a:r>
            <a:r>
              <a:rPr lang="en-US" b="1" dirty="0" smtClean="0">
                <a:latin typeface="+mj-lt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v1 </a:t>
            </a:r>
            <a:r>
              <a:rPr lang="en-US" dirty="0" smtClean="0">
                <a:latin typeface="+mj-lt"/>
                <a:cs typeface="Courier New" pitchFamily="49" charset="0"/>
              </a:rPr>
              <a:t>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e2 </a:t>
            </a:r>
            <a:r>
              <a:rPr lang="en-US" dirty="0" smtClean="0">
                <a:latin typeface="+mj-lt"/>
                <a:cs typeface="Courier New" pitchFamily="49" charset="0"/>
              </a:rPr>
              <a:t>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v2</a:t>
            </a:r>
            <a:r>
              <a:rPr lang="en-US" dirty="0" smtClean="0">
                <a:latin typeface="+mj-lt"/>
                <a:cs typeface="Courier New" pitchFamily="49" charset="0"/>
              </a:rPr>
              <a:t>; result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(v1,v2)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A pair of values is a value</a:t>
            </a:r>
          </a:p>
          <a:p>
            <a:endParaRPr lang="en-US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Type-checking: 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 </a:t>
            </a:r>
            <a:r>
              <a:rPr lang="en-US" dirty="0" smtClean="0">
                <a:latin typeface="+mj-lt"/>
                <a:cs typeface="Courier New" pitchFamily="49" charset="0"/>
              </a:rPr>
              <a:t>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</a:t>
            </a:r>
            <a:r>
              <a:rPr lang="en-US" dirty="0" smtClean="0">
                <a:latin typeface="+mj-lt"/>
                <a:cs typeface="Courier New" pitchFamily="49" charset="0"/>
              </a:rPr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e2 </a:t>
            </a:r>
            <a:r>
              <a:rPr lang="en-US" dirty="0" smtClean="0">
                <a:latin typeface="+mj-lt"/>
                <a:cs typeface="Courier New" pitchFamily="49" charset="0"/>
              </a:rPr>
              <a:t>has type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tb</a:t>
            </a:r>
            <a:r>
              <a:rPr lang="en-US" dirty="0" smtClean="0">
                <a:latin typeface="+mj-lt"/>
                <a:cs typeface="Courier New" pitchFamily="49" charset="0"/>
              </a:rPr>
              <a:t>, then the pair expression 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A new kind of type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09800" y="3124200"/>
            <a:ext cx="12954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i="1" kern="0" dirty="0" smtClean="0">
                <a:latin typeface="Courier New" pitchFamily="49" charset="0"/>
              </a:rPr>
              <a:t>(e1,e2)</a:t>
            </a:r>
            <a:endParaRPr lang="en-US" sz="2000" i="1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77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 (2-tuples)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Need </a:t>
            </a:r>
            <a:r>
              <a:rPr lang="en-US" dirty="0"/>
              <a:t>a way to </a:t>
            </a:r>
            <a:r>
              <a:rPr lang="en-US" i="1" dirty="0">
                <a:solidFill>
                  <a:schemeClr val="accent2"/>
                </a:solidFill>
              </a:rPr>
              <a:t>build</a:t>
            </a:r>
            <a:r>
              <a:rPr lang="en-US" dirty="0"/>
              <a:t>  pairs and a way to </a:t>
            </a:r>
            <a:r>
              <a:rPr lang="en-US" i="1" dirty="0">
                <a:solidFill>
                  <a:schemeClr val="accent2"/>
                </a:solidFill>
              </a:rPr>
              <a:t>access</a:t>
            </a:r>
            <a:r>
              <a:rPr lang="en-US" dirty="0"/>
              <a:t> the pieces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Access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Syntax:                    and </a:t>
            </a:r>
          </a:p>
          <a:p>
            <a:endParaRPr lang="en-US" dirty="0" smtClean="0"/>
          </a:p>
          <a:p>
            <a:r>
              <a:rPr lang="en-US" dirty="0" smtClean="0"/>
              <a:t>Evaluation: Evaluate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dirty="0" smtClean="0">
                <a:latin typeface="+mj-lt"/>
                <a:cs typeface="Courier New" pitchFamily="49" charset="0"/>
              </a:rPr>
              <a:t>to a pair of values and return first or second piece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Example: If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>
                <a:latin typeface="+mj-lt"/>
                <a:cs typeface="Courier New" pitchFamily="49" charset="0"/>
              </a:rPr>
              <a:t> is a variable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+mj-lt"/>
                <a:cs typeface="Courier New" pitchFamily="49" charset="0"/>
              </a:rPr>
              <a:t>, then look up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+mj-lt"/>
                <a:cs typeface="Courier New" pitchFamily="49" charset="0"/>
              </a:rPr>
              <a:t> in environment</a:t>
            </a:r>
          </a:p>
          <a:p>
            <a:endParaRPr lang="en-US" dirty="0" smtClean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Type-checking: If 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j-lt"/>
                <a:cs typeface="Courier New" pitchFamily="49" charset="0"/>
              </a:rPr>
              <a:t>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tb</a:t>
            </a:r>
            <a:r>
              <a:rPr lang="en-US" dirty="0" smtClean="0">
                <a:latin typeface="+mj-lt"/>
                <a:cs typeface="Courier New" pitchFamily="49" charset="0"/>
              </a:rPr>
              <a:t>, then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#1 e </a:t>
            </a:r>
            <a:r>
              <a:rPr lang="en-US" dirty="0" smtClean="0">
                <a:latin typeface="+mj-lt"/>
                <a:cs typeface="Courier New" pitchFamily="49" charset="0"/>
              </a:rPr>
              <a:t>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 </a:t>
            </a:r>
            <a:r>
              <a:rPr lang="en-US" dirty="0" smtClean="0">
                <a:latin typeface="+mj-lt"/>
                <a:cs typeface="Courier New" pitchFamily="49" charset="0"/>
              </a:rPr>
              <a:t>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#2 e </a:t>
            </a:r>
            <a:r>
              <a:rPr lang="en-US" dirty="0" smtClean="0">
                <a:latin typeface="+mj-lt"/>
                <a:cs typeface="Courier New" pitchFamily="49" charset="0"/>
              </a:rPr>
              <a:t>has 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tb</a:t>
            </a:r>
            <a:endParaRPr lang="en-US" dirty="0" smtClean="0">
              <a:latin typeface="+mj-lt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09800" y="3124200"/>
            <a:ext cx="8382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i="1" kern="0" dirty="0" smtClean="0">
                <a:latin typeface="Courier New" pitchFamily="49" charset="0"/>
              </a:rPr>
              <a:t>#1 e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38600" y="3124200"/>
            <a:ext cx="8382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i="1" kern="0" dirty="0" smtClean="0">
                <a:latin typeface="Courier New" pitchFamily="49" charset="0"/>
              </a:rPr>
              <a:t>#2 e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300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Functions can take and return pairs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2057400"/>
            <a:ext cx="7543800" cy="4038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swap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pr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bool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(#2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, #1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sum_two_pairs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pr1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pr2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*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latin typeface="Courier New" pitchFamily="49" charset="0"/>
              </a:rPr>
              <a:t>(#1 pr1) + (#2 pr1) + (#1 pr2) + (#2 pr2)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div_mod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latin typeface="Courier New" pitchFamily="49" charset="0"/>
              </a:rPr>
              <a:t>(x div y, x mod y)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sort_pair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pr</a:t>
            </a:r>
            <a:r>
              <a:rPr lang="en-US" sz="1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(#1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) &lt; (#2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</a:t>
            </a:r>
            <a:r>
              <a:rPr lang="en-US" sz="2000" kern="0" dirty="0" smtClean="0">
                <a:latin typeface="Courier New" pitchFamily="49" charset="0"/>
              </a:rPr>
              <a:t> (#2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, #1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14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Actually, you can have </a:t>
            </a:r>
            <a:r>
              <a:rPr lang="en-US" i="1" dirty="0" smtClean="0"/>
              <a:t>tuples</a:t>
            </a:r>
            <a:r>
              <a:rPr lang="en-US" dirty="0" smtClean="0"/>
              <a:t> with more than two parts</a:t>
            </a:r>
          </a:p>
          <a:p>
            <a:pPr lvl="1"/>
            <a:r>
              <a:rPr lang="en-US" dirty="0" smtClean="0"/>
              <a:t>A new feature: a generalization of pairs</a:t>
            </a:r>
          </a:p>
          <a:p>
            <a:pPr lvl="1"/>
            <a:endParaRPr lang="en-US" dirty="0"/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(e1,e2,…,en)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 …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e, #2 e, #3 e, …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Homework 1 uses triples of 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a lot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4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Pairs and tuples can be nested however you want</a:t>
            </a:r>
          </a:p>
          <a:p>
            <a:pPr lvl="1"/>
            <a:r>
              <a:rPr lang="en-US" dirty="0" smtClean="0"/>
              <a:t>Not a new feature: implied by the syntax and semantics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2895600"/>
            <a:ext cx="7543800" cy="2667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x1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(7,(true,9))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* (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bool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*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) *)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x2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#1 (#2 x1)  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bool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*)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x3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(#</a:t>
            </a:r>
            <a:r>
              <a:rPr lang="en-US" sz="2000" kern="0" dirty="0">
                <a:latin typeface="Courier New" pitchFamily="49" charset="0"/>
              </a:rPr>
              <a:t>2 x1</a:t>
            </a:r>
            <a:r>
              <a:rPr lang="en-US" sz="2000" kern="0" dirty="0" smtClean="0">
                <a:latin typeface="Courier New" pitchFamily="49" charset="0"/>
              </a:rPr>
              <a:t>)     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bool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*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*)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x4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((3,5),((4,8),(0,0)))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*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)*((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*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)*(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*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)) *)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82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Despite nested tuples, the type of a variable still “commits” to a particular “amount” of data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dirty="0" smtClean="0"/>
              <a:t>In contrast, a list:</a:t>
            </a:r>
          </a:p>
          <a:p>
            <a:pPr lvl="1"/>
            <a:r>
              <a:rPr lang="en-US" dirty="0" smtClean="0"/>
              <a:t>Can have any number of elements</a:t>
            </a:r>
          </a:p>
          <a:p>
            <a:pPr lvl="1"/>
            <a:r>
              <a:rPr lang="en-US" dirty="0" smtClean="0"/>
              <a:t>But all list elements have the same type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Need ways to </a:t>
            </a:r>
            <a:r>
              <a:rPr lang="en-US" i="1" dirty="0" smtClean="0"/>
              <a:t>build</a:t>
            </a:r>
            <a:r>
              <a:rPr lang="en-US" dirty="0" smtClean="0"/>
              <a:t>  lists and </a:t>
            </a:r>
            <a:r>
              <a:rPr lang="en-US" i="1" dirty="0" smtClean="0"/>
              <a:t>access</a:t>
            </a:r>
            <a:r>
              <a:rPr lang="en-US" dirty="0" smtClean="0"/>
              <a:t> the pieces…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empty list is a value: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general, a list of values is a value; elements separated by commas: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dirty="0" smtClean="0">
                <a:latin typeface="Courier New" pitchFamily="49" charset="0"/>
              </a:rPr>
              <a:t>e1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/>
              <a:t>evaluates to </a:t>
            </a:r>
            <a:r>
              <a:rPr lang="en-US" b="1" dirty="0" smtClean="0">
                <a:latin typeface="Courier New" pitchFamily="49" charset="0"/>
              </a:rPr>
              <a:t>v </a:t>
            </a:r>
            <a:r>
              <a:rPr lang="en-US" dirty="0" smtClean="0"/>
              <a:t>and </a:t>
            </a:r>
            <a:r>
              <a:rPr lang="en-US" b="1" dirty="0">
                <a:latin typeface="Courier New" pitchFamily="49" charset="0"/>
              </a:rPr>
              <a:t>e2 </a:t>
            </a:r>
            <a:r>
              <a:rPr lang="en-US" dirty="0" smtClean="0"/>
              <a:t>evaluates to a list </a:t>
            </a:r>
            <a:r>
              <a:rPr lang="en-US" b="1" dirty="0" smtClean="0">
                <a:latin typeface="Courier New" pitchFamily="49" charset="0"/>
              </a:rPr>
              <a:t>[v1,…,</a:t>
            </a:r>
            <a:r>
              <a:rPr lang="en-US" b="1" dirty="0" err="1" smtClean="0">
                <a:latin typeface="Courier New" pitchFamily="49" charset="0"/>
              </a:rPr>
              <a:t>vn</a:t>
            </a:r>
            <a:r>
              <a:rPr lang="en-US" b="1" dirty="0" smtClean="0">
                <a:latin typeface="Courier New" pitchFamily="49" charset="0"/>
              </a:rPr>
              <a:t>]</a:t>
            </a:r>
            <a:r>
              <a:rPr lang="en-US" dirty="0" smtClean="0"/>
              <a:t>, then </a:t>
            </a:r>
            <a:r>
              <a:rPr lang="en-US" b="1" dirty="0" smtClean="0">
                <a:latin typeface="Courier New" pitchFamily="49" charset="0"/>
              </a:rPr>
              <a:t>e1::e2 </a:t>
            </a:r>
            <a:r>
              <a:rPr lang="en-US" dirty="0" smtClean="0"/>
              <a:t>evaluates to </a:t>
            </a:r>
            <a:r>
              <a:rPr lang="en-US" b="1" dirty="0">
                <a:latin typeface="Courier New" pitchFamily="49" charset="0"/>
              </a:rPr>
              <a:t>[</a:t>
            </a:r>
            <a:r>
              <a:rPr lang="en-US" b="1" dirty="0" smtClean="0">
                <a:latin typeface="Courier New" pitchFamily="49" charset="0"/>
              </a:rPr>
              <a:t>v,…,</a:t>
            </a:r>
            <a:r>
              <a:rPr lang="en-US" b="1" dirty="0" err="1">
                <a:latin typeface="Courier New" pitchFamily="49" charset="0"/>
              </a:rPr>
              <a:t>vn</a:t>
            </a:r>
            <a:r>
              <a:rPr lang="en-US" b="1" dirty="0">
                <a:latin typeface="Courier New" pitchFamily="49" charset="0"/>
              </a:rPr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91000" y="2133600"/>
            <a:ext cx="5334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[]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95600" y="3352800"/>
            <a:ext cx="2743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ctr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[v1,v2,…,</a:t>
            </a:r>
            <a:r>
              <a:rPr lang="en-US" sz="2000" kern="0" dirty="0" err="1" smtClean="0">
                <a:latin typeface="Courier New" pitchFamily="49" charset="0"/>
              </a:rPr>
              <a:t>vn</a:t>
            </a:r>
            <a:r>
              <a:rPr lang="en-US" sz="2000" kern="0" dirty="0" smtClean="0">
                <a:latin typeface="Courier New" pitchFamily="49" charset="0"/>
              </a:rPr>
              <a:t>]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4953000"/>
            <a:ext cx="4800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ctr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e1::e2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pronounced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"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cons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"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*)</a:t>
            </a:r>
          </a:p>
        </p:txBody>
      </p:sp>
    </p:spTree>
    <p:extLst>
      <p:ext uri="{BB962C8B-B14F-4D97-AF65-F5344CB8AC3E}">
        <p14:creationId xmlns:p14="http://schemas.microsoft.com/office/powerpoint/2010/main" val="719318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62600" y="4572000"/>
            <a:ext cx="6858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62600" y="3429000"/>
            <a:ext cx="6858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667000"/>
            <a:ext cx="11430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Until we learn pattern-matching, we will use three standard-library functions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>
                <a:latin typeface="Courier New" pitchFamily="49" charset="0"/>
              </a:rPr>
              <a:t>null e </a:t>
            </a:r>
            <a:r>
              <a:rPr lang="en-US" dirty="0" smtClean="0"/>
              <a:t>evaluates to </a:t>
            </a:r>
            <a:r>
              <a:rPr lang="en-US" b="1" dirty="0" smtClean="0">
                <a:latin typeface="Courier New" pitchFamily="49" charset="0"/>
              </a:rPr>
              <a:t>true</a:t>
            </a:r>
            <a:r>
              <a:rPr lang="en-US" dirty="0" smtClean="0"/>
              <a:t> if and only if </a:t>
            </a:r>
            <a:r>
              <a:rPr lang="en-US" b="1" dirty="0" smtClean="0">
                <a:latin typeface="Courier New" pitchFamily="49" charset="0"/>
              </a:rPr>
              <a:t>e </a:t>
            </a:r>
            <a:r>
              <a:rPr lang="en-US" dirty="0" smtClean="0"/>
              <a:t>evaluates to </a:t>
            </a:r>
            <a:r>
              <a:rPr lang="en-US" b="1" dirty="0" smtClean="0">
                <a:latin typeface="Courier New" pitchFamily="49" charset="0"/>
              </a:rPr>
              <a:t>[]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b="1" dirty="0" smtClean="0">
                <a:latin typeface="Courier New" pitchFamily="49" charset="0"/>
              </a:rPr>
              <a:t>e </a:t>
            </a:r>
            <a:r>
              <a:rPr lang="en-US" dirty="0" smtClean="0"/>
              <a:t>evaluates to </a:t>
            </a:r>
            <a:r>
              <a:rPr lang="en-US" b="1" dirty="0" smtClean="0">
                <a:latin typeface="Courier New" pitchFamily="49" charset="0"/>
              </a:rPr>
              <a:t>[v1,v2,…,</a:t>
            </a:r>
            <a:r>
              <a:rPr lang="en-US" b="1" dirty="0" err="1" smtClean="0">
                <a:latin typeface="Courier New" pitchFamily="49" charset="0"/>
              </a:rPr>
              <a:t>vn</a:t>
            </a:r>
            <a:r>
              <a:rPr lang="en-US" b="1" dirty="0" smtClean="0">
                <a:latin typeface="Courier New" pitchFamily="49" charset="0"/>
              </a:rPr>
              <a:t>] </a:t>
            </a:r>
            <a:r>
              <a:rPr lang="en-US" dirty="0" smtClean="0"/>
              <a:t>then </a:t>
            </a:r>
            <a:r>
              <a:rPr lang="en-US" b="1" dirty="0" err="1" smtClean="0">
                <a:latin typeface="Courier New" pitchFamily="49" charset="0"/>
              </a:rPr>
              <a:t>hd</a:t>
            </a:r>
            <a:r>
              <a:rPr lang="en-US" b="1" dirty="0" smtClean="0">
                <a:latin typeface="Courier New" pitchFamily="49" charset="0"/>
              </a:rPr>
              <a:t> e </a:t>
            </a:r>
            <a:r>
              <a:rPr lang="en-US" dirty="0" smtClean="0"/>
              <a:t>evaluates to </a:t>
            </a:r>
            <a:r>
              <a:rPr lang="en-US" b="1" dirty="0" smtClean="0">
                <a:latin typeface="Courier New" pitchFamily="49" charset="0"/>
              </a:rPr>
              <a:t>v1</a:t>
            </a:r>
          </a:p>
          <a:p>
            <a:pPr lvl="1"/>
            <a:r>
              <a:rPr lang="en-US" dirty="0" smtClean="0"/>
              <a:t>(raise exception if </a:t>
            </a:r>
            <a:r>
              <a:rPr lang="en-US" b="1" dirty="0">
                <a:latin typeface="Courier New" pitchFamily="49" charset="0"/>
              </a:rPr>
              <a:t>e </a:t>
            </a:r>
            <a:r>
              <a:rPr lang="en-US" dirty="0" smtClean="0"/>
              <a:t>evaluates to </a:t>
            </a:r>
            <a:r>
              <a:rPr lang="en-US" b="1" dirty="0" smtClean="0">
                <a:latin typeface="Courier New" pitchFamily="49" charset="0"/>
              </a:rPr>
              <a:t>[])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sz="300" dirty="0" smtClean="0"/>
          </a:p>
          <a:p>
            <a:r>
              <a:rPr lang="en-US" dirty="0" smtClean="0"/>
              <a:t>If </a:t>
            </a:r>
            <a:r>
              <a:rPr lang="en-US" b="1" dirty="0">
                <a:latin typeface="Courier New" pitchFamily="49" charset="0"/>
              </a:rPr>
              <a:t>e </a:t>
            </a:r>
            <a:r>
              <a:rPr lang="en-US" dirty="0"/>
              <a:t>evaluates to </a:t>
            </a:r>
            <a:r>
              <a:rPr lang="en-US" b="1" dirty="0">
                <a:latin typeface="Courier New" pitchFamily="49" charset="0"/>
              </a:rPr>
              <a:t>[v1,v2,…,</a:t>
            </a:r>
            <a:r>
              <a:rPr lang="en-US" b="1" dirty="0" err="1">
                <a:latin typeface="Courier New" pitchFamily="49" charset="0"/>
              </a:rPr>
              <a:t>vn</a:t>
            </a:r>
            <a:r>
              <a:rPr lang="en-US" b="1" dirty="0">
                <a:latin typeface="Courier New" pitchFamily="49" charset="0"/>
              </a:rPr>
              <a:t>] </a:t>
            </a:r>
            <a:r>
              <a:rPr lang="en-US" dirty="0"/>
              <a:t>then </a:t>
            </a:r>
            <a:r>
              <a:rPr lang="en-US" b="1" dirty="0" err="1" smtClean="0">
                <a:latin typeface="Courier New" pitchFamily="49" charset="0"/>
              </a:rPr>
              <a:t>tl</a:t>
            </a:r>
            <a:r>
              <a:rPr lang="en-US" b="1" dirty="0" smtClean="0">
                <a:latin typeface="Courier New" pitchFamily="49" charset="0"/>
              </a:rPr>
              <a:t> e </a:t>
            </a:r>
            <a:r>
              <a:rPr lang="en-US" dirty="0" smtClean="0"/>
              <a:t>evaluates </a:t>
            </a:r>
            <a:r>
              <a:rPr lang="en-US" dirty="0"/>
              <a:t>to </a:t>
            </a:r>
            <a:r>
              <a:rPr lang="en-US" b="1" dirty="0" smtClean="0">
                <a:latin typeface="Courier New" pitchFamily="49" charset="0"/>
              </a:rPr>
              <a:t>[v2,…,</a:t>
            </a:r>
            <a:r>
              <a:rPr lang="en-US" b="1" dirty="0" err="1" smtClean="0">
                <a:latin typeface="Courier New" pitchFamily="49" charset="0"/>
              </a:rPr>
              <a:t>vn</a:t>
            </a:r>
            <a:r>
              <a:rPr lang="en-US" b="1" dirty="0" smtClean="0">
                <a:latin typeface="Courier New" pitchFamily="49" charset="0"/>
              </a:rPr>
              <a:t>]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(raise exception if </a:t>
            </a:r>
            <a:r>
              <a:rPr lang="en-US" b="1" dirty="0">
                <a:latin typeface="Courier New" pitchFamily="49" charset="0"/>
              </a:rPr>
              <a:t>e </a:t>
            </a:r>
            <a:r>
              <a:rPr lang="en-US" dirty="0"/>
              <a:t>evaluates to </a:t>
            </a:r>
            <a:r>
              <a:rPr lang="en-US" b="1" dirty="0">
                <a:latin typeface="Courier New" pitchFamily="49" charset="0"/>
              </a:rPr>
              <a:t>[])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Notice result is a list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6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38800" y="1676400"/>
            <a:ext cx="9144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Type-checking 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Lots of new types: For any type </a:t>
            </a:r>
            <a:r>
              <a:rPr lang="en-US" b="1" dirty="0" smtClean="0">
                <a:latin typeface="Courier New" pitchFamily="49" charset="0"/>
              </a:rPr>
              <a:t>t</a:t>
            </a:r>
            <a:r>
              <a:rPr lang="en-US" dirty="0" smtClean="0"/>
              <a:t>, the type </a:t>
            </a:r>
            <a:r>
              <a:rPr lang="en-US" b="1" dirty="0" smtClean="0">
                <a:latin typeface="Courier New" pitchFamily="49" charset="0"/>
              </a:rPr>
              <a:t>t list </a:t>
            </a:r>
            <a:r>
              <a:rPr lang="en-US" dirty="0" smtClean="0"/>
              <a:t>describes lists where all elements have type </a:t>
            </a:r>
            <a:r>
              <a:rPr lang="en-US" b="1" dirty="0">
                <a:latin typeface="Courier New" pitchFamily="49" charset="0"/>
              </a:rPr>
              <a:t>t</a:t>
            </a:r>
            <a:endParaRPr lang="en-US" dirty="0" smtClean="0"/>
          </a:p>
          <a:p>
            <a:pPr lvl="1"/>
            <a:r>
              <a:rPr lang="en-US" dirty="0" smtClean="0"/>
              <a:t>Examples: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list  </a:t>
            </a:r>
            <a:r>
              <a:rPr lang="en-US" b="1" dirty="0" err="1" smtClean="0">
                <a:latin typeface="Courier New" pitchFamily="49" charset="0"/>
              </a:rPr>
              <a:t>bool</a:t>
            </a:r>
            <a:r>
              <a:rPr lang="en-US" b="1" dirty="0" smtClean="0">
                <a:latin typeface="Courier New" pitchFamily="49" charset="0"/>
              </a:rPr>
              <a:t> list 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list </a:t>
            </a:r>
            <a:r>
              <a:rPr lang="en-US" b="1" dirty="0" err="1" smtClean="0">
                <a:latin typeface="Courier New" pitchFamily="49" charset="0"/>
              </a:rPr>
              <a:t>list</a:t>
            </a:r>
            <a:r>
              <a:rPr lang="en-US" b="1" dirty="0" smtClean="0">
                <a:latin typeface="Courier New" pitchFamily="49" charset="0"/>
              </a:rPr>
              <a:t>  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) list   (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list *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) list</a:t>
            </a:r>
            <a:endParaRPr lang="en-US" dirty="0" smtClean="0"/>
          </a:p>
          <a:p>
            <a:pPr marL="457200" lvl="1" indent="0">
              <a:buNone/>
            </a:pPr>
            <a:endParaRPr lang="en-US" sz="1000" dirty="0"/>
          </a:p>
          <a:p>
            <a:r>
              <a:rPr lang="en-US" dirty="0" smtClean="0"/>
              <a:t>So </a:t>
            </a:r>
            <a:r>
              <a:rPr lang="en-US" b="1" dirty="0" smtClean="0">
                <a:latin typeface="Courier New" pitchFamily="49" charset="0"/>
              </a:rPr>
              <a:t>[] </a:t>
            </a:r>
            <a:r>
              <a:rPr lang="en-US" dirty="0" smtClean="0"/>
              <a:t>can have type </a:t>
            </a:r>
            <a:r>
              <a:rPr lang="en-US" b="1" dirty="0">
                <a:latin typeface="Courier New" pitchFamily="49" charset="0"/>
              </a:rPr>
              <a:t>t list </a:t>
            </a:r>
            <a:r>
              <a:rPr lang="en-US" dirty="0" err="1" smtClean="0"/>
              <a:t>list</a:t>
            </a:r>
            <a:r>
              <a:rPr lang="en-US" dirty="0" smtClean="0"/>
              <a:t> for </a:t>
            </a:r>
            <a:r>
              <a:rPr lang="en-US" i="1" dirty="0" smtClean="0"/>
              <a:t>any</a:t>
            </a:r>
            <a:r>
              <a:rPr lang="en-US" dirty="0" smtClean="0"/>
              <a:t> type </a:t>
            </a:r>
          </a:p>
          <a:p>
            <a:pPr lvl="1"/>
            <a:r>
              <a:rPr lang="en-US" dirty="0" smtClean="0"/>
              <a:t>SML uses type </a:t>
            </a:r>
            <a:r>
              <a:rPr lang="en-US" b="1" dirty="0">
                <a:latin typeface="Courier" pitchFamily="49" charset="0"/>
              </a:rPr>
              <a:t>'</a:t>
            </a:r>
            <a:r>
              <a:rPr lang="en-US" b="1" dirty="0" smtClean="0">
                <a:latin typeface="Courier New" pitchFamily="49" charset="0"/>
              </a:rPr>
              <a:t>a </a:t>
            </a:r>
            <a:r>
              <a:rPr lang="en-US" b="1" dirty="0">
                <a:latin typeface="Courier New" pitchFamily="49" charset="0"/>
              </a:rPr>
              <a:t>list </a:t>
            </a:r>
            <a:r>
              <a:rPr lang="en-US" dirty="0" smtClean="0"/>
              <a:t>to indicate this (“quote a” or “alpha”)</a:t>
            </a:r>
            <a:endParaRPr lang="en-US" sz="1000" dirty="0"/>
          </a:p>
          <a:p>
            <a:r>
              <a:rPr lang="en-US" dirty="0" smtClean="0"/>
              <a:t>For </a:t>
            </a:r>
            <a:r>
              <a:rPr lang="en-US" b="1" dirty="0" smtClean="0">
                <a:latin typeface="Courier New" pitchFamily="49" charset="0"/>
              </a:rPr>
              <a:t>e1::e2 </a:t>
            </a:r>
            <a:r>
              <a:rPr lang="en-US" dirty="0" smtClean="0"/>
              <a:t>to type-check, we need a </a:t>
            </a:r>
            <a:r>
              <a:rPr lang="en-US" b="1" dirty="0" smtClean="0">
                <a:latin typeface="Courier New" pitchFamily="49" charset="0"/>
              </a:rPr>
              <a:t>t </a:t>
            </a:r>
            <a:r>
              <a:rPr lang="en-US" dirty="0" smtClean="0"/>
              <a:t>such that </a:t>
            </a:r>
            <a:r>
              <a:rPr lang="en-US" b="1" dirty="0" smtClean="0">
                <a:latin typeface="Courier New" pitchFamily="49" charset="0"/>
              </a:rPr>
              <a:t>e1 </a:t>
            </a:r>
            <a:r>
              <a:rPr lang="en-US" dirty="0" smtClean="0"/>
              <a:t>has type </a:t>
            </a:r>
            <a:r>
              <a:rPr lang="en-US" b="1" dirty="0" smtClean="0">
                <a:latin typeface="Courier New" pitchFamily="49" charset="0"/>
              </a:rPr>
              <a:t>t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 pitchFamily="49" charset="0"/>
              </a:rPr>
              <a:t>e2 </a:t>
            </a:r>
            <a:r>
              <a:rPr lang="en-US" dirty="0" smtClean="0"/>
              <a:t>has type </a:t>
            </a:r>
            <a:r>
              <a:rPr lang="en-US" b="1" dirty="0" smtClean="0">
                <a:latin typeface="Courier New" pitchFamily="49" charset="0"/>
              </a:rPr>
              <a:t>t list</a:t>
            </a:r>
            <a:r>
              <a:rPr lang="en-US" dirty="0" smtClean="0"/>
              <a:t>.  Then the result type is </a:t>
            </a:r>
            <a:r>
              <a:rPr lang="en-US" b="1" dirty="0" smtClean="0">
                <a:latin typeface="Courier New" pitchFamily="49" charset="0"/>
              </a:rPr>
              <a:t>t list</a:t>
            </a:r>
          </a:p>
          <a:p>
            <a:r>
              <a:rPr lang="en-US" b="1" dirty="0" smtClean="0">
                <a:latin typeface="Courier New" pitchFamily="49" charset="0"/>
              </a:rPr>
              <a:t>null : </a:t>
            </a:r>
            <a:r>
              <a:rPr lang="en-US" b="1" dirty="0">
                <a:latin typeface="Courier" pitchFamily="49" charset="0"/>
              </a:rPr>
              <a:t>'</a:t>
            </a:r>
            <a:r>
              <a:rPr lang="en-US" b="1" dirty="0" smtClean="0">
                <a:latin typeface="Courier New" pitchFamily="49" charset="0"/>
              </a:rPr>
              <a:t>a list -&gt; </a:t>
            </a:r>
            <a:r>
              <a:rPr lang="en-US" b="1" dirty="0" err="1" smtClean="0">
                <a:latin typeface="Courier New" pitchFamily="49" charset="0"/>
              </a:rPr>
              <a:t>bool</a:t>
            </a:r>
            <a:endParaRPr lang="en-US" b="1" dirty="0" smtClean="0">
              <a:latin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</a:rPr>
              <a:t>hd</a:t>
            </a:r>
            <a:r>
              <a:rPr lang="en-US" b="1" dirty="0" smtClean="0">
                <a:latin typeface="Courier New" pitchFamily="49" charset="0"/>
              </a:rPr>
              <a:t>   : </a:t>
            </a:r>
            <a:r>
              <a:rPr lang="en-US" b="1" dirty="0">
                <a:latin typeface="Courier" pitchFamily="49" charset="0"/>
              </a:rPr>
              <a:t>'</a:t>
            </a:r>
            <a:r>
              <a:rPr lang="en-US" b="1" dirty="0" smtClean="0">
                <a:latin typeface="Courier New" pitchFamily="49" charset="0"/>
              </a:rPr>
              <a:t>a </a:t>
            </a:r>
            <a:r>
              <a:rPr lang="en-US" b="1" dirty="0">
                <a:latin typeface="Courier New" pitchFamily="49" charset="0"/>
              </a:rPr>
              <a:t>list -&gt; </a:t>
            </a:r>
            <a:r>
              <a:rPr lang="en-US" b="1" dirty="0">
                <a:latin typeface="Courier" pitchFamily="49" charset="0"/>
              </a:rPr>
              <a:t>'</a:t>
            </a:r>
            <a:r>
              <a:rPr lang="en-US" b="1" dirty="0" smtClean="0">
                <a:latin typeface="Courier New" pitchFamily="49" charset="0"/>
              </a:rPr>
              <a:t>a</a:t>
            </a:r>
          </a:p>
          <a:p>
            <a:r>
              <a:rPr lang="en-US" b="1" dirty="0" err="1" smtClean="0">
                <a:latin typeface="Courier New" pitchFamily="49" charset="0"/>
              </a:rPr>
              <a:t>tl</a:t>
            </a:r>
            <a:r>
              <a:rPr lang="en-US" b="1" dirty="0" smtClean="0">
                <a:latin typeface="Courier New" pitchFamily="49" charset="0"/>
              </a:rPr>
              <a:t>   : </a:t>
            </a:r>
            <a:r>
              <a:rPr lang="en-US" b="1" dirty="0">
                <a:latin typeface="Courier" pitchFamily="49" charset="0"/>
              </a:rPr>
              <a:t>'</a:t>
            </a:r>
            <a:r>
              <a:rPr lang="en-US" b="1" dirty="0" smtClean="0">
                <a:latin typeface="Courier New" pitchFamily="49" charset="0"/>
              </a:rPr>
              <a:t>a </a:t>
            </a:r>
            <a:r>
              <a:rPr lang="en-US" b="1" dirty="0">
                <a:latin typeface="Courier New" pitchFamily="49" charset="0"/>
              </a:rPr>
              <a:t>list -&gt; </a:t>
            </a:r>
            <a:r>
              <a:rPr lang="en-US" b="1" dirty="0">
                <a:latin typeface="Courier" pitchFamily="49" charset="0"/>
              </a:rPr>
              <a:t>'</a:t>
            </a:r>
            <a:r>
              <a:rPr lang="en-US" b="1" dirty="0" smtClean="0">
                <a:latin typeface="Courier New" pitchFamily="49" charset="0"/>
              </a:rPr>
              <a:t>a list</a:t>
            </a:r>
            <a:endParaRPr lang="en-US" b="1" dirty="0">
              <a:latin typeface="Courier New" pitchFamily="49" charset="0"/>
            </a:endParaRPr>
          </a:p>
          <a:p>
            <a:endParaRPr lang="en-US" b="1" dirty="0" smtClean="0">
              <a:latin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1981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Functions: the most important building block in the whole course</a:t>
            </a:r>
          </a:p>
          <a:p>
            <a:pPr lvl="1"/>
            <a:r>
              <a:rPr lang="en-US" dirty="0" smtClean="0"/>
              <a:t>Like Java methods, have arguments and result</a:t>
            </a:r>
          </a:p>
          <a:p>
            <a:pPr lvl="1"/>
            <a:r>
              <a:rPr lang="en-US" dirty="0" smtClean="0"/>
              <a:t>But no classes,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dirty="0" smtClean="0"/>
              <a:t>,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, etc.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i="1" dirty="0" smtClean="0"/>
              <a:t>function binding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28800" y="3581400"/>
            <a:ext cx="5181600" cy="1981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Note: correct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only if y&gt;=0 *)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pow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y=0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then</a:t>
            </a:r>
            <a:r>
              <a:rPr lang="en-US" sz="2000" kern="0" dirty="0" smtClean="0">
                <a:latin typeface="Courier New" pitchFamily="49" charset="0"/>
              </a:rPr>
              <a:t> 1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else</a:t>
            </a:r>
            <a:r>
              <a:rPr lang="en-US" sz="2000" kern="0" dirty="0" smtClean="0">
                <a:latin typeface="Courier New" pitchFamily="49" charset="0"/>
              </a:rPr>
              <a:t> x * </a:t>
            </a:r>
            <a:r>
              <a:rPr lang="en-US" sz="2000" kern="0" dirty="0" err="1" smtClean="0">
                <a:latin typeface="Courier New" pitchFamily="49" charset="0"/>
              </a:rPr>
              <a:t>pow</a:t>
            </a:r>
            <a:r>
              <a:rPr lang="en-US" sz="2000" kern="0" dirty="0" smtClean="0">
                <a:latin typeface="Courier New" pitchFamily="49" charset="0"/>
              </a:rPr>
              <a:t>(x,y-1)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09600" y="5829300"/>
            <a:ext cx="7848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dirty="0" smtClean="0"/>
              <a:t>Note: The </a:t>
            </a:r>
            <a:r>
              <a:rPr lang="en-US" b="0" i="1" dirty="0" smtClean="0"/>
              <a:t>body</a:t>
            </a:r>
            <a:r>
              <a:rPr lang="en-US" b="0" dirty="0" smtClean="0"/>
              <a:t> includes a (recursive) </a:t>
            </a:r>
            <a:r>
              <a:rPr lang="en-US" b="0" i="1" dirty="0" smtClean="0"/>
              <a:t>function call</a:t>
            </a:r>
            <a:r>
              <a:rPr lang="en-US" b="0" dirty="0" smtClean="0"/>
              <a:t>:  </a:t>
            </a:r>
            <a:r>
              <a:rPr lang="en-US" kern="0" dirty="0" err="1" smtClean="0">
                <a:latin typeface="Courier New" pitchFamily="49" charset="0"/>
              </a:rPr>
              <a:t>pow</a:t>
            </a:r>
            <a:r>
              <a:rPr lang="en-US" kern="0" dirty="0" smtClean="0">
                <a:latin typeface="Courier New" pitchFamily="49" charset="0"/>
              </a:rPr>
              <a:t>(x,y-1</a:t>
            </a:r>
            <a:r>
              <a:rPr lang="en-US" kern="0" dirty="0">
                <a:latin typeface="Courier New" pitchFamily="49" charset="0"/>
              </a:rPr>
              <a:t>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51912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 list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1600200"/>
            <a:ext cx="7543800" cy="4572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sum_list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list)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null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then</a:t>
            </a:r>
            <a:r>
              <a:rPr lang="en-US" sz="2000" kern="0" dirty="0" smtClean="0">
                <a:latin typeface="Courier New" pitchFamily="49" charset="0"/>
              </a:rPr>
              <a:t> 0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else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+ </a:t>
            </a:r>
            <a:r>
              <a:rPr lang="en-US" sz="2000" kern="0" dirty="0" err="1" smtClean="0">
                <a:latin typeface="Courier New" pitchFamily="49" charset="0"/>
              </a:rPr>
              <a:t>sum_list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countdown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if</a:t>
            </a:r>
            <a:r>
              <a:rPr lang="en-US" sz="2000" kern="0" dirty="0" smtClean="0">
                <a:latin typeface="Courier New" pitchFamily="49" charset="0"/>
              </a:rPr>
              <a:t> x=0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then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else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x :: countdown (x-1)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append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list,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list)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null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then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ys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else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latin typeface="Courier New" pitchFamily="49" charset="0"/>
              </a:rPr>
              <a:t>:: </a:t>
            </a:r>
            <a:r>
              <a:rPr lang="en-US" sz="2000" kern="0" dirty="0" smtClean="0">
                <a:latin typeface="Courier New" pitchFamily="49" charset="0"/>
              </a:rPr>
              <a:t>append 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), </a:t>
            </a:r>
            <a:r>
              <a:rPr lang="en-US" sz="2000" kern="0" dirty="0" err="1" smtClean="0">
                <a:latin typeface="Courier New" pitchFamily="49" charset="0"/>
              </a:rPr>
              <a:t>ys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047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Functions over lists are usually recursive</a:t>
            </a:r>
          </a:p>
          <a:p>
            <a:pPr lvl="1"/>
            <a:r>
              <a:rPr lang="en-US" dirty="0" smtClean="0"/>
              <a:t>Only way to “get to all the elements”</a:t>
            </a:r>
          </a:p>
          <a:p>
            <a:r>
              <a:rPr lang="en-US" dirty="0" smtClean="0"/>
              <a:t>What should the answer be for the empty list?</a:t>
            </a:r>
          </a:p>
          <a:p>
            <a:r>
              <a:rPr lang="en-US" dirty="0" smtClean="0"/>
              <a:t>What should the answer be for a non-empty list?</a:t>
            </a:r>
          </a:p>
          <a:p>
            <a:pPr lvl="1"/>
            <a:r>
              <a:rPr lang="en-US" dirty="0" smtClean="0"/>
              <a:t>Typically in terms of the answer for the tail of the list!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Similarly, functions that produce lists of potentially any size will be recursive</a:t>
            </a:r>
          </a:p>
          <a:p>
            <a:pPr lvl="1"/>
            <a:r>
              <a:rPr lang="en-US" dirty="0" smtClean="0"/>
              <a:t>You create a list out of smaller lists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4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/>
              <a:t>Lists of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Processing lists of pairs requires no new features.  Examples: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sum_pair_list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 list)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null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then</a:t>
            </a:r>
            <a:r>
              <a:rPr lang="en-US" sz="8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0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else</a:t>
            </a:r>
            <a:r>
              <a:rPr lang="en-US" sz="8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#1(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8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+</a:t>
            </a:r>
            <a:r>
              <a:rPr lang="en-US" sz="8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#2(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8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+</a:t>
            </a:r>
            <a:r>
              <a:rPr lang="en-US" sz="8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sum_pair_list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8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endParaRPr lang="en-US" sz="8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firsts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*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) list)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if</a:t>
            </a:r>
            <a:r>
              <a:rPr lang="en-US" sz="2000" kern="0" dirty="0" smtClean="0">
                <a:latin typeface="Courier New" pitchFamily="49" charset="0"/>
              </a:rPr>
              <a:t> null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then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[]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else</a:t>
            </a:r>
            <a:r>
              <a:rPr lang="en-US" sz="2000" kern="0" dirty="0">
                <a:latin typeface="Courier New" pitchFamily="49" charset="0"/>
              </a:rPr>
              <a:t> #</a:t>
            </a:r>
            <a:r>
              <a:rPr lang="en-US" sz="2000" kern="0" dirty="0" smtClean="0">
                <a:latin typeface="Courier New" pitchFamily="49" charset="0"/>
              </a:rPr>
              <a:t>1(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:: firsts(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8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seconds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*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) list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if</a:t>
            </a:r>
            <a:r>
              <a:rPr lang="en-US" sz="2000" kern="0" dirty="0">
                <a:latin typeface="Courier New" pitchFamily="49" charset="0"/>
              </a:rPr>
              <a:t> null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then</a:t>
            </a:r>
            <a:r>
              <a:rPr lang="en-US" sz="2000" kern="0" dirty="0">
                <a:latin typeface="Courier New" pitchFamily="49" charset="0"/>
              </a:rPr>
              <a:t> []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 else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#2(</a:t>
            </a:r>
            <a:r>
              <a:rPr lang="en-US" sz="2000" kern="0" dirty="0" err="1" smtClean="0">
                <a:latin typeface="Courier New" pitchFamily="49" charset="0"/>
              </a:rPr>
              <a:t>hd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latin typeface="Courier New" pitchFamily="49" charset="0"/>
              </a:rPr>
              <a:t>:: </a:t>
            </a:r>
            <a:r>
              <a:rPr lang="en-US" sz="2000" kern="0" dirty="0" smtClean="0">
                <a:latin typeface="Courier New" pitchFamily="49" charset="0"/>
              </a:rPr>
              <a:t>seconds(</a:t>
            </a:r>
            <a:r>
              <a:rPr lang="en-US" sz="2000" kern="0" dirty="0" err="1" smtClean="0">
                <a:latin typeface="Courier New" pitchFamily="49" charset="0"/>
              </a:rPr>
              <a:t>tl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8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sum_pair_list2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*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) list)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(</a:t>
            </a:r>
            <a:r>
              <a:rPr lang="en-US" sz="2000" kern="0" dirty="0" err="1">
                <a:latin typeface="Courier New" pitchFamily="49" charset="0"/>
              </a:rPr>
              <a:t>sum_list</a:t>
            </a:r>
            <a:r>
              <a:rPr lang="en-US" sz="2000" kern="0" dirty="0">
                <a:latin typeface="Courier New" pitchFamily="49" charset="0"/>
              </a:rPr>
              <a:t> (firsts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)) </a:t>
            </a:r>
            <a:r>
              <a:rPr lang="en-US" sz="2000" kern="0" dirty="0">
                <a:latin typeface="Courier New" pitchFamily="49" charset="0"/>
              </a:rPr>
              <a:t>+ (</a:t>
            </a:r>
            <a:r>
              <a:rPr lang="en-US" sz="2000" kern="0" dirty="0" err="1">
                <a:latin typeface="Courier New" pitchFamily="49" charset="0"/>
              </a:rPr>
              <a:t>sum_list</a:t>
            </a:r>
            <a:r>
              <a:rPr lang="en-US" sz="2000" kern="0" dirty="0">
                <a:latin typeface="Courier New" pitchFamily="49" charset="0"/>
              </a:rPr>
              <a:t> (seconds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  <a:endParaRPr lang="en-US" sz="2000" kern="0" dirty="0"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372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extended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1981200"/>
            <a:ext cx="7848600" cy="3429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pow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,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y=0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then</a:t>
            </a:r>
            <a:r>
              <a:rPr lang="en-US" sz="2000" kern="0" dirty="0" smtClean="0">
                <a:latin typeface="Courier New" pitchFamily="49" charset="0"/>
              </a:rPr>
              <a:t> 1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else</a:t>
            </a:r>
            <a:r>
              <a:rPr lang="en-US" sz="2000" kern="0" dirty="0" smtClean="0">
                <a:latin typeface="Courier New" pitchFamily="49" charset="0"/>
              </a:rPr>
              <a:t> x * </a:t>
            </a:r>
            <a:r>
              <a:rPr lang="en-US" sz="2000" kern="0" dirty="0" err="1" smtClean="0">
                <a:latin typeface="Courier New" pitchFamily="49" charset="0"/>
              </a:rPr>
              <a:t>pow</a:t>
            </a:r>
            <a:r>
              <a:rPr lang="en-US" sz="2000" kern="0" dirty="0" smtClean="0">
                <a:latin typeface="Courier New" pitchFamily="49" charset="0"/>
              </a:rPr>
              <a:t>(x,y-1)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cube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1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:</a:t>
            </a:r>
            <a:r>
              <a:rPr lang="en-US" sz="1000" kern="0" dirty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latin typeface="Courier New" pitchFamily="49" charset="0"/>
              </a:rPr>
              <a:t>pow</a:t>
            </a:r>
            <a:r>
              <a:rPr lang="en-US" sz="2000" kern="0" dirty="0" smtClean="0">
                <a:latin typeface="Courier New" pitchFamily="49" charset="0"/>
              </a:rPr>
              <a:t> (x,3)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sixtyfour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cube 4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fortytwo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pow</a:t>
            </a:r>
            <a:r>
              <a:rPr lang="en-US" sz="2000" kern="0" dirty="0" smtClean="0">
                <a:latin typeface="Courier New" pitchFamily="49" charset="0"/>
              </a:rPr>
              <a:t>(2,2+2) + </a:t>
            </a:r>
            <a:r>
              <a:rPr lang="en-US" sz="2000" kern="0" dirty="0" err="1" smtClean="0">
                <a:latin typeface="Courier New" pitchFamily="49" charset="0"/>
              </a:rPr>
              <a:t>pow</a:t>
            </a:r>
            <a:r>
              <a:rPr lang="en-US" sz="2000" kern="0" dirty="0" smtClean="0">
                <a:latin typeface="Courier New" pitchFamily="49" charset="0"/>
              </a:rPr>
              <a:t>(4,2) + cube(2) + 2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698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Three common “gotchas”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Bad error messages if you mess up function-argument syntax</a:t>
            </a:r>
            <a:endParaRPr lang="en-US" dirty="0"/>
          </a:p>
          <a:p>
            <a:endParaRPr lang="en-US" sz="1000" dirty="0" smtClean="0"/>
          </a:p>
          <a:p>
            <a:r>
              <a:rPr lang="en-US" dirty="0" smtClean="0"/>
              <a:t>The use of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/>
              <a:t> in type syntax is not multiplication</a:t>
            </a:r>
          </a:p>
          <a:p>
            <a:pPr lvl="1"/>
            <a:r>
              <a:rPr lang="en-US" dirty="0" smtClean="0"/>
              <a:t>Example: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In expressions,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latin typeface="+mj-lt"/>
                <a:cs typeface="Courier New" pitchFamily="49" charset="0"/>
              </a:rPr>
              <a:t> is multiplication: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(x,y-1)</a:t>
            </a:r>
          </a:p>
          <a:p>
            <a:pPr lvl="1"/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Cannot refer to later function bindings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That’s simply ML’s rule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Helper functions must come before their uses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Need special construct for </a:t>
            </a:r>
            <a:r>
              <a:rPr lang="en-US" i="1" dirty="0" smtClean="0">
                <a:latin typeface="+mj-lt"/>
                <a:cs typeface="Courier New" pitchFamily="49" charset="0"/>
              </a:rPr>
              <a:t>mutual recursion</a:t>
            </a:r>
            <a:r>
              <a:rPr lang="en-US" dirty="0" smtClean="0">
                <a:latin typeface="+mj-lt"/>
                <a:cs typeface="Courier New" pitchFamily="49" charset="0"/>
              </a:rPr>
              <a:t> (later)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67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you’re not yet comfortable with recursion, you will be soon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Will use for most functions taking or returning lists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“Makes sense” because calls to same function solve “simpler” problems</a:t>
            </a:r>
          </a:p>
          <a:p>
            <a:pPr lvl="1"/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Recursion more powerful than loops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We won’t use a single loop in ML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Loops often (not always) obscure simple, elegant solutions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3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bindings: 3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8153400" cy="4876800"/>
          </a:xfrm>
        </p:spPr>
        <p:txBody>
          <a:bodyPr/>
          <a:lstStyle/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(Will generalize in later lecture)</a:t>
            </a:r>
          </a:p>
          <a:p>
            <a:endParaRPr lang="en-US" sz="1400" dirty="0" smtClean="0"/>
          </a:p>
          <a:p>
            <a:r>
              <a:rPr lang="en-US" dirty="0" smtClean="0"/>
              <a:t>Evaluation: </a:t>
            </a:r>
            <a:r>
              <a:rPr lang="en-US" b="1" i="1" dirty="0" smtClean="0"/>
              <a:t>A function is a value!</a:t>
            </a:r>
            <a:r>
              <a:rPr lang="en-US" dirty="0" smtClean="0"/>
              <a:t> (No evaluation yet)</a:t>
            </a:r>
          </a:p>
          <a:p>
            <a:pPr lvl="1"/>
            <a:r>
              <a:rPr lang="en-US" dirty="0" smtClean="0"/>
              <a:t>Adds </a:t>
            </a:r>
            <a:r>
              <a:rPr lang="en-US" b="1" dirty="0" smtClean="0"/>
              <a:t>x0</a:t>
            </a:r>
            <a:r>
              <a:rPr lang="en-US" dirty="0" smtClean="0"/>
              <a:t> to environment so </a:t>
            </a:r>
            <a:r>
              <a:rPr lang="en-US" i="1" dirty="0" smtClean="0"/>
              <a:t>later</a:t>
            </a:r>
            <a:r>
              <a:rPr lang="en-US" dirty="0" smtClean="0"/>
              <a:t> expressions can </a:t>
            </a:r>
            <a:r>
              <a:rPr lang="en-US" i="1" dirty="0" smtClean="0"/>
              <a:t>call</a:t>
            </a:r>
            <a:r>
              <a:rPr lang="en-US" dirty="0" smtClean="0"/>
              <a:t> it</a:t>
            </a:r>
          </a:p>
          <a:p>
            <a:pPr lvl="1"/>
            <a:r>
              <a:rPr lang="en-US" dirty="0" smtClean="0"/>
              <a:t>(Function-call semantics will also allow recursion)</a:t>
            </a:r>
            <a:endParaRPr lang="en-US" dirty="0"/>
          </a:p>
          <a:p>
            <a:endParaRPr lang="en-US" sz="1400" dirty="0" smtClean="0"/>
          </a:p>
          <a:p>
            <a:r>
              <a:rPr lang="en-US" dirty="0" smtClean="0"/>
              <a:t>Type-checking:</a:t>
            </a:r>
          </a:p>
          <a:p>
            <a:pPr lvl="1"/>
            <a:r>
              <a:rPr lang="en-US" dirty="0"/>
              <a:t>Adds binding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x0 :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(t1 * …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cs typeface="Courier New" pitchFamily="49" charset="0"/>
              </a:rPr>
              <a:t> if:</a:t>
            </a:r>
            <a:endParaRPr lang="en-US" dirty="0" smtClean="0"/>
          </a:p>
          <a:p>
            <a:pPr lvl="1"/>
            <a:r>
              <a:rPr lang="en-US" dirty="0" smtClean="0"/>
              <a:t>Can type-check body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 to have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/>
              <a:t> in the static environment containing:</a:t>
            </a:r>
          </a:p>
          <a:p>
            <a:pPr lvl="2"/>
            <a:r>
              <a:rPr lang="en-US" dirty="0" smtClean="0"/>
              <a:t>“Enclosing” static environment    (earlier bindings)</a:t>
            </a:r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x1 : t1, …,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/>
              <a:t>           (arguments with their types)</a:t>
            </a:r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x0 : (t1 * …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-&gt; t</a:t>
            </a:r>
            <a:r>
              <a:rPr lang="en-US" dirty="0" smtClean="0"/>
              <a:t>  (for recursion)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33600" y="1524000"/>
            <a:ext cx="50292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i="1" kern="0" dirty="0" smtClean="0">
                <a:solidFill>
                  <a:schemeClr val="accent2"/>
                </a:solidFill>
                <a:latin typeface="Courier New" pitchFamily="49" charset="0"/>
              </a:rPr>
              <a:t>x0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i="1" kern="0" dirty="0" smtClean="0">
                <a:solidFill>
                  <a:schemeClr val="accent2"/>
                </a:solidFill>
                <a:latin typeface="Courier New" pitchFamily="49" charset="0"/>
              </a:rPr>
              <a:t>x1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i="1" kern="0" dirty="0" smtClean="0">
                <a:latin typeface="Courier New" pitchFamily="49" charset="0"/>
              </a:rPr>
              <a:t>t1</a:t>
            </a:r>
            <a:r>
              <a:rPr lang="en-US" sz="2000" kern="0" dirty="0" smtClean="0">
                <a:latin typeface="Courier New" pitchFamily="49" charset="0"/>
              </a:rPr>
              <a:t>, … , </a:t>
            </a:r>
            <a:r>
              <a:rPr lang="en-US" sz="2000" i="1" kern="0" dirty="0" err="1" smtClean="0">
                <a:solidFill>
                  <a:schemeClr val="accent2"/>
                </a:solidFill>
                <a:latin typeface="Courier New" pitchFamily="49" charset="0"/>
              </a:rPr>
              <a:t>xn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i="1" kern="0" dirty="0" err="1" smtClean="0">
                <a:latin typeface="Courier New" pitchFamily="49" charset="0"/>
              </a:rPr>
              <a:t>tn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i="1" kern="0" dirty="0" smtClean="0">
                <a:latin typeface="Courier New" pitchFamily="49" charset="0"/>
              </a:rPr>
              <a:t>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46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type-checking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267200"/>
          </a:xfrm>
        </p:spPr>
        <p:txBody>
          <a:bodyPr/>
          <a:lstStyle/>
          <a:p>
            <a:r>
              <a:rPr lang="en-US" dirty="0" smtClean="0"/>
              <a:t>New kind of type: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(t1 * …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Result type on right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The overall type-checking result is to give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x0</a:t>
            </a:r>
            <a:r>
              <a:rPr lang="en-US" dirty="0" smtClean="0">
                <a:latin typeface="+mj-lt"/>
                <a:cs typeface="Courier New" pitchFamily="49" charset="0"/>
              </a:rPr>
              <a:t> this type in rest of program (unlike Java, not for earlier bindings)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Arguments can be used only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US" dirty="0" smtClean="0">
                <a:cs typeface="Courier New" pitchFamily="49" charset="0"/>
              </a:rPr>
              <a:t>(unsurprising)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400" dirty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Because evaluation of a call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x0</a:t>
            </a:r>
            <a:r>
              <a:rPr lang="en-US" dirty="0" smtClean="0">
                <a:latin typeface="+mj-lt"/>
                <a:cs typeface="Courier New" pitchFamily="49" charset="0"/>
              </a:rPr>
              <a:t> will return result of evaluating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>
                <a:latin typeface="+mj-lt"/>
                <a:cs typeface="Courier New" pitchFamily="49" charset="0"/>
              </a:rPr>
              <a:t>, the return type of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x0 </a:t>
            </a:r>
            <a:r>
              <a:rPr lang="en-US" dirty="0" smtClean="0">
                <a:latin typeface="+mj-lt"/>
                <a:cs typeface="Courier New" pitchFamily="49" charset="0"/>
              </a:rPr>
              <a:t>is the type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endParaRPr lang="en-US" sz="1400" dirty="0">
              <a:latin typeface="+mj-lt"/>
              <a:cs typeface="Courier New" pitchFamily="49" charset="0"/>
            </a:endParaRPr>
          </a:p>
          <a:p>
            <a:r>
              <a:rPr lang="en-US" dirty="0" smtClean="0">
                <a:latin typeface="+mj-lt"/>
                <a:cs typeface="Courier New" pitchFamily="49" charset="0"/>
              </a:rPr>
              <a:t>The type-checker “magically” figures out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+mj-lt"/>
                <a:cs typeface="Courier New" pitchFamily="49" charset="0"/>
              </a:rPr>
              <a:t> if such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+mj-lt"/>
                <a:cs typeface="Courier New" pitchFamily="49" charset="0"/>
              </a:rPr>
              <a:t> exists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Later lecture: Requires some cleverness due to recursion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More magic after hw1: Later can omit argument types too</a:t>
            </a:r>
          </a:p>
          <a:p>
            <a:pPr lvl="1"/>
            <a:endParaRPr lang="en-US" dirty="0">
              <a:latin typeface="+mj-lt"/>
              <a:cs typeface="Courier New" pitchFamily="49" charset="0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28800" y="1447800"/>
            <a:ext cx="51816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i="1" kern="0" dirty="0" smtClean="0">
                <a:solidFill>
                  <a:schemeClr val="accent2"/>
                </a:solidFill>
                <a:latin typeface="Courier New" pitchFamily="49" charset="0"/>
              </a:rPr>
              <a:t>x0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i="1" kern="0" dirty="0" smtClean="0">
                <a:solidFill>
                  <a:schemeClr val="accent2"/>
                </a:solidFill>
                <a:latin typeface="Courier New" pitchFamily="49" charset="0"/>
              </a:rPr>
              <a:t>x1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i="1" kern="0" dirty="0" smtClean="0">
                <a:latin typeface="Courier New" pitchFamily="49" charset="0"/>
              </a:rPr>
              <a:t>t1</a:t>
            </a:r>
            <a:r>
              <a:rPr lang="en-US" sz="2000" kern="0" dirty="0" smtClean="0">
                <a:latin typeface="Courier New" pitchFamily="49" charset="0"/>
              </a:rPr>
              <a:t>, … , </a:t>
            </a:r>
            <a:r>
              <a:rPr lang="en-US" sz="2000" i="1" kern="0" dirty="0" err="1" smtClean="0">
                <a:solidFill>
                  <a:schemeClr val="accent2"/>
                </a:solidFill>
                <a:latin typeface="Courier New" pitchFamily="49" charset="0"/>
              </a:rPr>
              <a:t>xn</a:t>
            </a:r>
            <a:r>
              <a:rPr lang="en-US" sz="1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: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i="1" kern="0" dirty="0" err="1" smtClean="0">
                <a:latin typeface="Courier New" pitchFamily="49" charset="0"/>
              </a:rPr>
              <a:t>tn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i="1" kern="0" dirty="0" smtClean="0">
                <a:latin typeface="Courier New" pitchFamily="49" charset="0"/>
              </a:rPr>
              <a:t>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10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new kind of expression: 3 questions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Syntax: </a:t>
            </a:r>
          </a:p>
          <a:p>
            <a:pPr lvl="1"/>
            <a:r>
              <a:rPr lang="en-US" dirty="0" smtClean="0"/>
              <a:t>(Will generalize later)</a:t>
            </a:r>
          </a:p>
          <a:p>
            <a:pPr lvl="1"/>
            <a:r>
              <a:rPr lang="en-US" dirty="0" smtClean="0"/>
              <a:t>Parentheses optional if there is exactly one argument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r>
              <a:rPr lang="en-US" dirty="0" smtClean="0"/>
              <a:t>Type-checking: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If: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e0</a:t>
            </a:r>
            <a:r>
              <a:rPr lang="en-US" dirty="0" smtClean="0"/>
              <a:t>  has some 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(t1 * …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 </a:t>
            </a:r>
            <a:r>
              <a:rPr lang="en-US" dirty="0" smtClean="0"/>
              <a:t>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dirty="0" smtClean="0"/>
              <a:t>,   …,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 </a:t>
            </a:r>
            <a:r>
              <a:rPr lang="en-US" dirty="0" smtClean="0"/>
              <a:t>has </a:t>
            </a:r>
            <a:r>
              <a:rPr lang="en-US" dirty="0"/>
              <a:t>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/>
              <a:t>Then: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e0(e1,…,en)</a:t>
            </a:r>
            <a:r>
              <a:rPr lang="en-US" dirty="0" smtClean="0"/>
              <a:t> has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Example: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(x,y-1)</a:t>
            </a:r>
            <a:r>
              <a:rPr lang="en-US" dirty="0" smtClean="0">
                <a:latin typeface="+mj-lt"/>
                <a:cs typeface="Courier New" pitchFamily="49" charset="0"/>
              </a:rPr>
              <a:t> in previous example has 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+mj-lt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52600" y="2209800"/>
            <a:ext cx="20574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i="1" kern="0" dirty="0" smtClean="0">
                <a:latin typeface="Courier New" pitchFamily="49" charset="0"/>
              </a:rPr>
              <a:t>e0 (e1,…,en)</a:t>
            </a:r>
            <a:endParaRPr lang="en-US" sz="2000" i="1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3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Function-calls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3962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Evaluation:</a:t>
            </a:r>
          </a:p>
          <a:p>
            <a:pPr marL="0" indent="0">
              <a:buNone/>
            </a:pPr>
            <a:endParaRPr lang="en-US" sz="1000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(Under current dynamic environment,) evaluate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e0 </a:t>
            </a:r>
            <a:r>
              <a:rPr lang="en-US" dirty="0" smtClean="0">
                <a:latin typeface="+mj-lt"/>
                <a:cs typeface="Courier New" pitchFamily="49" charset="0"/>
              </a:rPr>
              <a:t>to a function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b="1" i="1" dirty="0">
                <a:solidFill>
                  <a:schemeClr val="accent2"/>
                </a:solidFill>
                <a:latin typeface="Courier New" pitchFamily="49" charset="0"/>
              </a:rPr>
              <a:t>x0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Courier New" pitchFamily="49" charset="0"/>
              </a:rPr>
              <a:t>x1</a:t>
            </a:r>
            <a:r>
              <a:rPr lang="en-US" sz="10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: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b="1" i="1" dirty="0">
                <a:latin typeface="Courier New" pitchFamily="49" charset="0"/>
              </a:rPr>
              <a:t>t1</a:t>
            </a:r>
            <a:r>
              <a:rPr lang="en-US" b="1" dirty="0">
                <a:latin typeface="Courier New" pitchFamily="49" charset="0"/>
              </a:rPr>
              <a:t>, … , </a:t>
            </a:r>
            <a:r>
              <a:rPr lang="en-US" b="1" i="1" dirty="0" err="1">
                <a:solidFill>
                  <a:schemeClr val="accent2"/>
                </a:solidFill>
                <a:latin typeface="Courier New" pitchFamily="49" charset="0"/>
              </a:rPr>
              <a:t>xn</a:t>
            </a:r>
            <a:r>
              <a:rPr lang="en-US" sz="10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:</a:t>
            </a:r>
            <a:r>
              <a:rPr lang="en-US" sz="1000" b="1" dirty="0">
                <a:latin typeface="Courier New" pitchFamily="49" charset="0"/>
              </a:rPr>
              <a:t> </a:t>
            </a:r>
            <a:r>
              <a:rPr lang="en-US" b="1" i="1" dirty="0" err="1">
                <a:latin typeface="Courier New" pitchFamily="49" charset="0"/>
              </a:rPr>
              <a:t>tn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b="1" i="1" dirty="0">
                <a:latin typeface="Courier New" pitchFamily="49" charset="0"/>
              </a:rPr>
              <a:t>e</a:t>
            </a:r>
            <a:endParaRPr lang="en-US" b="1" dirty="0" smtClean="0">
              <a:latin typeface="+mj-lt"/>
              <a:cs typeface="Courier New" pitchFamily="49" charset="0"/>
            </a:endParaRPr>
          </a:p>
          <a:p>
            <a:pPr marL="1314450" lvl="2" indent="-457200">
              <a:buFont typeface="Arial" pitchFamily="34" charset="0"/>
              <a:buChar char="‒"/>
            </a:pPr>
            <a:r>
              <a:rPr lang="en-US" dirty="0" smtClean="0"/>
              <a:t>Since call type-checked, result </a:t>
            </a:r>
            <a:r>
              <a:rPr lang="en-US" i="1" dirty="0" smtClean="0"/>
              <a:t>will be</a:t>
            </a:r>
            <a:r>
              <a:rPr lang="en-US" dirty="0" smtClean="0"/>
              <a:t> a function</a:t>
            </a:r>
          </a:p>
          <a:p>
            <a:pPr marL="857250" lvl="2" indent="0">
              <a:buNone/>
            </a:pPr>
            <a:endParaRPr lang="en-US" sz="1000" dirty="0" smtClean="0"/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(Under current dynamic environment,) evaluate arguments to values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v1, …,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457200">
              <a:buFont typeface="+mj-lt"/>
              <a:buAutoNum type="arabicPeriod"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457200">
              <a:buFont typeface="+mj-lt"/>
              <a:buAutoNum type="arabicPeriod"/>
            </a:pPr>
            <a:r>
              <a:rPr lang="en-US" dirty="0" smtClean="0">
                <a:latin typeface="+mj-lt"/>
                <a:cs typeface="Courier New" pitchFamily="49" charset="0"/>
              </a:rPr>
              <a:t>Result is evaluation of </a:t>
            </a:r>
            <a:r>
              <a:rPr lang="en-US" b="1" i="1" dirty="0" smtClean="0">
                <a:latin typeface="Courier New" pitchFamily="49" charset="0"/>
              </a:rPr>
              <a:t>e </a:t>
            </a:r>
            <a:r>
              <a:rPr lang="en-US" dirty="0" smtClean="0">
                <a:latin typeface="+mj-lt"/>
              </a:rPr>
              <a:t>in an environment extended to map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x1</a:t>
            </a:r>
            <a:r>
              <a:rPr lang="en-US" dirty="0" smtClean="0">
                <a:latin typeface="+mj-lt"/>
              </a:rPr>
              <a:t>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v1</a:t>
            </a:r>
            <a:r>
              <a:rPr lang="en-US" dirty="0" smtClean="0">
                <a:latin typeface="+mj-lt"/>
              </a:rPr>
              <a:t>, …,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xn</a:t>
            </a:r>
            <a:r>
              <a:rPr lang="en-US" dirty="0" smtClean="0">
                <a:latin typeface="+mj-lt"/>
              </a:rPr>
              <a:t> 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1200150" lvl="2" indent="-342900">
              <a:buFont typeface="Arial" pitchFamily="34" charset="0"/>
              <a:buChar char="‒"/>
            </a:pPr>
            <a:r>
              <a:rPr lang="en-US" dirty="0" smtClean="0">
                <a:latin typeface="+mj-lt"/>
                <a:cs typeface="Courier New" pitchFamily="49" charset="0"/>
              </a:rPr>
              <a:t>(“An environment” is actually the environment where the function was defined, and includes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x0</a:t>
            </a:r>
            <a:r>
              <a:rPr lang="en-US" dirty="0" smtClean="0">
                <a:latin typeface="+mj-lt"/>
                <a:cs typeface="Courier New" pitchFamily="49" charset="0"/>
              </a:rPr>
              <a:t> for recursion)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29000" y="1447800"/>
            <a:ext cx="1905000" cy="304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i="1" kern="0" dirty="0" smtClean="0">
                <a:latin typeface="Courier New" pitchFamily="49" charset="0"/>
              </a:rPr>
              <a:t>e0(e1,…,en)</a:t>
            </a:r>
            <a:endParaRPr lang="en-US" sz="2000" i="1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28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61369</TotalTime>
  <Words>1946</Words>
  <Application>Microsoft Office PowerPoint</Application>
  <PresentationFormat>On-screen Show (4:3)</PresentationFormat>
  <Paragraphs>335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Courier</vt:lpstr>
      <vt:lpstr>Courier New</vt:lpstr>
      <vt:lpstr>Times New Roman</vt:lpstr>
      <vt:lpstr>Wingdings</vt:lpstr>
      <vt:lpstr>dan_design_template</vt:lpstr>
      <vt:lpstr>CSE341: Programming Languages  Lecture 2 Functions, Pairs, Lists</vt:lpstr>
      <vt:lpstr>Function definitions</vt:lpstr>
      <vt:lpstr>Example, extended</vt:lpstr>
      <vt:lpstr>Some gotchas</vt:lpstr>
      <vt:lpstr>Recursion</vt:lpstr>
      <vt:lpstr>Function bindings: 3 questions</vt:lpstr>
      <vt:lpstr>More on type-checking</vt:lpstr>
      <vt:lpstr>Function Calls</vt:lpstr>
      <vt:lpstr>Function-calls continued</vt:lpstr>
      <vt:lpstr>Tuples and lists</vt:lpstr>
      <vt:lpstr>Pairs (2-tuples)</vt:lpstr>
      <vt:lpstr>Pairs (2-tuples)</vt:lpstr>
      <vt:lpstr>Examples</vt:lpstr>
      <vt:lpstr>Tuples</vt:lpstr>
      <vt:lpstr>Nesting</vt:lpstr>
      <vt:lpstr>Lists</vt:lpstr>
      <vt:lpstr>Building Lists</vt:lpstr>
      <vt:lpstr>Accessing Lists</vt:lpstr>
      <vt:lpstr>Type-checking list operations</vt:lpstr>
      <vt:lpstr>Example  list functions</vt:lpstr>
      <vt:lpstr>Recursion again</vt:lpstr>
      <vt:lpstr>Lists of pairs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809</cp:revision>
  <cp:lastPrinted>2011-09-27T20:26:28Z</cp:lastPrinted>
  <dcterms:created xsi:type="dcterms:W3CDTF">2009-03-13T20:43:19Z</dcterms:created>
  <dcterms:modified xsi:type="dcterms:W3CDTF">2019-06-26T20:08:11Z</dcterms:modified>
</cp:coreProperties>
</file>