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256" r:id="rId2"/>
    <p:sldId id="391" r:id="rId3"/>
    <p:sldId id="392" r:id="rId4"/>
    <p:sldId id="370" r:id="rId5"/>
    <p:sldId id="373" r:id="rId6"/>
    <p:sldId id="393" r:id="rId7"/>
    <p:sldId id="375" r:id="rId8"/>
    <p:sldId id="376" r:id="rId9"/>
    <p:sldId id="377" r:id="rId10"/>
    <p:sldId id="378" r:id="rId11"/>
    <p:sldId id="394" r:id="rId12"/>
    <p:sldId id="381" r:id="rId13"/>
    <p:sldId id="382" r:id="rId14"/>
    <p:sldId id="383" r:id="rId15"/>
    <p:sldId id="384" r:id="rId16"/>
    <p:sldId id="385" r:id="rId17"/>
    <p:sldId id="395" r:id="rId1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64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9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54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67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96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87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10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39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5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44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23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33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17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45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63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7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7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828800"/>
          </a:xfrm>
        </p:spPr>
        <p:txBody>
          <a:bodyPr/>
          <a:lstStyle/>
          <a:p>
            <a:pPr algn="ctr"/>
            <a:r>
              <a:rPr lang="en-US" sz="3200" i="0" dirty="0" smtClean="0"/>
              <a:t>CSE341: Programming Languages</a:t>
            </a:r>
            <a:br>
              <a:rPr lang="en-US" sz="3200" i="0" dirty="0" smtClean="0"/>
            </a:br>
            <a:r>
              <a:rPr lang="en-US" sz="1400" i="0" dirty="0" smtClean="0"/>
              <a:t/>
            </a:r>
            <a:br>
              <a:rPr lang="en-US" sz="1400" i="0" dirty="0" smtClean="0"/>
            </a:br>
            <a:r>
              <a:rPr lang="en-US" sz="3200" i="0" dirty="0" smtClean="0"/>
              <a:t>Lecture 4</a:t>
            </a:r>
            <a:br>
              <a:rPr lang="en-US" sz="3200" i="0" dirty="0" smtClean="0"/>
            </a:br>
            <a:r>
              <a:rPr lang="en-US" sz="3200" i="0" dirty="0" smtClean="0"/>
              <a:t>Records, </a:t>
            </a:r>
            <a:r>
              <a:rPr lang="en-US" sz="3200" i="0" dirty="0" err="1" smtClean="0"/>
              <a:t>Datatypes</a:t>
            </a:r>
            <a:r>
              <a:rPr lang="en-US" sz="3200" i="0" dirty="0" smtClean="0"/>
              <a:t>, Case Expressions</a:t>
            </a: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800600"/>
            <a:ext cx="6629400" cy="1219200"/>
          </a:xfrm>
        </p:spPr>
        <p:txBody>
          <a:bodyPr/>
          <a:lstStyle/>
          <a:p>
            <a:r>
              <a:rPr lang="en-US" sz="2400" dirty="0"/>
              <a:t>Brett Wortzman</a:t>
            </a:r>
          </a:p>
          <a:p>
            <a:r>
              <a:rPr lang="en-US" sz="2400" dirty="0"/>
              <a:t>Summer 2019</a:t>
            </a:r>
          </a:p>
          <a:p>
            <a:endParaRPr lang="en-US" sz="2400" dirty="0"/>
          </a:p>
          <a:p>
            <a:r>
              <a:rPr lang="en-US" sz="1200" i="1" dirty="0"/>
              <a:t>Slides originally created by Dan </a:t>
            </a:r>
            <a:r>
              <a:rPr lang="en-US" sz="1200" i="1" dirty="0" smtClean="0"/>
              <a:t>Grossman</a:t>
            </a:r>
            <a:endParaRPr lang="en-US" sz="24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7315447" cy="7715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truth about 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Previous lecture gave tuples syntax, type-checking rules, and evaluation rules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But we could have done this instead:</a:t>
            </a:r>
          </a:p>
          <a:p>
            <a:pPr lvl="1"/>
            <a:r>
              <a:rPr lang="en-US" dirty="0" smtClean="0"/>
              <a:t>Tuple syntax is just a different way to write certain records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(e1,…,en)</a:t>
            </a:r>
            <a:r>
              <a:rPr lang="en-US" dirty="0"/>
              <a:t> </a:t>
            </a:r>
            <a:r>
              <a:rPr lang="en-US" dirty="0" smtClean="0"/>
              <a:t>is another way of writing </a:t>
            </a:r>
            <a:r>
              <a:rPr lang="en-US" b="1" dirty="0" smtClean="0">
                <a:latin typeface="Courier New" pitchFamily="49" charset="0"/>
              </a:rPr>
              <a:t>{1=e1,…,n=en}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t1*…*</a:t>
            </a:r>
            <a:r>
              <a:rPr lang="en-US" b="1" dirty="0" err="1" smtClean="0">
                <a:latin typeface="Courier New" pitchFamily="49" charset="0"/>
              </a:rPr>
              <a:t>tn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/>
              <a:t>is another way of writing </a:t>
            </a:r>
            <a:r>
              <a:rPr lang="en-US" b="1" dirty="0">
                <a:latin typeface="Courier New" pitchFamily="49" charset="0"/>
              </a:rPr>
              <a:t>{</a:t>
            </a:r>
            <a:r>
              <a:rPr lang="en-US" b="1" dirty="0" smtClean="0">
                <a:latin typeface="Courier New" pitchFamily="49" charset="0"/>
              </a:rPr>
              <a:t>1:t1</a:t>
            </a:r>
            <a:r>
              <a:rPr lang="en-US" b="1" dirty="0">
                <a:latin typeface="Courier New" pitchFamily="49" charset="0"/>
              </a:rPr>
              <a:t>,…,</a:t>
            </a:r>
            <a:r>
              <a:rPr lang="en-US" b="1" dirty="0" err="1" smtClean="0">
                <a:latin typeface="Courier New" pitchFamily="49" charset="0"/>
              </a:rPr>
              <a:t>n:tn</a:t>
            </a:r>
            <a:r>
              <a:rPr lang="en-US" b="1" dirty="0" smtClean="0">
                <a:latin typeface="Courier New" pitchFamily="49" charset="0"/>
              </a:rPr>
              <a:t>}</a:t>
            </a:r>
          </a:p>
          <a:p>
            <a:pPr lvl="1"/>
            <a:r>
              <a:rPr lang="en-US" dirty="0" smtClean="0"/>
              <a:t>In other words, records with field names 1, 2, …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fact, this is how ML actually defines tuples</a:t>
            </a:r>
          </a:p>
          <a:p>
            <a:pPr lvl="1"/>
            <a:r>
              <a:rPr lang="en-US" dirty="0" smtClean="0"/>
              <a:t>Other than special syntax in programs and printing, they don’t exist</a:t>
            </a:r>
          </a:p>
          <a:p>
            <a:pPr lvl="1"/>
            <a:r>
              <a:rPr lang="en-US" dirty="0" smtClean="0"/>
              <a:t>You really can write </a:t>
            </a:r>
            <a:r>
              <a:rPr lang="en-US" b="1" dirty="0">
                <a:latin typeface="Courier New" pitchFamily="49" charset="0"/>
              </a:rPr>
              <a:t>{</a:t>
            </a:r>
            <a:r>
              <a:rPr lang="en-US" b="1" dirty="0" smtClean="0">
                <a:latin typeface="Courier New" pitchFamily="49" charset="0"/>
              </a:rPr>
              <a:t>1=4,2=7,3=9}</a:t>
            </a:r>
            <a:r>
              <a:rPr lang="en-US" dirty="0" smtClean="0"/>
              <a:t>, but it’s bad style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78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Syntactic sugar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95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“Tuples are just </a:t>
            </a:r>
            <a:r>
              <a:rPr lang="en-US" dirty="0" smtClean="0">
                <a:solidFill>
                  <a:schemeClr val="accent2"/>
                </a:solidFill>
              </a:rPr>
              <a:t>syntactic sugar</a:t>
            </a:r>
            <a:r>
              <a:rPr lang="en-US" dirty="0" smtClean="0"/>
              <a:t> for</a:t>
            </a:r>
          </a:p>
          <a:p>
            <a:pPr marL="0" indent="0" algn="ctr">
              <a:buNone/>
            </a:pPr>
            <a:r>
              <a:rPr lang="en-US" dirty="0" smtClean="0"/>
              <a:t>records with fields named 1, 2, … n”</a:t>
            </a:r>
          </a:p>
          <a:p>
            <a:pPr marL="0" indent="0" algn="ctr">
              <a:buNone/>
            </a:pPr>
            <a:endParaRPr lang="en-US" sz="1200" dirty="0" smtClean="0"/>
          </a:p>
          <a:p>
            <a:r>
              <a:rPr lang="en-US" i="1" dirty="0" smtClean="0"/>
              <a:t>Syntactic</a:t>
            </a:r>
            <a:r>
              <a:rPr lang="en-US" dirty="0" smtClean="0"/>
              <a:t>: Can describe the semantics entirely by the corresponding record syntax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i="1" dirty="0" smtClean="0"/>
              <a:t>Sugar</a:t>
            </a:r>
            <a:r>
              <a:rPr lang="en-US" dirty="0" smtClean="0"/>
              <a:t>: They make the language sweeter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endParaRPr lang="en-US" sz="12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Will see many more examples of syntactic sugar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They simplify </a:t>
            </a:r>
            <a:r>
              <a:rPr lang="en-US" i="1" dirty="0" smtClean="0">
                <a:sym typeface="Wingdings" pitchFamily="2" charset="2"/>
              </a:rPr>
              <a:t>understanding</a:t>
            </a:r>
            <a:r>
              <a:rPr lang="en-US" dirty="0" smtClean="0">
                <a:sym typeface="Wingdings" pitchFamily="2" charset="2"/>
              </a:rPr>
              <a:t> the language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They simplify </a:t>
            </a:r>
            <a:r>
              <a:rPr lang="en-US" i="1" dirty="0" smtClean="0">
                <a:sym typeface="Wingdings" pitchFamily="2" charset="2"/>
              </a:rPr>
              <a:t>implementing</a:t>
            </a:r>
            <a:r>
              <a:rPr lang="en-US" dirty="0" smtClean="0">
                <a:sym typeface="Wingdings" pitchFamily="2" charset="2"/>
              </a:rPr>
              <a:t> the language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itchFamily="2" charset="2"/>
              </a:rPr>
              <a:t>Why? Because there are fewer semantics to worry about even though we have the syntactic convenience of tuples</a:t>
            </a: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Another example we saw: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andalso</a:t>
            </a:r>
            <a:r>
              <a:rPr lang="en-US" dirty="0" smtClean="0">
                <a:sym typeface="Wingdings" pitchFamily="2" charset="2"/>
              </a:rPr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orelse</a:t>
            </a:r>
            <a:r>
              <a:rPr lang="en-US" dirty="0" smtClean="0">
                <a:sym typeface="Wingdings" pitchFamily="2" charset="2"/>
              </a:rPr>
              <a:t> vs.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if then else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8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</a:t>
            </a:r>
            <a:r>
              <a:rPr lang="en-US" dirty="0" smtClean="0"/>
              <a:t>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“strange” (?) and totally awesome (!) way to make one-of types: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dirty="0" smtClean="0"/>
              <a:t> binding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2438400"/>
            <a:ext cx="6271591" cy="990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datatype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mytype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TwoInts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*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   |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Str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smtClean="0">
                <a:latin typeface="Courier New" pitchFamily="49" charset="0"/>
              </a:rPr>
              <a:t>string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Pizza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35814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 smtClean="0"/>
              <a:t>Adds a new type </a:t>
            </a:r>
            <a:r>
              <a:rPr lang="en-US" kern="0" dirty="0" err="1">
                <a:solidFill>
                  <a:schemeClr val="accent2"/>
                </a:solidFill>
                <a:latin typeface="Courier New" pitchFamily="49" charset="0"/>
              </a:rPr>
              <a:t>mytype</a:t>
            </a:r>
            <a:r>
              <a:rPr lang="en-US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0" dirty="0" smtClean="0"/>
              <a:t>to the environment</a:t>
            </a:r>
          </a:p>
          <a:p>
            <a:r>
              <a:rPr lang="en-US" b="0" dirty="0" smtClean="0"/>
              <a:t>Adds </a:t>
            </a:r>
            <a:r>
              <a:rPr lang="en-US" b="0" i="1" dirty="0" smtClean="0"/>
              <a:t>constructors</a:t>
            </a:r>
            <a:r>
              <a:rPr lang="en-US" b="0" dirty="0" smtClean="0"/>
              <a:t> to the environment: </a:t>
            </a:r>
            <a:r>
              <a:rPr lang="en-US" kern="0" dirty="0" err="1" smtClean="0">
                <a:solidFill>
                  <a:schemeClr val="accent2"/>
                </a:solidFill>
                <a:latin typeface="Courier New" pitchFamily="49" charset="0"/>
              </a:rPr>
              <a:t>TwoInts</a:t>
            </a:r>
            <a:r>
              <a:rPr lang="en-US" b="0" dirty="0" smtClean="0"/>
              <a:t>, </a:t>
            </a:r>
            <a:r>
              <a:rPr lang="en-US" kern="0" dirty="0" err="1" smtClean="0">
                <a:solidFill>
                  <a:schemeClr val="accent2"/>
                </a:solidFill>
                <a:latin typeface="Courier New" pitchFamily="49" charset="0"/>
              </a:rPr>
              <a:t>Str</a:t>
            </a:r>
            <a:r>
              <a:rPr lang="en-US" b="0" dirty="0" smtClean="0"/>
              <a:t>, and </a:t>
            </a:r>
            <a:r>
              <a:rPr lang="en-US" kern="0" dirty="0" smtClean="0">
                <a:solidFill>
                  <a:schemeClr val="accent2"/>
                </a:solidFill>
                <a:latin typeface="Courier New" pitchFamily="49" charset="0"/>
              </a:rPr>
              <a:t>Pizza</a:t>
            </a:r>
          </a:p>
          <a:p>
            <a:r>
              <a:rPr lang="en-US" b="0" dirty="0" smtClean="0"/>
              <a:t>A constructor is (among other things), a function that makes values of the new type (or is a value of the new type):</a:t>
            </a:r>
          </a:p>
          <a:p>
            <a:pPr lvl="1"/>
            <a:r>
              <a:rPr lang="en-US" kern="0" dirty="0" err="1" smtClean="0">
                <a:latin typeface="Courier New" pitchFamily="49" charset="0"/>
              </a:rPr>
              <a:t>TwoInts</a:t>
            </a:r>
            <a:r>
              <a:rPr lang="en-US" kern="0" dirty="0" smtClean="0">
                <a:latin typeface="Courier New" pitchFamily="49" charset="0"/>
              </a:rPr>
              <a:t> : </a:t>
            </a:r>
            <a:r>
              <a:rPr lang="en-US" kern="0" dirty="0" err="1" smtClean="0">
                <a:latin typeface="Courier New" pitchFamily="49" charset="0"/>
              </a:rPr>
              <a:t>int</a:t>
            </a:r>
            <a:r>
              <a:rPr lang="en-US" kern="0" dirty="0" smtClean="0">
                <a:latin typeface="Courier New" pitchFamily="49" charset="0"/>
              </a:rPr>
              <a:t> * </a:t>
            </a:r>
            <a:r>
              <a:rPr lang="en-US" kern="0" dirty="0" err="1" smtClean="0">
                <a:latin typeface="Courier New" pitchFamily="49" charset="0"/>
              </a:rPr>
              <a:t>int</a:t>
            </a:r>
            <a:r>
              <a:rPr lang="en-US" kern="0" dirty="0" smtClean="0">
                <a:latin typeface="Courier New" pitchFamily="49" charset="0"/>
              </a:rPr>
              <a:t> -&gt; </a:t>
            </a:r>
            <a:r>
              <a:rPr lang="en-US" kern="0" dirty="0" err="1" smtClean="0">
                <a:latin typeface="Courier New" pitchFamily="49" charset="0"/>
              </a:rPr>
              <a:t>mytype</a:t>
            </a:r>
            <a:endParaRPr lang="en-US" kern="0" dirty="0" smtClean="0">
              <a:latin typeface="Courier New" pitchFamily="49" charset="0"/>
            </a:endParaRPr>
          </a:p>
          <a:p>
            <a:pPr lvl="1"/>
            <a:r>
              <a:rPr lang="en-US" kern="0" dirty="0" err="1" smtClean="0">
                <a:latin typeface="Courier New" pitchFamily="49" charset="0"/>
              </a:rPr>
              <a:t>Str</a:t>
            </a:r>
            <a:r>
              <a:rPr lang="en-US" kern="0" dirty="0" smtClean="0">
                <a:latin typeface="Courier New" pitchFamily="49" charset="0"/>
              </a:rPr>
              <a:t> </a:t>
            </a:r>
            <a:r>
              <a:rPr lang="en-US" kern="0" dirty="0">
                <a:latin typeface="Courier New" pitchFamily="49" charset="0"/>
              </a:rPr>
              <a:t>: </a:t>
            </a:r>
            <a:r>
              <a:rPr lang="en-US" kern="0" dirty="0" smtClean="0">
                <a:latin typeface="Courier New" pitchFamily="49" charset="0"/>
              </a:rPr>
              <a:t>string </a:t>
            </a:r>
            <a:r>
              <a:rPr lang="en-US" kern="0" dirty="0">
                <a:latin typeface="Courier New" pitchFamily="49" charset="0"/>
              </a:rPr>
              <a:t>-&gt; </a:t>
            </a:r>
            <a:r>
              <a:rPr lang="en-US" kern="0" dirty="0" err="1">
                <a:latin typeface="Courier New" pitchFamily="49" charset="0"/>
              </a:rPr>
              <a:t>mytype</a:t>
            </a:r>
            <a:endParaRPr lang="en-US" kern="0" dirty="0">
              <a:latin typeface="Courier New" pitchFamily="49" charset="0"/>
            </a:endParaRPr>
          </a:p>
          <a:p>
            <a:pPr lvl="1"/>
            <a:r>
              <a:rPr lang="en-US" kern="0" dirty="0" smtClean="0">
                <a:latin typeface="Courier New" pitchFamily="49" charset="0"/>
              </a:rPr>
              <a:t>Pizza </a:t>
            </a:r>
            <a:r>
              <a:rPr lang="en-US" kern="0" dirty="0">
                <a:latin typeface="Courier New" pitchFamily="49" charset="0"/>
              </a:rPr>
              <a:t>: </a:t>
            </a:r>
            <a:r>
              <a:rPr lang="en-US" kern="0" dirty="0" err="1" smtClean="0">
                <a:latin typeface="Courier New" pitchFamily="49" charset="0"/>
              </a:rPr>
              <a:t>mytype</a:t>
            </a:r>
            <a:endParaRPr lang="en-US" kern="0" dirty="0">
              <a:latin typeface="Courier New" pitchFamily="49" charset="0"/>
            </a:endParaRPr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51818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values we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90800"/>
            <a:ext cx="7772400" cy="35052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 smtClean="0"/>
              <a:t>Any value of type </a:t>
            </a:r>
            <a:r>
              <a:rPr lang="en-US" b="1" dirty="0" err="1" smtClean="0">
                <a:latin typeface="Courier New" pitchFamily="49" charset="0"/>
              </a:rPr>
              <a:t>mytype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/>
              <a:t>is made from </a:t>
            </a:r>
            <a:r>
              <a:rPr lang="en-US" i="1" dirty="0" smtClean="0"/>
              <a:t>one of</a:t>
            </a:r>
            <a:r>
              <a:rPr lang="en-US" dirty="0" smtClean="0"/>
              <a:t> the constructors</a:t>
            </a:r>
          </a:p>
          <a:p>
            <a:pPr marL="342900" lvl="1" indent="-342900">
              <a:buFontTx/>
              <a:buChar char="•"/>
            </a:pPr>
            <a:r>
              <a:rPr lang="en-US" dirty="0" smtClean="0"/>
              <a:t>The value contains:</a:t>
            </a:r>
          </a:p>
          <a:p>
            <a:pPr marL="742950" lvl="2" indent="-342900">
              <a:buFont typeface="Arial" pitchFamily="34" charset="0"/>
              <a:buChar char="−"/>
            </a:pPr>
            <a:r>
              <a:rPr lang="en-US" dirty="0" smtClean="0"/>
              <a:t>A “tag” for “which constructor” (e.g., </a:t>
            </a:r>
            <a:r>
              <a:rPr lang="en-US" b="1" dirty="0" err="1" smtClean="0">
                <a:latin typeface="Courier New" pitchFamily="49" charset="0"/>
              </a:rPr>
              <a:t>TwoInts</a:t>
            </a:r>
            <a:r>
              <a:rPr lang="en-US" dirty="0" smtClean="0"/>
              <a:t>)</a:t>
            </a:r>
          </a:p>
          <a:p>
            <a:pPr marL="742950" lvl="2" indent="-342900">
              <a:buFont typeface="Arial" pitchFamily="34" charset="0"/>
              <a:buChar char="−"/>
            </a:pPr>
            <a:r>
              <a:rPr lang="en-US" dirty="0" smtClean="0"/>
              <a:t>The corresponding data (e.g., </a:t>
            </a:r>
            <a:r>
              <a:rPr lang="en-US" b="1" dirty="0" smtClean="0">
                <a:latin typeface="Courier New" pitchFamily="49" charset="0"/>
              </a:rPr>
              <a:t>(7,9)</a:t>
            </a:r>
            <a:r>
              <a:rPr lang="en-US" dirty="0" smtClean="0"/>
              <a:t>)</a:t>
            </a:r>
          </a:p>
          <a:p>
            <a:pPr marL="342900" lvl="1" indent="-342900">
              <a:buFont typeface="Arial" pitchFamily="34" charset="0"/>
              <a:buChar char="−"/>
            </a:pPr>
            <a:r>
              <a:rPr lang="en-US" dirty="0" smtClean="0"/>
              <a:t>Examples: </a:t>
            </a:r>
          </a:p>
          <a:p>
            <a:pPr marL="742950" lvl="2" indent="-342900">
              <a:buFont typeface="Arial" pitchFamily="34" charset="0"/>
              <a:buChar char="−"/>
            </a:pPr>
            <a:r>
              <a:rPr lang="en-US" b="1" dirty="0" err="1" smtClean="0">
                <a:latin typeface="Courier New" pitchFamily="49" charset="0"/>
              </a:rPr>
              <a:t>TwoInts</a:t>
            </a:r>
            <a:r>
              <a:rPr lang="en-US" b="1" dirty="0" smtClean="0">
                <a:latin typeface="Courier New" pitchFamily="49" charset="0"/>
              </a:rPr>
              <a:t>(3+4,5+4) </a:t>
            </a:r>
            <a:r>
              <a:rPr lang="en-US" dirty="0" smtClean="0"/>
              <a:t>evaluates to </a:t>
            </a:r>
            <a:r>
              <a:rPr lang="en-US" b="1" dirty="0" err="1" smtClean="0">
                <a:latin typeface="Courier New" pitchFamily="49" charset="0"/>
              </a:rPr>
              <a:t>TwoInts</a:t>
            </a:r>
            <a:r>
              <a:rPr lang="en-US" b="1" dirty="0" smtClean="0">
                <a:latin typeface="Courier New" pitchFamily="49" charset="0"/>
              </a:rPr>
              <a:t>(7,9)</a:t>
            </a:r>
          </a:p>
          <a:p>
            <a:pPr marL="742950" lvl="2" indent="-342900">
              <a:buFont typeface="Arial" pitchFamily="34" charset="0"/>
              <a:buChar char="−"/>
            </a:pPr>
            <a:r>
              <a:rPr lang="en-US" b="1" dirty="0" err="1" smtClean="0">
                <a:latin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</a:rPr>
              <a:t>(if true then </a:t>
            </a:r>
            <a:r>
              <a:rPr lang="en-US" b="1" dirty="0">
                <a:latin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</a:rPr>
              <a:t>hi" else "bye") </a:t>
            </a:r>
            <a:r>
              <a:rPr lang="en-US" dirty="0"/>
              <a:t>evaluates to </a:t>
            </a:r>
            <a:r>
              <a:rPr lang="en-US" b="1" dirty="0" err="1" smtClean="0">
                <a:latin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</a:rPr>
              <a:t>("hi")</a:t>
            </a:r>
          </a:p>
          <a:p>
            <a:pPr marL="742950" lvl="2" indent="-342900">
              <a:buFont typeface="Arial" pitchFamily="34" charset="0"/>
              <a:buChar char="−"/>
            </a:pPr>
            <a:r>
              <a:rPr lang="en-US" b="1" dirty="0" smtClean="0">
                <a:latin typeface="Courier New" pitchFamily="49" charset="0"/>
              </a:rPr>
              <a:t>Pizza </a:t>
            </a:r>
            <a:r>
              <a:rPr lang="en-US" dirty="0" smtClean="0"/>
              <a:t>is a value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1371600"/>
            <a:ext cx="6271591" cy="990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datatype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mytype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TwoInts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*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   |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Str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smtClean="0">
                <a:latin typeface="Courier New" pitchFamily="49" charset="0"/>
              </a:rPr>
              <a:t>string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Pizza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559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 we know how to </a:t>
            </a:r>
            <a:r>
              <a:rPr lang="en-US" i="1" dirty="0" smtClean="0"/>
              <a:t>build</a:t>
            </a:r>
            <a:r>
              <a:rPr lang="en-US" dirty="0" smtClean="0"/>
              <a:t>  </a:t>
            </a:r>
            <a:r>
              <a:rPr lang="en-US" dirty="0" err="1" smtClean="0"/>
              <a:t>datatype</a:t>
            </a:r>
            <a:r>
              <a:rPr lang="en-US" dirty="0" smtClean="0"/>
              <a:t> values; need to </a:t>
            </a:r>
            <a:r>
              <a:rPr lang="en-US" i="1" dirty="0" smtClean="0"/>
              <a:t>access</a:t>
            </a:r>
            <a:r>
              <a:rPr lang="en-US" dirty="0" smtClean="0"/>
              <a:t> them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are </a:t>
            </a:r>
            <a:r>
              <a:rPr lang="en-US" i="1" dirty="0" smtClean="0"/>
              <a:t>two</a:t>
            </a:r>
            <a:r>
              <a:rPr lang="en-US" dirty="0" smtClean="0"/>
              <a:t> aspects to accessing a </a:t>
            </a:r>
            <a:r>
              <a:rPr lang="en-US" dirty="0" err="1" smtClean="0"/>
              <a:t>datatype</a:t>
            </a:r>
            <a:r>
              <a:rPr lang="en-US" dirty="0" smtClean="0"/>
              <a:t>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what </a:t>
            </a:r>
            <a:r>
              <a:rPr lang="en-US" i="1" dirty="0" smtClean="0"/>
              <a:t>variant</a:t>
            </a:r>
            <a:r>
              <a:rPr lang="en-US" dirty="0" smtClean="0"/>
              <a:t> it is (what constructor made it)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 the </a:t>
            </a:r>
            <a:r>
              <a:rPr lang="en-US" i="1" dirty="0" smtClean="0"/>
              <a:t>data</a:t>
            </a:r>
            <a:r>
              <a:rPr lang="en-US" dirty="0" smtClean="0"/>
              <a:t> (if that variant has any)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Notice how our other one-of types used functions for this:</a:t>
            </a:r>
          </a:p>
          <a:p>
            <a:r>
              <a:rPr lang="en-US" b="1" dirty="0" smtClean="0">
                <a:latin typeface="Courier New" pitchFamily="49" charset="0"/>
              </a:rPr>
              <a:t>null </a:t>
            </a:r>
            <a:r>
              <a:rPr lang="en-US" dirty="0" smtClean="0"/>
              <a:t>and </a:t>
            </a:r>
            <a:r>
              <a:rPr lang="en-US" b="1" dirty="0" err="1" smtClean="0">
                <a:latin typeface="Courier New" pitchFamily="49" charset="0"/>
              </a:rPr>
              <a:t>isSome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check variants</a:t>
            </a:r>
          </a:p>
          <a:p>
            <a:r>
              <a:rPr lang="en-US" b="1" dirty="0" err="1" smtClean="0">
                <a:latin typeface="Courier New" pitchFamily="49" charset="0"/>
              </a:rPr>
              <a:t>hd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tl</a:t>
            </a:r>
            <a:r>
              <a:rPr lang="en-US" dirty="0" smtClean="0"/>
              <a:t>, and </a:t>
            </a:r>
            <a:r>
              <a:rPr lang="en-US" b="1" dirty="0" err="1" smtClean="0">
                <a:latin typeface="Courier New" pitchFamily="49" charset="0"/>
              </a:rPr>
              <a:t>valOf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extract data (raise exception on wrong variant)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ML </a:t>
            </a:r>
            <a:r>
              <a:rPr lang="en-US" i="1" dirty="0" smtClean="0"/>
              <a:t>could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have done the same for </a:t>
            </a:r>
            <a:r>
              <a:rPr lang="en-US" dirty="0" err="1" smtClean="0"/>
              <a:t>datatype</a:t>
            </a:r>
            <a:r>
              <a:rPr lang="en-US" dirty="0" smtClean="0"/>
              <a:t> bindings</a:t>
            </a:r>
          </a:p>
          <a:p>
            <a:pPr lvl="1"/>
            <a:r>
              <a:rPr lang="en-US" dirty="0" smtClean="0"/>
              <a:t>For example, functions like “</a:t>
            </a:r>
            <a:r>
              <a:rPr lang="en-US" dirty="0" err="1" smtClean="0"/>
              <a:t>isStr</a:t>
            </a:r>
            <a:r>
              <a:rPr lang="en-US" dirty="0" smtClean="0"/>
              <a:t>” and “</a:t>
            </a:r>
            <a:r>
              <a:rPr lang="en-US" dirty="0" err="1" smtClean="0"/>
              <a:t>getStrData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Instead it did something better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52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ML combines the two aspects of accessing a one-of value with a </a:t>
            </a:r>
            <a:r>
              <a:rPr lang="en-US" i="1" dirty="0" smtClean="0"/>
              <a:t>case expression</a:t>
            </a:r>
            <a:r>
              <a:rPr lang="en-US" dirty="0" smtClean="0"/>
              <a:t> and </a:t>
            </a:r>
            <a:r>
              <a:rPr lang="en-US" i="1" dirty="0" smtClean="0"/>
              <a:t>pattern-matching</a:t>
            </a:r>
          </a:p>
          <a:p>
            <a:pPr lvl="1"/>
            <a:r>
              <a:rPr lang="en-US" dirty="0" smtClean="0"/>
              <a:t>Pattern-matching much more general/powerful (Lecture 5)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multi-branch conditional to pick branch based on variant</a:t>
            </a:r>
          </a:p>
          <a:p>
            <a:r>
              <a:rPr lang="en-US" dirty="0" smtClean="0"/>
              <a:t>Extracts data and binds to variables local to that branch</a:t>
            </a:r>
          </a:p>
          <a:p>
            <a:r>
              <a:rPr lang="en-US" dirty="0" smtClean="0"/>
              <a:t>Type-checking: all branches must have same type</a:t>
            </a:r>
          </a:p>
          <a:p>
            <a:r>
              <a:rPr lang="en-US" dirty="0" smtClean="0"/>
              <a:t>Evaluation: evaluate between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 smtClean="0"/>
              <a:t> …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en-US" dirty="0" smtClean="0"/>
              <a:t> and the right branch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0" y="3124200"/>
            <a:ext cx="6781800" cy="1600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x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f has type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mytype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-&gt;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*)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case </a:t>
            </a:r>
            <a:r>
              <a:rPr lang="en-US" sz="2000" kern="0" dirty="0" smtClean="0">
                <a:latin typeface="Courier New" pitchFamily="49" charset="0"/>
              </a:rPr>
              <a:t>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Pizza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</a:t>
            </a:r>
            <a:r>
              <a:rPr lang="en-US" sz="2000" kern="0" dirty="0" smtClean="0">
                <a:latin typeface="Courier New" pitchFamily="49" charset="0"/>
              </a:rPr>
              <a:t> 3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| </a:t>
            </a:r>
            <a:r>
              <a:rPr lang="en-US" sz="2000" kern="0" dirty="0" err="1" smtClean="0">
                <a:latin typeface="Courier New" pitchFamily="49" charset="0"/>
              </a:rPr>
              <a:t>TwoInts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i1</a:t>
            </a:r>
            <a:r>
              <a:rPr lang="en-US" sz="2000" kern="0" dirty="0" smtClean="0">
                <a:latin typeface="Courier New" pitchFamily="49" charset="0"/>
              </a:rPr>
              <a:t>,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i2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i1+i2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err="1" smtClean="0">
                <a:latin typeface="Courier New" pitchFamily="49" charset="0"/>
              </a:rPr>
              <a:t>Str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err="1" smtClean="0">
                <a:latin typeface="Courier New" pitchFamily="49" charset="0"/>
              </a:rPr>
              <a:t>String.size</a:t>
            </a:r>
            <a:r>
              <a:rPr lang="en-US" sz="2000" kern="0" dirty="0" smtClean="0">
                <a:latin typeface="Courier New" pitchFamily="49" charset="0"/>
              </a:rPr>
              <a:t> s</a:t>
            </a:r>
          </a:p>
        </p:txBody>
      </p:sp>
    </p:spTree>
    <p:extLst>
      <p:ext uri="{BB962C8B-B14F-4D97-AF65-F5344CB8AC3E}">
        <p14:creationId xmlns:p14="http://schemas.microsoft.com/office/powerpoint/2010/main" val="3109985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94138"/>
            <a:ext cx="7772400" cy="43732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general the syntax 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today, each </a:t>
            </a:r>
            <a:r>
              <a:rPr lang="en-US" i="1" dirty="0" smtClean="0"/>
              <a:t>pattern</a:t>
            </a:r>
            <a:r>
              <a:rPr lang="en-US" dirty="0" smtClean="0"/>
              <a:t> is a constructor name followed by the right number of variables (i.e.,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 x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or …)</a:t>
            </a:r>
          </a:p>
          <a:p>
            <a:pPr lvl="1"/>
            <a:r>
              <a:rPr lang="en-US" dirty="0" smtClean="0"/>
              <a:t>Syntactically most patterns (all today) look like expressions</a:t>
            </a:r>
          </a:p>
          <a:p>
            <a:pPr lvl="1"/>
            <a:r>
              <a:rPr lang="en-US" dirty="0" smtClean="0"/>
              <a:t>But patterns are not expressions</a:t>
            </a:r>
          </a:p>
          <a:p>
            <a:pPr lvl="2"/>
            <a:r>
              <a:rPr lang="en-US" dirty="0" smtClean="0"/>
              <a:t>We do not evaluate them</a:t>
            </a:r>
          </a:p>
          <a:p>
            <a:pPr lvl="2"/>
            <a:r>
              <a:rPr lang="en-US" dirty="0" smtClean="0"/>
              <a:t>We see if the result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e0</a:t>
            </a:r>
            <a:r>
              <a:rPr lang="en-US" dirty="0" smtClean="0"/>
              <a:t> </a:t>
            </a:r>
            <a:r>
              <a:rPr lang="en-US" i="1" dirty="0" smtClean="0"/>
              <a:t>matches</a:t>
            </a:r>
            <a:r>
              <a:rPr lang="en-US" dirty="0" smtClean="0"/>
              <a:t> them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0" y="1981200"/>
            <a:ext cx="2667000" cy="1600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case </a:t>
            </a:r>
            <a:r>
              <a:rPr lang="en-US" sz="2000" kern="0" dirty="0" smtClean="0">
                <a:latin typeface="Courier New" pitchFamily="49" charset="0"/>
              </a:rPr>
              <a:t>e0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p1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</a:t>
            </a:r>
            <a:r>
              <a:rPr lang="en-US" sz="2000" kern="0" dirty="0" smtClean="0">
                <a:latin typeface="Courier New" pitchFamily="49" charset="0"/>
              </a:rPr>
              <a:t> e1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| </a:t>
            </a:r>
            <a:r>
              <a:rPr lang="en-US" sz="2000" kern="0" dirty="0" smtClean="0">
                <a:latin typeface="Courier New" pitchFamily="49" charset="0"/>
              </a:rPr>
              <a:t>p2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e2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…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| </a:t>
            </a:r>
            <a:r>
              <a:rPr lang="en-US" sz="2000" kern="0" dirty="0" err="1" smtClean="0">
                <a:latin typeface="Courier New" pitchFamily="49" charset="0"/>
              </a:rPr>
              <a:t>pn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en</a:t>
            </a:r>
          </a:p>
        </p:txBody>
      </p:sp>
    </p:spTree>
    <p:extLst>
      <p:ext uri="{BB962C8B-B14F-4D97-AF65-F5344CB8AC3E}">
        <p14:creationId xmlns:p14="http://schemas.microsoft.com/office/powerpoint/2010/main" val="3730525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way is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0.  You can use pattern-matching to write your own testing and data-extractions functions if you must</a:t>
            </a:r>
          </a:p>
          <a:p>
            <a:pPr lvl="1"/>
            <a:r>
              <a:rPr lang="en-US" dirty="0" smtClean="0"/>
              <a:t>But do not do that on your homework</a:t>
            </a:r>
          </a:p>
          <a:p>
            <a:pPr lvl="1"/>
            <a:endParaRPr lang="en-US" dirty="0"/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en-US" dirty="0" smtClean="0"/>
              <a:t>You cannot forget a case (</a:t>
            </a:r>
            <a:r>
              <a:rPr lang="en-US" dirty="0" err="1" smtClean="0"/>
              <a:t>inexhaustive</a:t>
            </a:r>
            <a:r>
              <a:rPr lang="en-US" dirty="0" smtClean="0"/>
              <a:t> pattern-match warning)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en-US" dirty="0" smtClean="0"/>
              <a:t>You cannot duplicate a case (a type-checking error)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en-US" dirty="0" smtClean="0"/>
              <a:t>You will not forget to test the variant correctly and get an exception (like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[]</a:t>
            </a:r>
            <a:r>
              <a:rPr lang="en-US" dirty="0" smtClean="0"/>
              <a:t>)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en-US" dirty="0" smtClean="0"/>
              <a:t>Pattern-matching can be generalized and made more powerful, leading to elegant and concise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85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different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Syntax:</a:t>
            </a:r>
            <a:r>
              <a:rPr lang="en-US" dirty="0" smtClean="0"/>
              <a:t> How do you write language constructs?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Semantics:</a:t>
            </a:r>
            <a:r>
              <a:rPr lang="en-US" dirty="0" smtClean="0"/>
              <a:t> What do programs mean? (Evaluation rules)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Idioms:</a:t>
            </a:r>
            <a:r>
              <a:rPr lang="en-US" dirty="0" smtClean="0"/>
              <a:t> What are typical patterns for using language features to express your computation?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Libraries:</a:t>
            </a:r>
            <a:r>
              <a:rPr lang="en-US" dirty="0" smtClean="0"/>
              <a:t> What facilities does the language (or a well-known project) provide “standard”? (E.g., file access, data structures)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Tools:</a:t>
            </a:r>
            <a:r>
              <a:rPr lang="en-US" dirty="0" smtClean="0"/>
              <a:t> What do language implementations provide to make your job easier? (E.g., REPL, debugger, code formatter, …)</a:t>
            </a:r>
          </a:p>
          <a:p>
            <a:pPr marL="857250" lvl="1" indent="-457200">
              <a:spcBef>
                <a:spcPts val="1200"/>
              </a:spcBef>
            </a:pPr>
            <a:r>
              <a:rPr lang="en-US" dirty="0" smtClean="0"/>
              <a:t>Not actually part of the language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These are 5 separate issues</a:t>
            </a:r>
          </a:p>
          <a:p>
            <a:pPr lvl="1"/>
            <a:r>
              <a:rPr lang="en-US" dirty="0"/>
              <a:t>In practice, all are essential for good programmers</a:t>
            </a:r>
          </a:p>
          <a:p>
            <a:pPr lvl="1"/>
            <a:r>
              <a:rPr lang="en-US" dirty="0"/>
              <a:t>Many people confuse them, but </a:t>
            </a:r>
            <a:r>
              <a:rPr lang="en-US" dirty="0" smtClean="0"/>
              <a:t>shouldn’t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45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course focuses on semantics and idioms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Syntax is usually uninteresting</a:t>
            </a:r>
          </a:p>
          <a:p>
            <a:pPr lvl="1"/>
            <a:r>
              <a:rPr lang="en-US" dirty="0" smtClean="0"/>
              <a:t>A fact to learn, like “The American Civil War ended in 1865”</a:t>
            </a:r>
          </a:p>
          <a:p>
            <a:pPr lvl="1"/>
            <a:r>
              <a:rPr lang="en-US" dirty="0" smtClean="0"/>
              <a:t>People obsess over subjective preferences</a:t>
            </a:r>
          </a:p>
          <a:p>
            <a:pPr lvl="1"/>
            <a:endParaRPr lang="en-US" dirty="0"/>
          </a:p>
          <a:p>
            <a:r>
              <a:rPr lang="en-US" dirty="0" smtClean="0"/>
              <a:t>Libraries and tools crucial, but often learn new ones “on the job”</a:t>
            </a:r>
          </a:p>
          <a:p>
            <a:pPr lvl="1"/>
            <a:r>
              <a:rPr lang="en-US" dirty="0" smtClean="0"/>
              <a:t>We are learning semantics and how to use that knowledge to understand all software and employ appropriate idioms</a:t>
            </a:r>
          </a:p>
          <a:p>
            <a:pPr lvl="1"/>
            <a:r>
              <a:rPr lang="en-US" dirty="0" smtClean="0"/>
              <a:t>By avoiding most libraries/tools, our languages may look “silly” but so would </a:t>
            </a:r>
            <a:r>
              <a:rPr lang="en-US" i="1" dirty="0" smtClean="0"/>
              <a:t>any</a:t>
            </a:r>
            <a:r>
              <a:rPr lang="en-US" dirty="0" smtClean="0"/>
              <a:t> language used this way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05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bigger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r>
              <a:rPr lang="en-US" dirty="0" smtClean="0"/>
              <a:t>Already know:</a:t>
            </a:r>
          </a:p>
          <a:p>
            <a:pPr lvl="1"/>
            <a:r>
              <a:rPr lang="en-US" dirty="0" smtClean="0"/>
              <a:t>Have various </a:t>
            </a:r>
            <a:r>
              <a:rPr lang="en-US" i="1" dirty="0" smtClean="0"/>
              <a:t>base types</a:t>
            </a:r>
            <a:r>
              <a:rPr lang="en-US" dirty="0" smtClean="0"/>
              <a:t> like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unit char</a:t>
            </a:r>
            <a:endParaRPr lang="en-US" dirty="0" smtClean="0"/>
          </a:p>
          <a:p>
            <a:pPr lvl="1"/>
            <a:r>
              <a:rPr lang="en-US" dirty="0" smtClean="0"/>
              <a:t>Ways to build (nested) </a:t>
            </a:r>
            <a:r>
              <a:rPr lang="en-US" i="1" dirty="0" smtClean="0"/>
              <a:t>compound types</a:t>
            </a:r>
            <a:r>
              <a:rPr lang="en-US" dirty="0" smtClean="0"/>
              <a:t>: tuples, lists, options</a:t>
            </a:r>
          </a:p>
          <a:p>
            <a:pPr marL="457200" lvl="1" indent="0">
              <a:buNone/>
            </a:pPr>
            <a:endParaRPr lang="en-US" sz="1300" dirty="0" smtClean="0"/>
          </a:p>
          <a:p>
            <a:r>
              <a:rPr lang="en-US" dirty="0" smtClean="0"/>
              <a:t>Coming soon: more ways to build compound types</a:t>
            </a:r>
          </a:p>
          <a:p>
            <a:pPr marL="0" indent="0">
              <a:buNone/>
            </a:pPr>
            <a:endParaRPr lang="en-US" sz="1300" dirty="0" smtClean="0"/>
          </a:p>
          <a:p>
            <a:r>
              <a:rPr lang="en-US" dirty="0" smtClean="0"/>
              <a:t>First:  3 most important type building blocks in </a:t>
            </a:r>
            <a:r>
              <a:rPr lang="en-US" i="1" dirty="0" smtClean="0"/>
              <a:t>any</a:t>
            </a:r>
            <a:r>
              <a:rPr lang="en-US" dirty="0" smtClean="0"/>
              <a:t> language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“Each of”</a:t>
            </a:r>
            <a:r>
              <a:rPr lang="en-US" dirty="0" smtClean="0"/>
              <a:t>: 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/>
              <a:t> value contains </a:t>
            </a:r>
            <a:r>
              <a:rPr lang="en-US" i="1" dirty="0" smtClean="0"/>
              <a:t>values of</a:t>
            </a:r>
            <a:r>
              <a:rPr lang="en-US" dirty="0" smtClean="0"/>
              <a:t> </a:t>
            </a:r>
            <a:r>
              <a:rPr lang="en-US" i="1" dirty="0" smtClean="0"/>
              <a:t>each of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t1 t2 …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“One </a:t>
            </a:r>
            <a:r>
              <a:rPr lang="en-US" dirty="0">
                <a:solidFill>
                  <a:schemeClr val="accent2"/>
                </a:solidFill>
              </a:rPr>
              <a:t>of”</a:t>
            </a:r>
            <a:r>
              <a:rPr lang="en-US" dirty="0"/>
              <a:t>: </a:t>
            </a:r>
            <a:r>
              <a:rPr lang="en-US" dirty="0" smtClean="0"/>
              <a:t>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/>
              <a:t> value contains </a:t>
            </a:r>
            <a:r>
              <a:rPr lang="en-US" i="1" dirty="0" smtClean="0"/>
              <a:t>values of</a:t>
            </a:r>
            <a:r>
              <a:rPr lang="en-US" dirty="0" smtClean="0"/>
              <a:t> </a:t>
            </a:r>
            <a:r>
              <a:rPr lang="en-US" i="1" dirty="0" smtClean="0"/>
              <a:t>one </a:t>
            </a:r>
            <a:r>
              <a:rPr lang="en-US" i="1" dirty="0"/>
              <a:t>of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t1 t2 …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tn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“Self reference”</a:t>
            </a:r>
            <a:r>
              <a:rPr lang="en-US" dirty="0" smtClean="0"/>
              <a:t>: 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/>
              <a:t> value </a:t>
            </a:r>
            <a:r>
              <a:rPr lang="en-US" dirty="0" smtClean="0"/>
              <a:t>can refer to other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/>
              <a:t> </a:t>
            </a:r>
            <a:r>
              <a:rPr lang="en-US" dirty="0" smtClean="0"/>
              <a:t>values</a:t>
            </a:r>
          </a:p>
          <a:p>
            <a:pPr marL="457200" lvl="1" indent="0">
              <a:buNone/>
            </a:pPr>
            <a:r>
              <a:rPr lang="en-US" dirty="0" smtClean="0"/>
              <a:t>Remarkable: A lot of data can be described with just these building blocks</a:t>
            </a:r>
          </a:p>
          <a:p>
            <a:pPr marL="457200" lvl="1" indent="0">
              <a:buNone/>
            </a:pPr>
            <a:endParaRPr lang="en-US" sz="800" dirty="0" smtClean="0"/>
          </a:p>
          <a:p>
            <a:pPr marL="457200" lvl="1" indent="0">
              <a:buNone/>
            </a:pPr>
            <a:r>
              <a:rPr lang="en-US" dirty="0" smtClean="0"/>
              <a:t>Note: These are not the common names for these concepts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1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5800"/>
          </a:xfrm>
        </p:spPr>
        <p:txBody>
          <a:bodyPr/>
          <a:lstStyle/>
          <a:p>
            <a:r>
              <a:rPr lang="en-US" dirty="0" smtClean="0"/>
              <a:t>Tuples build each-of types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contains an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and</a:t>
            </a:r>
            <a:r>
              <a:rPr lang="en-US" dirty="0" smtClean="0"/>
              <a:t> 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Options build one-of types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option </a:t>
            </a:r>
            <a:r>
              <a:rPr lang="en-US" dirty="0"/>
              <a:t>contains an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or </a:t>
            </a:r>
            <a:r>
              <a:rPr lang="en-US" dirty="0" smtClean="0"/>
              <a:t>it contains no data</a:t>
            </a:r>
          </a:p>
          <a:p>
            <a:pPr lvl="1"/>
            <a:endParaRPr lang="en-US" dirty="0"/>
          </a:p>
          <a:p>
            <a:r>
              <a:rPr lang="en-US" dirty="0" smtClean="0"/>
              <a:t>Lists use all three building blocks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 </a:t>
            </a:r>
            <a:r>
              <a:rPr lang="en-US" dirty="0"/>
              <a:t>contains an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and</a:t>
            </a:r>
            <a:r>
              <a:rPr lang="en-US" dirty="0"/>
              <a:t> </a:t>
            </a:r>
            <a:r>
              <a:rPr lang="en-US" dirty="0" smtClean="0"/>
              <a:t>another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list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or </a:t>
            </a:r>
            <a:r>
              <a:rPr lang="en-US" dirty="0"/>
              <a:t>it contains no </a:t>
            </a:r>
            <a:r>
              <a:rPr lang="en-US" dirty="0" smtClean="0"/>
              <a:t>data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And of course we can nest compound types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option *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list list)) option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90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of this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way to build each-of types in ML</a:t>
            </a:r>
          </a:p>
          <a:p>
            <a:pPr lvl="1"/>
            <a:r>
              <a:rPr lang="en-US" i="1" dirty="0" smtClean="0"/>
              <a:t>Records</a:t>
            </a:r>
            <a:r>
              <a:rPr lang="en-US" dirty="0" smtClean="0"/>
              <a:t>:  have named </a:t>
            </a:r>
            <a:r>
              <a:rPr lang="en-US" i="1" dirty="0" smtClean="0"/>
              <a:t>fields</a:t>
            </a:r>
          </a:p>
          <a:p>
            <a:pPr lvl="1"/>
            <a:r>
              <a:rPr lang="en-US" dirty="0" smtClean="0"/>
              <a:t>Connection to tuples and idea of </a:t>
            </a:r>
            <a:r>
              <a:rPr lang="en-US" i="1" dirty="0" smtClean="0"/>
              <a:t>syntactic sugar</a:t>
            </a:r>
          </a:p>
          <a:p>
            <a:pPr lvl="1"/>
            <a:endParaRPr lang="en-US" dirty="0"/>
          </a:p>
          <a:p>
            <a:r>
              <a:rPr lang="en-US" dirty="0" smtClean="0"/>
              <a:t>A way to build and use our own one-of types in ML</a:t>
            </a:r>
          </a:p>
          <a:p>
            <a:pPr lvl="1"/>
            <a:r>
              <a:rPr lang="en-US" dirty="0" smtClean="0"/>
              <a:t>For example, a type that contains an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or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1"/>
            <a:r>
              <a:rPr lang="en-US" dirty="0" smtClean="0"/>
              <a:t>Will lead to </a:t>
            </a:r>
            <a:r>
              <a:rPr lang="en-US" i="1" dirty="0" smtClean="0"/>
              <a:t>pattern-matching</a:t>
            </a:r>
            <a:r>
              <a:rPr lang="en-US" dirty="0" smtClean="0"/>
              <a:t>, one of ML’s coolest and strangest-to-Java-programmers features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Later in course: How OOP does one-of types</a:t>
            </a:r>
          </a:p>
          <a:p>
            <a:pPr lvl="1"/>
            <a:r>
              <a:rPr lang="en-US" dirty="0" smtClean="0"/>
              <a:t>Key contrast with procedural and functional programming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66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Record values</a:t>
            </a:r>
            <a:r>
              <a:rPr lang="en-US" dirty="0" smtClean="0"/>
              <a:t> have fields (any name) holding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Record types</a:t>
            </a:r>
            <a:r>
              <a:rPr lang="en-US" dirty="0" smtClean="0"/>
              <a:t> have fields (and name) holding types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The order of fields in a record value or type never matters</a:t>
            </a:r>
          </a:p>
          <a:p>
            <a:pPr lvl="1"/>
            <a:r>
              <a:rPr lang="en-US" dirty="0" smtClean="0"/>
              <a:t>REPL alphabetizes fields just for consistency</a:t>
            </a:r>
          </a:p>
          <a:p>
            <a:pPr lvl="1"/>
            <a:endParaRPr lang="en-US" sz="1200" dirty="0"/>
          </a:p>
          <a:p>
            <a:pPr marL="0" indent="0">
              <a:buNone/>
            </a:pPr>
            <a:r>
              <a:rPr lang="en-US" dirty="0" smtClean="0"/>
              <a:t>Building records: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Accessing components: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dirty="0" smtClean="0"/>
              <a:t>(Evaluation rules and type-checking as expected)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CSE341: Programming Languages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90800" y="1981200"/>
            <a:ext cx="38100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{</a:t>
            </a:r>
            <a:r>
              <a:rPr lang="en-US" sz="2000" kern="0" dirty="0" smtClean="0">
                <a:latin typeface="Courier New" pitchFamily="49" charset="0"/>
              </a:rPr>
              <a:t>f1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v1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,</a:t>
            </a:r>
            <a:r>
              <a:rPr lang="en-US" sz="2000" kern="0" dirty="0" smtClean="0">
                <a:latin typeface="Courier New" pitchFamily="49" charset="0"/>
              </a:rPr>
              <a:t> …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,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fn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vn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}</a:t>
            </a:r>
            <a:endParaRPr lang="en-US" sz="2000" i="1" kern="0" dirty="0" smtClean="0"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90800" y="2743200"/>
            <a:ext cx="38100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{</a:t>
            </a:r>
            <a:r>
              <a:rPr lang="en-US" sz="2000" kern="0" dirty="0" smtClean="0">
                <a:latin typeface="Courier New" pitchFamily="49" charset="0"/>
              </a:rPr>
              <a:t>f1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: </a:t>
            </a:r>
            <a:r>
              <a:rPr lang="en-US" sz="2000" kern="0" dirty="0" smtClean="0">
                <a:latin typeface="Courier New" pitchFamily="49" charset="0"/>
              </a:rPr>
              <a:t>t1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,</a:t>
            </a:r>
            <a:r>
              <a:rPr lang="en-US" sz="2000" kern="0" dirty="0" smtClean="0">
                <a:latin typeface="Courier New" pitchFamily="49" charset="0"/>
              </a:rPr>
              <a:t> …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,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fn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: </a:t>
            </a:r>
            <a:r>
              <a:rPr lang="en-US" sz="2000" kern="0" dirty="0" err="1" smtClean="0">
                <a:latin typeface="Courier New" pitchFamily="49" charset="0"/>
              </a:rPr>
              <a:t>tn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}</a:t>
            </a:r>
            <a:endParaRPr lang="en-US" sz="2000" i="1" kern="0" dirty="0" smtClean="0">
              <a:latin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67000" y="4572000"/>
            <a:ext cx="38100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{</a:t>
            </a:r>
            <a:r>
              <a:rPr lang="en-US" sz="2000" kern="0" dirty="0" smtClean="0">
                <a:latin typeface="Courier New" pitchFamily="49" charset="0"/>
              </a:rPr>
              <a:t>f1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e1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,</a:t>
            </a:r>
            <a:r>
              <a:rPr lang="en-US" sz="2000" kern="0" dirty="0" smtClean="0">
                <a:latin typeface="Courier New" pitchFamily="49" charset="0"/>
              </a:rPr>
              <a:t> …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,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fn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en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}</a:t>
            </a:r>
            <a:endParaRPr lang="en-US" sz="2000" i="1" kern="0" dirty="0" smtClean="0"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00400" y="5334000"/>
            <a:ext cx="25908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#</a:t>
            </a:r>
            <a:r>
              <a:rPr lang="en-US" sz="2000" kern="0" dirty="0" err="1" smtClean="0">
                <a:latin typeface="Courier New" pitchFamily="49" charset="0"/>
              </a:rPr>
              <a:t>myfieldname</a:t>
            </a:r>
            <a:r>
              <a:rPr lang="en-US" sz="2000" kern="0" dirty="0" smtClean="0">
                <a:latin typeface="Courier New" pitchFamily="49" charset="0"/>
              </a:rPr>
              <a:t> e</a:t>
            </a:r>
            <a:endParaRPr lang="en-US" sz="2000" i="1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662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Evaluates to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And has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some expression such as a variable </a:t>
            </a:r>
            <a:r>
              <a:rPr lang="en-US" b="1" dirty="0" smtClean="0">
                <a:latin typeface="Courier New" pitchFamily="49" charset="0"/>
              </a:rPr>
              <a:t>x</a:t>
            </a:r>
            <a:r>
              <a:rPr lang="en-US" dirty="0" smtClean="0"/>
              <a:t> has this type, then get fields with: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 we did not have to declare any record types</a:t>
            </a:r>
          </a:p>
          <a:p>
            <a:pPr lvl="1"/>
            <a:r>
              <a:rPr lang="en-US" dirty="0" smtClean="0"/>
              <a:t>The same program could also make a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{id=</a:t>
            </a:r>
            <a:r>
              <a:rPr lang="en-US" b="1" dirty="0" err="1" smtClean="0">
                <a:latin typeface="Courier New" pitchFamily="49" charset="0"/>
              </a:rPr>
              <a:t>true,ego</a:t>
            </a:r>
            <a:r>
              <a:rPr lang="en-US" b="1" dirty="0" smtClean="0">
                <a:latin typeface="Courier New" pitchFamily="49" charset="0"/>
              </a:rPr>
              <a:t>=false} </a:t>
            </a:r>
            <a:r>
              <a:rPr lang="en-US" dirty="0" smtClean="0"/>
              <a:t>of type </a:t>
            </a:r>
            <a:r>
              <a:rPr lang="en-US" b="1" dirty="0">
                <a:latin typeface="Courier New" pitchFamily="49" charset="0"/>
              </a:rPr>
              <a:t>{</a:t>
            </a:r>
            <a:r>
              <a:rPr lang="en-US" b="1" dirty="0" err="1" smtClean="0">
                <a:latin typeface="Courier New" pitchFamily="49" charset="0"/>
              </a:rPr>
              <a:t>id:bool,ego:bool</a:t>
            </a:r>
            <a:r>
              <a:rPr lang="en-US" b="1" dirty="0" smtClean="0">
                <a:latin typeface="Courier New" pitchFamily="49" charset="0"/>
              </a:rPr>
              <a:t>}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28800" y="1532238"/>
            <a:ext cx="58674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{</a:t>
            </a:r>
            <a:r>
              <a:rPr lang="en-US" sz="2000" kern="0" dirty="0" smtClean="0">
                <a:latin typeface="Courier New" pitchFamily="49" charset="0"/>
              </a:rPr>
              <a:t>name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>
                <a:latin typeface="Courier New" pitchFamily="49" charset="0"/>
              </a:rPr>
              <a:t>"Matai</a:t>
            </a:r>
            <a:r>
              <a:rPr lang="en-US" sz="2000" kern="0" dirty="0" smtClean="0">
                <a:latin typeface="Courier New" pitchFamily="49" charset="0"/>
              </a:rPr>
              <a:t>"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,</a:t>
            </a:r>
            <a:r>
              <a:rPr lang="en-US" sz="2000" kern="0" dirty="0" smtClean="0">
                <a:latin typeface="Courier New" pitchFamily="49" charset="0"/>
              </a:rPr>
              <a:t> id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4 - 3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}</a:t>
            </a:r>
            <a:endParaRPr lang="en-US" sz="2000" i="1" kern="0" dirty="0" smtClean="0"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09800" y="2362200"/>
            <a:ext cx="50292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{</a:t>
            </a:r>
            <a:r>
              <a:rPr lang="en-US" sz="2000" kern="0" dirty="0">
                <a:latin typeface="Courier New" pitchFamily="49" charset="0"/>
              </a:rPr>
              <a:t>id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1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,</a:t>
            </a:r>
            <a:r>
              <a:rPr lang="en-US" sz="2000" kern="0" dirty="0" smtClean="0">
                <a:latin typeface="Courier New" pitchFamily="49" charset="0"/>
              </a:rPr>
              <a:t> name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>
                <a:latin typeface="Courier New" pitchFamily="49" charset="0"/>
              </a:rPr>
              <a:t>"Matai</a:t>
            </a:r>
            <a:r>
              <a:rPr lang="en-US" sz="2000" kern="0" dirty="0" smtClean="0">
                <a:latin typeface="Courier New" pitchFamily="49" charset="0"/>
              </a:rPr>
              <a:t>"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}</a:t>
            </a:r>
            <a:endParaRPr lang="en-US" sz="2000" i="1" kern="0" dirty="0" smtClean="0">
              <a:latin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14600" y="3276600"/>
            <a:ext cx="42672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{</a:t>
            </a:r>
            <a:r>
              <a:rPr lang="en-US" sz="2000" kern="0" dirty="0">
                <a:latin typeface="Courier New" pitchFamily="49" charset="0"/>
              </a:rPr>
              <a:t>id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: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,</a:t>
            </a:r>
            <a:r>
              <a:rPr lang="en-US" sz="2000" kern="0" dirty="0" smtClean="0">
                <a:latin typeface="Courier New" pitchFamily="49" charset="0"/>
              </a:rPr>
              <a:t> name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: </a:t>
            </a:r>
            <a:r>
              <a:rPr lang="en-US" sz="2000" kern="0" dirty="0" smtClean="0">
                <a:latin typeface="Courier New" pitchFamily="49" charset="0"/>
              </a:rPr>
              <a:t>string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}</a:t>
            </a:r>
            <a:endParaRPr lang="en-US" sz="2000" i="1" kern="0" dirty="0" smtClean="0"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43200" y="4267200"/>
            <a:ext cx="31242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#id x     #name x</a:t>
            </a:r>
            <a:endParaRPr lang="en-US" sz="2000" i="1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28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name vs. by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Little difference between </a:t>
            </a:r>
            <a:r>
              <a:rPr lang="en-US" b="1" dirty="0" smtClean="0">
                <a:latin typeface="Courier New" pitchFamily="49" charset="0"/>
              </a:rPr>
              <a:t>(4,7,9) </a:t>
            </a:r>
            <a:r>
              <a:rPr lang="en-US" dirty="0" smtClean="0"/>
              <a:t>and </a:t>
            </a:r>
            <a:r>
              <a:rPr lang="en-US" b="1" dirty="0" smtClean="0">
                <a:latin typeface="Courier New" pitchFamily="49" charset="0"/>
              </a:rPr>
              <a:t>{f=4,g=7,h=9}</a:t>
            </a:r>
          </a:p>
          <a:p>
            <a:pPr lvl="1"/>
            <a:r>
              <a:rPr lang="en-US" dirty="0" smtClean="0"/>
              <a:t>Tuples a little shorter</a:t>
            </a:r>
          </a:p>
          <a:p>
            <a:pPr lvl="1"/>
            <a:r>
              <a:rPr lang="en-US" dirty="0" smtClean="0"/>
              <a:t>Records a little easier to remember “what is where”</a:t>
            </a:r>
          </a:p>
          <a:p>
            <a:pPr lvl="1"/>
            <a:r>
              <a:rPr lang="en-US" dirty="0" smtClean="0"/>
              <a:t>Generally a matter of taste, but for many (6? 8? 12?) fields, a record is usually a better choice</a:t>
            </a:r>
          </a:p>
          <a:p>
            <a:pPr lvl="1"/>
            <a:endParaRPr lang="en-US" sz="1000" dirty="0"/>
          </a:p>
          <a:p>
            <a:r>
              <a:rPr lang="en-US" dirty="0" smtClean="0"/>
              <a:t>A common decision for a construct’s syntax is whether to refer to things </a:t>
            </a:r>
            <a:r>
              <a:rPr lang="en-US" i="1" dirty="0" smtClean="0"/>
              <a:t>by position</a:t>
            </a:r>
            <a:r>
              <a:rPr lang="en-US" dirty="0" smtClean="0"/>
              <a:t> (as in tuples) or </a:t>
            </a:r>
            <a:r>
              <a:rPr lang="en-US" i="1" dirty="0" smtClean="0"/>
              <a:t>by some (field) name </a:t>
            </a:r>
            <a:r>
              <a:rPr lang="en-US" dirty="0" smtClean="0"/>
              <a:t>(as with records)</a:t>
            </a:r>
          </a:p>
          <a:p>
            <a:pPr lvl="1"/>
            <a:r>
              <a:rPr lang="en-US" dirty="0" smtClean="0"/>
              <a:t>A common hybrid is like with Java method arguments (and ML functions as used so far):</a:t>
            </a:r>
          </a:p>
          <a:p>
            <a:pPr lvl="2"/>
            <a:r>
              <a:rPr lang="en-US" dirty="0" smtClean="0"/>
              <a:t>Caller uses </a:t>
            </a:r>
            <a:r>
              <a:rPr lang="en-US" i="1" dirty="0" smtClean="0"/>
              <a:t>position</a:t>
            </a:r>
          </a:p>
          <a:p>
            <a:pPr lvl="2"/>
            <a:r>
              <a:rPr lang="en-US" dirty="0" err="1" smtClean="0"/>
              <a:t>Callee</a:t>
            </a:r>
            <a:r>
              <a:rPr lang="en-US" dirty="0" smtClean="0"/>
              <a:t> uses </a:t>
            </a:r>
            <a:r>
              <a:rPr lang="en-US" i="1" dirty="0" smtClean="0"/>
              <a:t>variables</a:t>
            </a:r>
          </a:p>
          <a:p>
            <a:pPr lvl="2"/>
            <a:r>
              <a:rPr lang="en-US" dirty="0" smtClean="0"/>
              <a:t>Could totally do it differently; some languages have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90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68507</TotalTime>
  <Words>1653</Words>
  <Application>Microsoft Office PowerPoint</Application>
  <PresentationFormat>On-screen Show (4:3)</PresentationFormat>
  <Paragraphs>285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Times New Roman</vt:lpstr>
      <vt:lpstr>Wingdings</vt:lpstr>
      <vt:lpstr>dan_design_template</vt:lpstr>
      <vt:lpstr>CSE341: Programming Languages  Lecture 4 Records, Datatypes, Case Expressions</vt:lpstr>
      <vt:lpstr>Five different things</vt:lpstr>
      <vt:lpstr>Our Focus</vt:lpstr>
      <vt:lpstr>How to build bigger types</vt:lpstr>
      <vt:lpstr>Examples</vt:lpstr>
      <vt:lpstr>Rest of this Lecture</vt:lpstr>
      <vt:lpstr>Records</vt:lpstr>
      <vt:lpstr>Example</vt:lpstr>
      <vt:lpstr>By name vs. by position</vt:lpstr>
      <vt:lpstr>The truth about tuples</vt:lpstr>
      <vt:lpstr>Syntactic sugar</vt:lpstr>
      <vt:lpstr>Datatype bindings</vt:lpstr>
      <vt:lpstr>The values we make</vt:lpstr>
      <vt:lpstr>Using them</vt:lpstr>
      <vt:lpstr>Case</vt:lpstr>
      <vt:lpstr>Patterns</vt:lpstr>
      <vt:lpstr>Why this way is better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Brett Wortzman</cp:lastModifiedBy>
  <cp:revision>1022</cp:revision>
  <dcterms:created xsi:type="dcterms:W3CDTF">2009-03-13T20:43:19Z</dcterms:created>
  <dcterms:modified xsi:type="dcterms:W3CDTF">2019-06-28T17:28:57Z</dcterms:modified>
</cp:coreProperties>
</file>