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8</a:t>
            </a:r>
            <a:br>
              <a:rPr lang="en-US" sz="3200" i="0" dirty="0" smtClean="0"/>
            </a:br>
            <a:r>
              <a:rPr lang="en-US" sz="3200" i="0" dirty="0" smtClean="0"/>
              <a:t>Lexical Scope and Function Closures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lexical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Lexical scope</a:t>
            </a:r>
            <a:r>
              <a:rPr lang="en-US" dirty="0" smtClean="0"/>
              <a:t>: use environment where function is defined</a:t>
            </a:r>
          </a:p>
          <a:p>
            <a:endParaRPr lang="en-US" dirty="0"/>
          </a:p>
          <a:p>
            <a:r>
              <a:rPr lang="en-US" i="1" dirty="0" smtClean="0"/>
              <a:t>Dynamic scope</a:t>
            </a:r>
            <a:r>
              <a:rPr lang="en-US" dirty="0" smtClean="0"/>
              <a:t>: use environment where function is called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Decades ago, both might have been considered reasonable, but now we know lexical scope makes much more sense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Here are three precise, technical reasons</a:t>
            </a:r>
          </a:p>
          <a:p>
            <a:pPr lvl="1"/>
            <a:r>
              <a:rPr lang="en-US" dirty="0" smtClean="0"/>
              <a:t>Not a matter of opinion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lexical 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 meaning does not depend on variable names used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Can change body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to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everywhere instead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</a:p>
          <a:p>
            <a:pPr lvl="1"/>
            <a:r>
              <a:rPr lang="en-US" dirty="0" smtClean="0"/>
              <a:t>Lexical scope: it cannot matter</a:t>
            </a:r>
          </a:p>
          <a:p>
            <a:pPr lvl="1"/>
            <a:r>
              <a:rPr lang="en-US" dirty="0" smtClean="0"/>
              <a:t>Dynamic scope: depends how result is used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Can remove unused variables</a:t>
            </a:r>
          </a:p>
          <a:p>
            <a:pPr lvl="1"/>
            <a:r>
              <a:rPr lang="en-US" dirty="0" smtClean="0"/>
              <a:t>Dynamic scope: but maybe some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uses it (weird)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17618" y="3352800"/>
            <a:ext cx="3906982" cy="106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y+1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x+y+z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7000" y="5420591"/>
            <a:ext cx="2971800" cy="98020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g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3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 </a:t>
            </a:r>
            <a:r>
              <a:rPr lang="en-US" sz="2000" kern="0" dirty="0" smtClean="0">
                <a:latin typeface="Courier New" pitchFamily="49" charset="0"/>
              </a:rPr>
              <a:t>g 2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12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lexical 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 Functions can be type-checked and reasoned about where defined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Dynamic scope tries to add a string and an unbound variable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0" y="3429000"/>
            <a:ext cx="40386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y+1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x+y+z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"hi</a:t>
            </a:r>
            <a:r>
              <a:rPr lang="en-US" sz="2000" kern="0" dirty="0" smtClean="0">
                <a:latin typeface="Courier New" pitchFamily="49" charset="0"/>
              </a:rPr>
              <a:t>"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f 7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g 4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059943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lexical 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838200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US" dirty="0" smtClean="0"/>
              <a:t>Closures can easily store the data they need</a:t>
            </a:r>
          </a:p>
          <a:p>
            <a:pPr lvl="1"/>
            <a:r>
              <a:rPr lang="en-US" dirty="0" smtClean="0"/>
              <a:t>Many more examples and idioms to come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743200"/>
            <a:ext cx="7620000" cy="3505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greaterThanX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y &gt;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filter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US" sz="2000" kern="0" dirty="0">
                <a:latin typeface="Courier New" pitchFamily="49" charset="0"/>
              </a:rPr>
              <a:t>[]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>
                <a:latin typeface="Courier New" pitchFamily="49" charset="0"/>
              </a:rPr>
              <a:t>[]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::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xs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if </a:t>
            </a:r>
            <a:r>
              <a:rPr lang="en-US" sz="2000" kern="0" dirty="0">
                <a:latin typeface="Courier New" pitchFamily="49" charset="0"/>
              </a:rPr>
              <a:t>f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then </a:t>
            </a:r>
            <a:r>
              <a:rPr lang="en-US" sz="2000" kern="0" dirty="0">
                <a:latin typeface="Courier New" pitchFamily="49" charset="0"/>
              </a:rPr>
              <a:t>x::(</a:t>
            </a:r>
            <a:r>
              <a:rPr lang="en-US" sz="2000" kern="0" dirty="0" smtClean="0">
                <a:latin typeface="Courier New" pitchFamily="49" charset="0"/>
              </a:rPr>
              <a:t>filter(f,xs))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else </a:t>
            </a:r>
            <a:r>
              <a:rPr lang="en-US" sz="2000" kern="0" dirty="0" smtClean="0">
                <a:latin typeface="Courier New" pitchFamily="49" charset="0"/>
              </a:rPr>
              <a:t>filter(</a:t>
            </a:r>
            <a:r>
              <a:rPr lang="en-US" sz="2000" kern="0" dirty="0" err="1" smtClean="0">
                <a:latin typeface="Courier New" pitchFamily="49" charset="0"/>
              </a:rPr>
              <a:t>f,xs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noNegatives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= filter(</a:t>
            </a:r>
            <a:r>
              <a:rPr lang="en-US" sz="2000" kern="0" dirty="0" err="1" smtClean="0">
                <a:latin typeface="Courier New" pitchFamily="49" charset="0"/>
              </a:rPr>
              <a:t>greaterThanX</a:t>
            </a:r>
            <a:r>
              <a:rPr lang="en-US" sz="2000" kern="0" dirty="0" smtClean="0">
                <a:latin typeface="Courier New" pitchFamily="49" charset="0"/>
              </a:rPr>
              <a:t> ~1,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allGreater</a:t>
            </a:r>
            <a:r>
              <a:rPr lang="en-US" sz="12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filter(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>
                <a:latin typeface="Courier New" pitchFamily="49" charset="0"/>
              </a:rPr>
              <a:t>&gt; </a:t>
            </a:r>
            <a:r>
              <a:rPr lang="en-US" sz="2000" kern="0" dirty="0" smtClean="0">
                <a:latin typeface="Courier New" pitchFamily="49" charset="0"/>
              </a:rPr>
              <a:t>n,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851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dynamic scope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r>
              <a:rPr lang="en-US" dirty="0" smtClean="0"/>
              <a:t>Lexical scope for variables is definitely the right default</a:t>
            </a:r>
          </a:p>
          <a:p>
            <a:pPr lvl="1"/>
            <a:r>
              <a:rPr lang="en-US" dirty="0" smtClean="0"/>
              <a:t>Very common across languages</a:t>
            </a:r>
          </a:p>
          <a:p>
            <a:pPr lvl="1"/>
            <a:endParaRPr lang="en-US" dirty="0"/>
          </a:p>
          <a:p>
            <a:r>
              <a:rPr lang="en-US" dirty="0" smtClean="0"/>
              <a:t>Dynamic scope is occasionally convenient in some situations</a:t>
            </a:r>
          </a:p>
          <a:p>
            <a:pPr lvl="1"/>
            <a:r>
              <a:rPr lang="en-US" dirty="0" smtClean="0"/>
              <a:t>So some languages (e.g., Racket) have special ways to do it</a:t>
            </a:r>
          </a:p>
          <a:p>
            <a:pPr lvl="1"/>
            <a:r>
              <a:rPr lang="en-US" dirty="0" smtClean="0"/>
              <a:t>But most do not bother</a:t>
            </a:r>
          </a:p>
          <a:p>
            <a:pPr lvl="1"/>
            <a:endParaRPr lang="en-US" dirty="0"/>
          </a:p>
          <a:p>
            <a:r>
              <a:rPr lang="en-US" dirty="0" smtClean="0"/>
              <a:t>If you squint some, exception handling is more like dynamic scope: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raise e</a:t>
            </a:r>
            <a:r>
              <a:rPr lang="en-US" dirty="0" smtClean="0"/>
              <a:t> transfers control to the current innermost handler</a:t>
            </a:r>
          </a:p>
          <a:p>
            <a:pPr lvl="1"/>
            <a:r>
              <a:rPr lang="en-US" dirty="0" smtClean="0"/>
              <a:t>Does not have to be syntactically inside a handle expression (and usually is not)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11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things </a:t>
            </a:r>
            <a:r>
              <a:rPr lang="en-US" dirty="0"/>
              <a:t>e</a:t>
            </a:r>
            <a:r>
              <a:rPr lang="en-US" dirty="0" smtClean="0"/>
              <a:t>valuate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Things we know:</a:t>
            </a:r>
          </a:p>
          <a:p>
            <a:pPr lvl="1"/>
            <a:r>
              <a:rPr lang="en-US" dirty="0" smtClean="0"/>
              <a:t>A function body is not evaluated until the function is called</a:t>
            </a:r>
          </a:p>
          <a:p>
            <a:pPr lvl="1"/>
            <a:r>
              <a:rPr lang="en-US" dirty="0" smtClean="0"/>
              <a:t>A function body is evaluated every time the function is called</a:t>
            </a:r>
          </a:p>
          <a:p>
            <a:pPr lvl="1"/>
            <a:r>
              <a:rPr lang="en-US" dirty="0" smtClean="0"/>
              <a:t>A variable binding evaluates its expression when the binding is evaluated, not every time the variable is used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With closures, this means we can avoid repeating computations that do not depend on function arguments</a:t>
            </a:r>
          </a:p>
          <a:p>
            <a:pPr lvl="1"/>
            <a:r>
              <a:rPr lang="en-US" dirty="0" smtClean="0"/>
              <a:t>Not so worried about performance, but good example to emphasize the semantics of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9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both work and rely on using variables in the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first one computes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String.size</a:t>
            </a:r>
            <a:r>
              <a:rPr lang="en-US" dirty="0" smtClean="0"/>
              <a:t> once per element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The second one computes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String.size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dirty="0" smtClean="0"/>
              <a:t> once per list</a:t>
            </a:r>
          </a:p>
          <a:p>
            <a:pPr lvl="1"/>
            <a:r>
              <a:rPr lang="en-US" dirty="0" smtClean="0"/>
              <a:t>Nothing new here: let-bindings are evaluated when encountered and function bodies evaluated when </a:t>
            </a:r>
            <a:r>
              <a:rPr lang="en-US" i="1" dirty="0" smtClean="0"/>
              <a:t>called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133600"/>
            <a:ext cx="7772400" cy="2209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allShorterThan1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filter(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String.size</a:t>
            </a:r>
            <a:r>
              <a:rPr lang="en-US" sz="2000" kern="0" dirty="0" smtClean="0">
                <a:latin typeface="Courier New" pitchFamily="49" charset="0"/>
              </a:rPr>
              <a:t> x &lt; </a:t>
            </a:r>
            <a:r>
              <a:rPr lang="en-US" sz="2000" kern="0" dirty="0" err="1" smtClean="0">
                <a:latin typeface="Courier New" pitchFamily="49" charset="0"/>
              </a:rPr>
              <a:t>String.size</a:t>
            </a:r>
            <a:r>
              <a:rPr lang="en-US" sz="2000" kern="0" dirty="0" smtClean="0">
                <a:latin typeface="Courier New" pitchFamily="49" charset="0"/>
              </a:rPr>
              <a:t> s,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allShorterThan2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String.size</a:t>
            </a:r>
            <a:r>
              <a:rPr lang="en-US" sz="2000" kern="0" dirty="0" smtClean="0">
                <a:latin typeface="Courier New" pitchFamily="49" charset="0"/>
              </a:rPr>
              <a:t> s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in </a:t>
            </a:r>
            <a:r>
              <a:rPr lang="en-US" sz="2000" kern="0" dirty="0">
                <a:latin typeface="Courier New" pitchFamily="49" charset="0"/>
              </a:rPr>
              <a:t>filter(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latin typeface="Courier New" pitchFamily="49" charset="0"/>
              </a:rPr>
              <a:t>String.size</a:t>
            </a:r>
            <a:r>
              <a:rPr lang="en-US" sz="2000" kern="0" dirty="0">
                <a:latin typeface="Courier New" pitchFamily="49" charset="0"/>
              </a:rPr>
              <a:t> x &lt;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59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famous function: 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209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fold</a:t>
            </a:r>
            <a:r>
              <a:rPr lang="en-US" dirty="0" smtClean="0"/>
              <a:t> (and synonyms / close relatives reduce, inject, etc.) is another very famous iterator over recursive structures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Accumulates an answer by repeatedly applying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to answer so far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fold(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f,acc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,[x1,x2,x3,x4])</a:t>
            </a:r>
            <a:r>
              <a:rPr lang="en-US" dirty="0" smtClean="0"/>
              <a:t> computes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f(f(f(f(acc,x1),x2),x3),x4)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2600" y="3581400"/>
            <a:ext cx="56388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fold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acc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US" sz="2000" kern="0" dirty="0">
                <a:latin typeface="Courier New" pitchFamily="49" charset="0"/>
              </a:rPr>
              <a:t>[]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acc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::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xs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fold(f, f(</a:t>
            </a:r>
            <a:r>
              <a:rPr lang="en-US" sz="2000" kern="0" dirty="0" err="1" smtClean="0">
                <a:latin typeface="Courier New" pitchFamily="49" charset="0"/>
              </a:rPr>
              <a:t>acc,x</a:t>
            </a:r>
            <a:r>
              <a:rPr lang="en-US" sz="2000" kern="0" dirty="0" smtClean="0">
                <a:latin typeface="Courier New" pitchFamily="49" charset="0"/>
              </a:rPr>
              <a:t>),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848290"/>
            <a:ext cx="81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fold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: ('a * 'b -&gt; 'a) * 'a * 'b list -&gt; 'a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62000" y="4876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0" dirty="0" smtClean="0"/>
              <a:t>This version “folds left”; another version “folds right”</a:t>
            </a:r>
          </a:p>
          <a:p>
            <a:pPr lvl="1"/>
            <a:r>
              <a:rPr lang="en-US" b="0" dirty="0" smtClean="0"/>
              <a:t>Whether the direction matters depends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0" dirty="0" smtClean="0"/>
              <a:t> (often not)</a:t>
            </a:r>
          </a:p>
          <a:p>
            <a:pPr marL="0" indent="0">
              <a:buFontTx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76842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iterators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3581400"/>
          </a:xfrm>
        </p:spPr>
        <p:txBody>
          <a:bodyPr/>
          <a:lstStyle/>
          <a:p>
            <a:r>
              <a:rPr lang="en-US" dirty="0" smtClean="0"/>
              <a:t>These “iterator-like” functions are not built into the language</a:t>
            </a:r>
          </a:p>
          <a:p>
            <a:pPr lvl="1"/>
            <a:r>
              <a:rPr lang="en-US" dirty="0" smtClean="0"/>
              <a:t>Just a programming pattern</a:t>
            </a:r>
          </a:p>
          <a:p>
            <a:pPr lvl="1"/>
            <a:r>
              <a:rPr lang="en-US" dirty="0" smtClean="0"/>
              <a:t>Though many languages have built-in support, which often allows stopping early without resorting to exceptions</a:t>
            </a:r>
          </a:p>
          <a:p>
            <a:pPr lvl="1"/>
            <a:endParaRPr lang="en-US" dirty="0"/>
          </a:p>
          <a:p>
            <a:r>
              <a:rPr lang="en-US" dirty="0" smtClean="0"/>
              <a:t>This pattern separates recursive traversal from data processing</a:t>
            </a:r>
          </a:p>
          <a:p>
            <a:pPr lvl="1"/>
            <a:r>
              <a:rPr lang="en-US" dirty="0" smtClean="0"/>
              <a:t>Can reuse same traversal for different data processing</a:t>
            </a:r>
          </a:p>
          <a:p>
            <a:pPr lvl="1"/>
            <a:r>
              <a:rPr lang="en-US" dirty="0" smtClean="0"/>
              <a:t>Can reuse same data processing for different data structures</a:t>
            </a:r>
          </a:p>
          <a:p>
            <a:pPr lvl="1"/>
            <a:r>
              <a:rPr lang="en-US" dirty="0" smtClean="0"/>
              <a:t>In both cases, using common vocabulary concisely communicates intent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5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8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are useful and do not use “private data”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276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These are useful and do use “private data”</a:t>
            </a:r>
            <a:endParaRPr lang="en-US" b="0" dirty="0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905000"/>
            <a:ext cx="7772400" cy="1104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f1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fold((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x+y</a:t>
            </a:r>
            <a:r>
              <a:rPr lang="en-US" sz="2000" kern="0" dirty="0" smtClean="0">
                <a:latin typeface="Courier New" pitchFamily="49" charset="0"/>
              </a:rPr>
              <a:t>), 0,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f2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fold((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latin typeface="Courier New" pitchFamily="49" charset="0"/>
              </a:rPr>
              <a:t> y&gt;=0),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true,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3810000"/>
            <a:ext cx="7772400" cy="24003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f3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hi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lo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fold(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</a:t>
            </a:r>
            <a:r>
              <a:rPr lang="en-US" sz="2000" kern="0" dirty="0" smtClean="0">
                <a:latin typeface="Courier New" pitchFamily="49" charset="0"/>
              </a:rPr>
              <a:t>x + 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y &gt;= lo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andalso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 &lt;= hi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            then </a:t>
            </a:r>
            <a:r>
              <a:rPr lang="en-US" sz="2000" kern="0" dirty="0" smtClean="0">
                <a:latin typeface="Courier New" pitchFamily="49" charset="0"/>
              </a:rPr>
              <a:t>1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            else </a:t>
            </a:r>
            <a:r>
              <a:rPr lang="en-US" sz="2000" kern="0" dirty="0" smtClean="0">
                <a:latin typeface="Courier New" pitchFamily="49" charset="0"/>
              </a:rPr>
              <a:t>0)),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0,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f4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fold(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latin typeface="Courier New" pitchFamily="49" charset="0"/>
              </a:rPr>
              <a:t> g y),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 true,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4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important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495800"/>
          </a:xfrm>
        </p:spPr>
        <p:txBody>
          <a:bodyPr/>
          <a:lstStyle/>
          <a:p>
            <a:r>
              <a:rPr lang="en-US" dirty="0" smtClean="0"/>
              <a:t>We know function bodies can use any bindings in scope</a:t>
            </a:r>
          </a:p>
          <a:p>
            <a:endParaRPr lang="en-US" sz="1400" dirty="0"/>
          </a:p>
          <a:p>
            <a:r>
              <a:rPr lang="en-US" dirty="0" smtClean="0"/>
              <a:t>But now that functions can be passed around: In scope where?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Where the function was defined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(not where it was called)</a:t>
            </a:r>
          </a:p>
          <a:p>
            <a:pPr lvl="1"/>
            <a:endParaRPr lang="en-US" sz="1200" dirty="0"/>
          </a:p>
          <a:p>
            <a:r>
              <a:rPr lang="en-US" dirty="0"/>
              <a:t>This semantics is called </a:t>
            </a:r>
            <a:r>
              <a:rPr lang="en-US" i="1" dirty="0">
                <a:solidFill>
                  <a:schemeClr val="accent2"/>
                </a:solidFill>
              </a:rPr>
              <a:t>lexical scope</a:t>
            </a:r>
          </a:p>
          <a:p>
            <a:endParaRPr lang="en-US" sz="1200" dirty="0" smtClean="0"/>
          </a:p>
          <a:p>
            <a:r>
              <a:rPr lang="en-US" dirty="0" smtClean="0"/>
              <a:t>There are lots of good reasons for this semantics (why)</a:t>
            </a:r>
          </a:p>
          <a:p>
            <a:pPr lvl="1"/>
            <a:r>
              <a:rPr lang="en-US" dirty="0" smtClean="0"/>
              <a:t>Discussed after explaining what the semantics is (what)</a:t>
            </a:r>
          </a:p>
          <a:p>
            <a:pPr lvl="1"/>
            <a:r>
              <a:rPr lang="en-US" dirty="0" smtClean="0"/>
              <a:t>Later in course: implementing it (how)</a:t>
            </a:r>
          </a:p>
          <a:p>
            <a:pPr lvl="1"/>
            <a:endParaRPr lang="en-US" sz="1200" dirty="0"/>
          </a:p>
          <a:p>
            <a:r>
              <a:rPr lang="en-US" dirty="0" smtClean="0"/>
              <a:t>Must “get this” for homework, exams, and competent programming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6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made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2743200"/>
          </a:xfrm>
        </p:spPr>
        <p:txBody>
          <a:bodyPr/>
          <a:lstStyle/>
          <a:p>
            <a:r>
              <a:rPr lang="en-US" dirty="0" smtClean="0"/>
              <a:t>Functions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fold</a:t>
            </a:r>
            <a:r>
              <a:rPr lang="en-US" dirty="0" smtClean="0"/>
              <a:t> are </a:t>
            </a:r>
            <a:r>
              <a:rPr lang="en-US" i="1" dirty="0" smtClean="0"/>
              <a:t>much</a:t>
            </a:r>
            <a:r>
              <a:rPr lang="en-US" dirty="0" smtClean="0"/>
              <a:t> more powerful thanks to closures and lexical scope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 passed in can use any “private” data in its environment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Iterator “doesn’t even know the data is there” or what type it has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0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Demonstrates lexical scope even without higher-order functions: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41418" y="1981200"/>
            <a:ext cx="4211782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1 *)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2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x + y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3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4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3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5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f (x + y)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38100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Line 2 defines a function that, when called, evaluates body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b="0" dirty="0" smtClean="0"/>
              <a:t> in environment 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0" dirty="0" smtClean="0"/>
              <a:t> maps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0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0" dirty="0" smtClean="0"/>
              <a:t> maps to the argument</a:t>
            </a:r>
          </a:p>
          <a:p>
            <a:r>
              <a:rPr lang="en-US" b="0" dirty="0" smtClean="0"/>
              <a:t>Call on line 5:</a:t>
            </a:r>
          </a:p>
          <a:p>
            <a:pPr lvl="1"/>
            <a:r>
              <a:rPr lang="en-US" b="0" dirty="0" smtClean="0"/>
              <a:t>Looks up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0" dirty="0" smtClean="0"/>
              <a:t> to get the function defined on line 2</a:t>
            </a:r>
          </a:p>
          <a:p>
            <a:pPr lvl="1"/>
            <a:r>
              <a:rPr lang="en-US" b="0" dirty="0" smtClean="0"/>
              <a:t>Evaluates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b="0" dirty="0" smtClean="0"/>
              <a:t> in </a:t>
            </a:r>
            <a:r>
              <a:rPr lang="en-US" b="0" dirty="0" smtClean="0">
                <a:solidFill>
                  <a:schemeClr val="accent2"/>
                </a:solidFill>
              </a:rPr>
              <a:t>current environment</a:t>
            </a:r>
            <a:r>
              <a:rPr lang="en-US" b="0" dirty="0" smtClean="0"/>
              <a:t>, producing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lvl="1"/>
            <a:r>
              <a:rPr lang="en-US" b="0" dirty="0" smtClean="0"/>
              <a:t>Calls the function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0" dirty="0" smtClean="0"/>
              <a:t>, which evaluates the body in the </a:t>
            </a:r>
            <a:r>
              <a:rPr lang="en-US" b="0" dirty="0" smtClean="0">
                <a:solidFill>
                  <a:schemeClr val="accent2"/>
                </a:solidFill>
              </a:rPr>
              <a:t>old environment</a:t>
            </a:r>
            <a:r>
              <a:rPr lang="en-US" b="0" dirty="0" smtClean="0"/>
              <a:t>, producing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14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can functions be evaluated in old environments that aren’t around anymore?</a:t>
            </a:r>
          </a:p>
          <a:p>
            <a:pPr lvl="1"/>
            <a:r>
              <a:rPr lang="en-US" dirty="0" smtClean="0"/>
              <a:t>The language implementation keeps them around as necessary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Can define the semantics of functions as follows:</a:t>
            </a:r>
          </a:p>
          <a:p>
            <a:r>
              <a:rPr lang="en-US" dirty="0" smtClean="0"/>
              <a:t>A function value has </a:t>
            </a:r>
            <a:r>
              <a:rPr lang="en-US" dirty="0" smtClean="0">
                <a:solidFill>
                  <a:schemeClr val="accent2"/>
                </a:solidFill>
              </a:rPr>
              <a:t>two parts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code</a:t>
            </a:r>
            <a:r>
              <a:rPr lang="en-US" dirty="0" smtClean="0"/>
              <a:t> (obviously)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environment</a:t>
            </a:r>
            <a:r>
              <a:rPr lang="en-US" dirty="0" smtClean="0"/>
              <a:t> that was current when the function was defined</a:t>
            </a:r>
          </a:p>
          <a:p>
            <a:r>
              <a:rPr lang="en-US" dirty="0" smtClean="0"/>
              <a:t>This is a “pair” but unlike ML pairs, you cannot access the pieces</a:t>
            </a:r>
          </a:p>
          <a:p>
            <a:r>
              <a:rPr lang="en-US" dirty="0" smtClean="0"/>
              <a:t>All you can do is call this “pair”</a:t>
            </a:r>
          </a:p>
          <a:p>
            <a:r>
              <a:rPr lang="en-US" dirty="0" smtClean="0"/>
              <a:t>This pair is called a </a:t>
            </a:r>
            <a:r>
              <a:rPr lang="en-US" i="1" dirty="0" smtClean="0">
                <a:solidFill>
                  <a:schemeClr val="accent2"/>
                </a:solidFill>
              </a:rPr>
              <a:t>function closure</a:t>
            </a:r>
          </a:p>
          <a:p>
            <a:r>
              <a:rPr lang="en-US" dirty="0" smtClean="0"/>
              <a:t>A call evaluates the code part in the environment part (extended with the function argument)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41418" y="1447800"/>
            <a:ext cx="4211782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1 *)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2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x + y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3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4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3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5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f (x + y)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3352800"/>
            <a:ext cx="777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Line 2 creates a closure and binds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0" dirty="0" smtClean="0"/>
              <a:t> to it:</a:t>
            </a:r>
          </a:p>
          <a:p>
            <a:pPr lvl="1"/>
            <a:r>
              <a:rPr lang="en-US" b="0" dirty="0" smtClean="0"/>
              <a:t>Code: “take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0" dirty="0" smtClean="0"/>
              <a:t> and have body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b="0" dirty="0" smtClean="0"/>
              <a:t>”</a:t>
            </a:r>
          </a:p>
          <a:p>
            <a:pPr lvl="1"/>
            <a:r>
              <a:rPr lang="en-US" b="0" dirty="0" smtClean="0"/>
              <a:t>Environment: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0" dirty="0" smtClean="0"/>
              <a:t> maps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0" dirty="0" smtClean="0"/>
              <a:t>” </a:t>
            </a:r>
          </a:p>
          <a:p>
            <a:pPr lvl="2"/>
            <a:r>
              <a:rPr lang="en-US" b="0" dirty="0" smtClean="0"/>
              <a:t>(Plus whatever else is in scope, including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0" dirty="0" smtClean="0"/>
              <a:t> for recursion)</a:t>
            </a:r>
          </a:p>
          <a:p>
            <a:pPr lvl="2"/>
            <a:endParaRPr lang="en-US" b="0" dirty="0"/>
          </a:p>
          <a:p>
            <a:r>
              <a:rPr lang="en-US" b="0" dirty="0" smtClean="0"/>
              <a:t>Line 5 calls the closure defined in line 2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b="0" dirty="0" smtClean="0"/>
          </a:p>
          <a:p>
            <a:pPr lvl="1"/>
            <a:r>
              <a:rPr lang="en-US" b="0" dirty="0" smtClean="0"/>
              <a:t>So body evaluated in environment </a:t>
            </a:r>
            <a:r>
              <a:rPr lang="en-US" b="0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0" dirty="0"/>
              <a:t> maps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0" dirty="0"/>
              <a:t>” </a:t>
            </a:r>
            <a:r>
              <a:rPr lang="en-US" b="0" dirty="0" smtClean="0"/>
              <a:t>extended with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0" dirty="0" smtClean="0"/>
              <a:t> </a:t>
            </a:r>
            <a:r>
              <a:rPr lang="en-US" b="0" dirty="0"/>
              <a:t>maps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0" dirty="0" smtClean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66977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you know the rule: </a:t>
            </a:r>
            <a:r>
              <a:rPr lang="en-US" i="1" dirty="0" smtClean="0"/>
              <a:t>lexical scope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steps: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(Silly) examples to demonstrate how the rule works with higher-order functions</a:t>
            </a:r>
          </a:p>
          <a:p>
            <a:endParaRPr lang="en-US" dirty="0"/>
          </a:p>
          <a:p>
            <a:r>
              <a:rPr lang="en-US" dirty="0" smtClean="0"/>
              <a:t>Why the other natural rule, </a:t>
            </a:r>
            <a:r>
              <a:rPr lang="en-US" i="1" dirty="0" smtClean="0"/>
              <a:t>dynamic scope</a:t>
            </a:r>
            <a:r>
              <a:rPr lang="en-US" dirty="0" smtClean="0"/>
              <a:t>, is a bad idea</a:t>
            </a:r>
          </a:p>
          <a:p>
            <a:endParaRPr lang="en-US" dirty="0"/>
          </a:p>
          <a:p>
            <a:r>
              <a:rPr lang="en-US" dirty="0" smtClean="0"/>
              <a:t>Powerful </a:t>
            </a:r>
            <a:r>
              <a:rPr lang="en-US" i="1" dirty="0" smtClean="0"/>
              <a:t>idioms</a:t>
            </a:r>
            <a:r>
              <a:rPr lang="en-US" dirty="0" smtClean="0"/>
              <a:t> with higher-order functions that use this rule</a:t>
            </a:r>
          </a:p>
          <a:p>
            <a:pPr lvl="1"/>
            <a:r>
              <a:rPr lang="en-US" dirty="0" smtClean="0"/>
              <a:t>Passing functions to iterators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filter</a:t>
            </a:r>
          </a:p>
          <a:p>
            <a:pPr lvl="1"/>
            <a:r>
              <a:rPr lang="en-US" dirty="0" smtClean="0"/>
              <a:t>Next lecture:  Several more idioms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51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 stays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function body is evaluated in the environment where the function was defined (created)</a:t>
            </a:r>
          </a:p>
          <a:p>
            <a:pPr lvl="1"/>
            <a:r>
              <a:rPr lang="en-US" dirty="0" smtClean="0"/>
              <a:t>Extended with the function argument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Nothing changes to this rule when we take and return functions</a:t>
            </a:r>
          </a:p>
          <a:p>
            <a:pPr lvl="1"/>
            <a:r>
              <a:rPr lang="en-US" dirty="0" smtClean="0"/>
              <a:t>But “the environment” may involve nested let-expressions, not just the top-level sequence of bindings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Makes first-class functions much more powerful</a:t>
            </a:r>
          </a:p>
          <a:p>
            <a:pPr lvl="1"/>
            <a:r>
              <a:rPr lang="en-US" dirty="0" smtClean="0"/>
              <a:t>Even if may seem counterintuitive at first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Returning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r>
              <a:rPr lang="en-US" dirty="0" smtClean="0"/>
              <a:t>Trust the rule: Evaluating line 4 binds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to a closure:</a:t>
            </a:r>
          </a:p>
          <a:p>
            <a:pPr lvl="1"/>
            <a:r>
              <a:rPr lang="en-US" dirty="0" smtClean="0"/>
              <a:t>Code: </a:t>
            </a:r>
            <a:r>
              <a:rPr lang="en-US" dirty="0"/>
              <a:t>“take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smtClean="0"/>
              <a:t> </a:t>
            </a:r>
            <a:r>
              <a:rPr lang="en-US" dirty="0"/>
              <a:t>and have body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Environment: 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</a:t>
            </a:r>
            <a:r>
              <a:rPr lang="en-US" dirty="0"/>
              <a:t>maps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/>
              <a:t>,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dirty="0" smtClean="0"/>
              <a:t> </a:t>
            </a:r>
            <a:r>
              <a:rPr lang="en-US" dirty="0"/>
              <a:t>maps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>
                <a:cs typeface="Courier New" pitchFamily="49" charset="0"/>
              </a:rPr>
              <a:t> (shadowing)</a:t>
            </a:r>
            <a:r>
              <a:rPr lang="en-US" dirty="0" smtClean="0"/>
              <a:t>, …”</a:t>
            </a:r>
          </a:p>
          <a:p>
            <a:pPr lvl="1"/>
            <a:r>
              <a:rPr lang="en-US" dirty="0" smtClean="0"/>
              <a:t>So this closure will always add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9</a:t>
            </a:r>
            <a:r>
              <a:rPr lang="en-US" dirty="0" smtClean="0"/>
              <a:t> to its argument</a:t>
            </a:r>
          </a:p>
          <a:p>
            <a:r>
              <a:rPr lang="en-US" dirty="0" smtClean="0"/>
              <a:t> So line 6 binds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 smtClean="0"/>
              <a:t>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41418" y="1295400"/>
            <a:ext cx="5430982" cy="2514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1 *)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2 *)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2a *)</a:t>
            </a: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y+1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2b *)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x+y+z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3 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3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4 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f 4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5 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5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6 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g 6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221003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r>
              <a:rPr lang="en-US" dirty="0" smtClean="0"/>
              <a:t>Trust the rule: </a:t>
            </a:r>
            <a:r>
              <a:rPr lang="en-US" dirty="0"/>
              <a:t>Evaluating line </a:t>
            </a:r>
            <a:r>
              <a:rPr lang="en-US" dirty="0" smtClean="0"/>
              <a:t>3 </a:t>
            </a:r>
            <a:r>
              <a:rPr lang="en-US" dirty="0"/>
              <a:t>binds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/>
              <a:t> to a closure:</a:t>
            </a:r>
          </a:p>
          <a:p>
            <a:pPr lvl="1"/>
            <a:r>
              <a:rPr lang="en-US" dirty="0"/>
              <a:t>Code: “take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</a:t>
            </a:r>
            <a:r>
              <a:rPr lang="en-US" dirty="0"/>
              <a:t>and have body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Environment: </a:t>
            </a:r>
            <a:r>
              <a:rPr lang="en-US" dirty="0" smtClean="0"/>
              <a:t>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</a:t>
            </a:r>
            <a:r>
              <a:rPr lang="en-US" dirty="0"/>
              <a:t>maps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/>
              <a:t>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maps </a:t>
            </a:r>
            <a:r>
              <a:rPr lang="en-US" dirty="0" smtClean="0"/>
              <a:t>to a closure, </a:t>
            </a:r>
            <a:r>
              <a:rPr lang="en-US" dirty="0"/>
              <a:t>…”</a:t>
            </a:r>
          </a:p>
          <a:p>
            <a:pPr lvl="1"/>
            <a:r>
              <a:rPr lang="en-US" dirty="0"/>
              <a:t>So this closure will always add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/>
              <a:t> </a:t>
            </a:r>
            <a:r>
              <a:rPr lang="en-US" dirty="0"/>
              <a:t>to its argument</a:t>
            </a:r>
          </a:p>
          <a:p>
            <a:r>
              <a:rPr lang="en-US" dirty="0"/>
              <a:t> So </a:t>
            </a:r>
            <a:r>
              <a:rPr lang="en-US" dirty="0" smtClean="0"/>
              <a:t>line 4 </a:t>
            </a:r>
            <a:r>
              <a:rPr lang="en-US" dirty="0"/>
              <a:t>binds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Line 1a is as stupid and irrelevant as it should be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620982"/>
            <a:ext cx="6400800" cy="19604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1 *)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g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call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arg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with 2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1a *)</a:t>
            </a: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3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1b *)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 </a:t>
            </a:r>
            <a:r>
              <a:rPr lang="en-US" sz="2000" kern="0" dirty="0" smtClean="0">
                <a:latin typeface="Courier New" pitchFamily="49" charset="0"/>
              </a:rPr>
              <a:t>g 2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2 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4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3 *)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x + y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4 *)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f h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50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57845</TotalTime>
  <Words>1859</Words>
  <Application>Microsoft Office PowerPoint</Application>
  <PresentationFormat>On-screen Show (4:3)</PresentationFormat>
  <Paragraphs>299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dan_design_template</vt:lpstr>
      <vt:lpstr>CSE341: Programming Languages  Lecture 8 Lexical Scope and Function Closures</vt:lpstr>
      <vt:lpstr>Very important concept</vt:lpstr>
      <vt:lpstr>Example</vt:lpstr>
      <vt:lpstr>Closures</vt:lpstr>
      <vt:lpstr>Example</vt:lpstr>
      <vt:lpstr>Coming up:</vt:lpstr>
      <vt:lpstr>The rule stays the same</vt:lpstr>
      <vt:lpstr>Example: Returning a function</vt:lpstr>
      <vt:lpstr>Example: Passing a function</vt:lpstr>
      <vt:lpstr>Why lexical scope</vt:lpstr>
      <vt:lpstr>Why lexical scope?</vt:lpstr>
      <vt:lpstr>Why lexical scope?</vt:lpstr>
      <vt:lpstr>Why lexical scope?</vt:lpstr>
      <vt:lpstr>Does dynamic scope exist?</vt:lpstr>
      <vt:lpstr>When things evaluate</vt:lpstr>
      <vt:lpstr>Recomputation</vt:lpstr>
      <vt:lpstr>Another famous function: Fold</vt:lpstr>
      <vt:lpstr>Why iterators again?</vt:lpstr>
      <vt:lpstr>Examples with fold</vt:lpstr>
      <vt:lpstr>Iterators made better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834</cp:revision>
  <cp:lastPrinted>2011-09-27T20:26:28Z</cp:lastPrinted>
  <dcterms:created xsi:type="dcterms:W3CDTF">2009-03-13T20:43:19Z</dcterms:created>
  <dcterms:modified xsi:type="dcterms:W3CDTF">2019-07-10T17:57:33Z</dcterms:modified>
</cp:coreProperties>
</file>