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9" r:id="rId3"/>
    <p:sldId id="320" r:id="rId4"/>
    <p:sldId id="321" r:id="rId5"/>
    <p:sldId id="322" r:id="rId6"/>
    <p:sldId id="344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4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7" r:id="rId30"/>
    <p:sldId id="346" r:id="rId3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</a:t>
            </a:r>
            <a:r>
              <a:rPr lang="en-US" sz="3200" i="0" dirty="0"/>
              <a:t>9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Function-Closure Idioms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1816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382000" cy="2971800"/>
          </a:xfrm>
        </p:spPr>
        <p:txBody>
          <a:bodyPr/>
          <a:lstStyle/>
          <a:p>
            <a:r>
              <a:rPr lang="en-US" dirty="0" smtClean="0"/>
              <a:t>In general,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 f p1 p2 p3 …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e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smtClean="0"/>
              <a:t>     means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 f p1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p2 =&gt;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p3 =&gt; … =&gt; e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So instead of  </a:t>
            </a:r>
            <a:r>
              <a:rPr lang="en-US" b="1" dirty="0" err="1" smtClean="0">
                <a:latin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</a:rPr>
              <a:t> sorted3 = </a:t>
            </a:r>
            <a:r>
              <a:rPr lang="en-US" b="1" dirty="0" err="1" smtClean="0">
                <a:latin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</a:rPr>
              <a:t> x =&gt; </a:t>
            </a:r>
            <a:r>
              <a:rPr lang="en-US" b="1" dirty="0" err="1" smtClean="0">
                <a:latin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</a:rPr>
              <a:t> y =&gt; </a:t>
            </a:r>
            <a:r>
              <a:rPr lang="en-US" b="1" dirty="0" err="1" smtClean="0">
                <a:latin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</a:rPr>
              <a:t> z =&gt; … </a:t>
            </a:r>
            <a:r>
              <a:rPr lang="en-US" dirty="0" smtClean="0">
                <a:latin typeface="+mj-lt"/>
                <a:cs typeface="Courier New" pitchFamily="49" charset="0"/>
              </a:rPr>
              <a:t>or </a:t>
            </a:r>
            <a:r>
              <a:rPr lang="en-US" b="1" dirty="0" smtClean="0">
                <a:latin typeface="Courier New" pitchFamily="49" charset="0"/>
              </a:rPr>
              <a:t>fun </a:t>
            </a:r>
            <a:r>
              <a:rPr lang="en-US" b="1" dirty="0">
                <a:latin typeface="Courier New" pitchFamily="49" charset="0"/>
              </a:rPr>
              <a:t>sorted3 </a:t>
            </a:r>
            <a:r>
              <a:rPr lang="en-US" b="1" dirty="0" smtClean="0">
                <a:latin typeface="Courier New" pitchFamily="49" charset="0"/>
              </a:rPr>
              <a:t>x = </a:t>
            </a:r>
            <a:r>
              <a:rPr lang="en-US" b="1" dirty="0" err="1" smtClean="0">
                <a:latin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y =&gt; </a:t>
            </a:r>
            <a:r>
              <a:rPr lang="en-US" b="1" dirty="0" err="1">
                <a:latin typeface="Courier New" pitchFamily="49" charset="0"/>
              </a:rPr>
              <a:t>fn</a:t>
            </a:r>
            <a:r>
              <a:rPr lang="en-US" b="1" dirty="0">
                <a:latin typeface="Courier New" pitchFamily="49" charset="0"/>
              </a:rPr>
              <a:t> z =&gt; </a:t>
            </a:r>
            <a:r>
              <a:rPr lang="en-US" b="1" dirty="0" smtClean="0">
                <a:latin typeface="Courier New" pitchFamily="49" charset="0"/>
              </a:rPr>
              <a:t>…</a:t>
            </a:r>
            <a:r>
              <a:rPr lang="en-US" dirty="0" smtClean="0">
                <a:latin typeface="+mj-lt"/>
                <a:cs typeface="Courier New" pitchFamily="49" charset="0"/>
              </a:rPr>
              <a:t>,		       can just write  </a:t>
            </a:r>
            <a:r>
              <a:rPr lang="en-US" b="1" dirty="0" smtClean="0">
                <a:latin typeface="Courier New" pitchFamily="49" charset="0"/>
              </a:rPr>
              <a:t>fun sorted3 x y z = x &gt;=y </a:t>
            </a:r>
            <a:r>
              <a:rPr lang="en-US" b="1" dirty="0" err="1" smtClean="0">
                <a:latin typeface="Courier New" pitchFamily="49" charset="0"/>
              </a:rPr>
              <a:t>andalso</a:t>
            </a:r>
            <a:r>
              <a:rPr lang="en-US" b="1" dirty="0" smtClean="0">
                <a:latin typeface="Courier New" pitchFamily="49" charset="0"/>
              </a:rPr>
              <a:t> y &gt;= x</a:t>
            </a:r>
          </a:p>
          <a:p>
            <a:pPr marL="0" indent="0">
              <a:buNone/>
            </a:pPr>
            <a:endParaRPr lang="en-US" sz="1200" b="1" dirty="0" smtClean="0">
              <a:latin typeface="+mj-lt"/>
              <a:cs typeface="Courier New" pitchFamily="49" charset="0"/>
            </a:endParaRPr>
          </a:p>
          <a:p>
            <a:r>
              <a:rPr lang="en-US" dirty="0" err="1" smtClean="0">
                <a:latin typeface="+mj-lt"/>
                <a:cs typeface="Courier New" pitchFamily="49" charset="0"/>
              </a:rPr>
              <a:t>Callees</a:t>
            </a:r>
            <a:r>
              <a:rPr lang="en-US" dirty="0" smtClean="0">
                <a:latin typeface="+mj-lt"/>
                <a:cs typeface="Courier New" pitchFamily="49" charset="0"/>
              </a:rPr>
              <a:t> can just think “multi-argument function with spaces instead of a tuple pattern”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Different than </a:t>
            </a:r>
            <a:r>
              <a:rPr lang="en-US" dirty="0" err="1" smtClean="0">
                <a:latin typeface="+mj-lt"/>
                <a:cs typeface="Courier New" pitchFamily="49" charset="0"/>
              </a:rPr>
              <a:t>tupling</a:t>
            </a:r>
            <a:r>
              <a:rPr lang="en-US" dirty="0" smtClean="0">
                <a:latin typeface="+mj-lt"/>
                <a:cs typeface="Courier New" pitchFamily="49" charset="0"/>
              </a:rPr>
              <a:t>; caller and </a:t>
            </a:r>
            <a:r>
              <a:rPr lang="en-US" dirty="0" err="1" smtClean="0">
                <a:latin typeface="+mj-lt"/>
                <a:cs typeface="Courier New" pitchFamily="49" charset="0"/>
              </a:rPr>
              <a:t>callee</a:t>
            </a:r>
            <a:r>
              <a:rPr lang="en-US" dirty="0" smtClean="0">
                <a:latin typeface="+mj-lt"/>
                <a:cs typeface="Courier New" pitchFamily="49" charset="0"/>
              </a:rPr>
              <a:t> must use same technique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1371600"/>
            <a:ext cx="61722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sorted3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      z &gt;= 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y &gt;=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t1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((sorted3 7) 9) 11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35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71800"/>
            <a:ext cx="7772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elegant syntactic sugar (even fewer characters than </a:t>
            </a:r>
            <a:r>
              <a:rPr lang="en-US" dirty="0" err="1" smtClean="0"/>
              <a:t>tupling</a:t>
            </a:r>
            <a:r>
              <a:rPr lang="en-US" dirty="0" smtClean="0"/>
              <a:t>) for: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3886200"/>
            <a:ext cx="61722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sorted3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      z &gt;= 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y &gt;=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t1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((sorted3 7) 9) 11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1600200"/>
            <a:ext cx="65532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sorted3 x y z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z &gt;= 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y &gt;=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t1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sorted3 7 9 11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69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Curried 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more useful example and a call to it</a:t>
            </a:r>
          </a:p>
          <a:p>
            <a:pPr lvl="1"/>
            <a:r>
              <a:rPr lang="en-US" dirty="0" smtClean="0"/>
              <a:t>Will improve call next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667000"/>
            <a:ext cx="6553200" cy="2057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fold f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acc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US" sz="2000" kern="0" dirty="0" smtClean="0">
                <a:latin typeface="Courier New" pitchFamily="49" charset="0"/>
              </a:rPr>
              <a:t>[]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acc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&gt;</a:t>
            </a:r>
            <a:r>
              <a:rPr lang="en-US" sz="2000" kern="0" dirty="0" smtClean="0">
                <a:latin typeface="Courier New" pitchFamily="49" charset="0"/>
              </a:rPr>
              <a:t> fold f (f(</a:t>
            </a:r>
            <a:r>
              <a:rPr lang="en-US" sz="2000" kern="0" dirty="0" err="1" smtClean="0">
                <a:latin typeface="Courier New" pitchFamily="49" charset="0"/>
              </a:rPr>
              <a:t>acc,x</a:t>
            </a:r>
            <a:r>
              <a:rPr lang="en-US" sz="2000" kern="0" dirty="0" smtClean="0">
                <a:latin typeface="Courier New" pitchFamily="49" charset="0"/>
              </a:rPr>
              <a:t>))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sum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fold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x+y</a:t>
            </a:r>
            <a:r>
              <a:rPr lang="en-US" sz="2000" kern="0" dirty="0" smtClean="0">
                <a:latin typeface="Courier New" pitchFamily="49" charset="0"/>
              </a:rPr>
              <a:t>) 0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5181600"/>
            <a:ext cx="7010400" cy="7620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kern="0" dirty="0" smtClean="0"/>
              <a:t>Note: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foldl</a:t>
            </a:r>
            <a:r>
              <a:rPr lang="en-US" b="0" kern="0" dirty="0" smtClean="0"/>
              <a:t> in ML standard-library has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0" kern="0" dirty="0" smtClean="0"/>
              <a:t> take arguments in opposite order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590169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Few Arguments”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used currying to simulate multiple arguments</a:t>
            </a:r>
          </a:p>
          <a:p>
            <a:endParaRPr lang="en-US" dirty="0"/>
          </a:p>
          <a:p>
            <a:r>
              <a:rPr lang="en-US" dirty="0" smtClean="0"/>
              <a:t>But if caller provides “too few” arguments, we get back a closure “waiting for the remaining arguments”</a:t>
            </a:r>
          </a:p>
          <a:p>
            <a:pPr lvl="1"/>
            <a:r>
              <a:rPr lang="en-US" dirty="0" smtClean="0"/>
              <a:t>Called partial application</a:t>
            </a:r>
          </a:p>
          <a:p>
            <a:pPr lvl="1"/>
            <a:r>
              <a:rPr lang="en-US" dirty="0" smtClean="0"/>
              <a:t>Convenient and useful</a:t>
            </a:r>
          </a:p>
          <a:p>
            <a:pPr lvl="1"/>
            <a:r>
              <a:rPr lang="en-US" dirty="0" smtClean="0"/>
              <a:t>Can be done with any curried function</a:t>
            </a:r>
          </a:p>
          <a:p>
            <a:pPr lvl="1"/>
            <a:endParaRPr lang="en-US" dirty="0"/>
          </a:p>
          <a:p>
            <a:r>
              <a:rPr lang="en-US" dirty="0" smtClean="0"/>
              <a:t>No new semantics here: a pleasant idiom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447800"/>
            <a:ext cx="7696200" cy="2667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fold f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acc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US" sz="2000" kern="0" dirty="0" smtClean="0">
                <a:latin typeface="Courier New" pitchFamily="49" charset="0"/>
              </a:rPr>
              <a:t>[]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acc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&gt;</a:t>
            </a:r>
            <a:r>
              <a:rPr lang="en-US" sz="2000" kern="0" dirty="0" smtClean="0">
                <a:latin typeface="Courier New" pitchFamily="49" charset="0"/>
              </a:rPr>
              <a:t> fold f (f(</a:t>
            </a:r>
            <a:r>
              <a:rPr lang="en-US" sz="2000" kern="0" dirty="0" err="1" smtClean="0">
                <a:latin typeface="Courier New" pitchFamily="49" charset="0"/>
              </a:rPr>
              <a:t>acc,x</a:t>
            </a:r>
            <a:r>
              <a:rPr lang="en-US" sz="2000" kern="0" dirty="0" smtClean="0">
                <a:latin typeface="Courier New" pitchFamily="49" charset="0"/>
              </a:rPr>
              <a:t>))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sum_inferior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fold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x+y</a:t>
            </a:r>
            <a:r>
              <a:rPr lang="en-US" sz="2000" kern="0" dirty="0" smtClean="0">
                <a:latin typeface="Courier New" pitchFamily="49" charset="0"/>
              </a:rPr>
              <a:t>) 0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sum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fold 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err="1">
                <a:latin typeface="Courier New" pitchFamily="49" charset="0"/>
              </a:rPr>
              <a:t>x+y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latin typeface="Courier New" pitchFamily="49" charset="0"/>
              </a:rPr>
              <a:t>0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79248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we already know, </a:t>
            </a:r>
            <a:r>
              <a:rPr lang="en-US" b="1" dirty="0">
                <a:latin typeface="Courier New" pitchFamily="49" charset="0"/>
              </a:rPr>
              <a:t>fold 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b="1" dirty="0" err="1">
                <a:latin typeface="Courier New" pitchFamily="49" charset="0"/>
              </a:rPr>
              <a:t>,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</a:rPr>
              <a:t>x+y</a:t>
            </a:r>
            <a:r>
              <a:rPr lang="en-US" b="1" dirty="0">
                <a:latin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</a:rPr>
              <a:t>0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evaluates to a closure that given </a:t>
            </a:r>
            <a:r>
              <a:rPr lang="en-US" b="1" dirty="0" err="1" smtClean="0">
                <a:latin typeface="Courier New" pitchFamily="49" charset="0"/>
              </a:rPr>
              <a:t>xs</a:t>
            </a:r>
            <a:r>
              <a:rPr lang="en-US" dirty="0" smtClean="0"/>
              <a:t>, evaluates the case-expression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bound to </a:t>
            </a:r>
            <a:r>
              <a:rPr lang="en-US" b="1" dirty="0">
                <a:latin typeface="Courier New" pitchFamily="49" charset="0"/>
              </a:rPr>
              <a:t>fold 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b="1" dirty="0" err="1">
                <a:latin typeface="Courier New" pitchFamily="49" charset="0"/>
              </a:rPr>
              <a:t>,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</a:rPr>
              <a:t>x+y</a:t>
            </a:r>
            <a:r>
              <a:rPr lang="en-US" b="1" dirty="0" smtClean="0">
                <a:latin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acc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bound to </a:t>
            </a:r>
            <a:r>
              <a:rPr lang="en-US" b="1" dirty="0" smtClean="0">
                <a:latin typeface="Courier New" pitchFamily="49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77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Unnecessary function wrapping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524000"/>
            <a:ext cx="7848600" cy="106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sum_inferior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fold 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err="1">
                <a:latin typeface="Courier New" pitchFamily="49" charset="0"/>
              </a:rPr>
              <a:t>x+y</a:t>
            </a:r>
            <a:r>
              <a:rPr lang="en-US" sz="2000" kern="0" dirty="0">
                <a:latin typeface="Courier New" pitchFamily="49" charset="0"/>
              </a:rPr>
              <a:t>) 0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sum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fold 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err="1">
                <a:latin typeface="Courier New" pitchFamily="49" charset="0"/>
              </a:rPr>
              <a:t>x+y</a:t>
            </a:r>
            <a:r>
              <a:rPr lang="en-US" sz="2000" kern="0" dirty="0">
                <a:latin typeface="Courier New" pitchFamily="49" charset="0"/>
              </a:rPr>
              <a:t>) 0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73100" y="2921000"/>
            <a:ext cx="79248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Previously learned not to write 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kern="0" dirty="0" smtClean="0">
                <a:latin typeface="Courier New" pitchFamily="49" charset="0"/>
              </a:rPr>
              <a:t>g x</a:t>
            </a:r>
            <a:r>
              <a:rPr lang="en-US" b="0" dirty="0"/>
              <a:t> </a:t>
            </a:r>
            <a:r>
              <a:rPr lang="en-US" b="0" dirty="0" smtClean="0"/>
              <a:t>                   when we can write </a:t>
            </a:r>
            <a:r>
              <a:rPr lang="en-US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kern="0" dirty="0" smtClean="0">
                <a:latin typeface="Courier New" pitchFamily="49" charset="0"/>
              </a:rPr>
              <a:t>g</a:t>
            </a:r>
          </a:p>
          <a:p>
            <a:endParaRPr lang="en-US" kern="0" dirty="0">
              <a:latin typeface="Courier New" pitchFamily="49" charset="0"/>
            </a:endParaRPr>
          </a:p>
          <a:p>
            <a:r>
              <a:rPr lang="en-US" b="0" dirty="0" smtClean="0"/>
              <a:t>This is the same thing, with</a:t>
            </a:r>
            <a:r>
              <a:rPr lang="en-US" kern="0" dirty="0">
                <a:latin typeface="Courier New" pitchFamily="49" charset="0"/>
              </a:rPr>
              <a:t> fold (</a:t>
            </a:r>
            <a:r>
              <a:rPr lang="en-US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(</a:t>
            </a:r>
            <a:r>
              <a:rPr lang="en-US" kern="0" dirty="0" err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kern="0" dirty="0" err="1">
                <a:latin typeface="Courier New" pitchFamily="49" charset="0"/>
              </a:rPr>
              <a:t>,</a:t>
            </a:r>
            <a:r>
              <a:rPr lang="en-US" kern="0" dirty="0" err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kern="0" dirty="0">
                <a:latin typeface="Courier New" pitchFamily="49" charset="0"/>
              </a:rPr>
              <a:t>)</a:t>
            </a:r>
            <a:r>
              <a:rPr lang="en-US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kern="0" dirty="0" err="1">
                <a:latin typeface="Courier New" pitchFamily="49" charset="0"/>
              </a:rPr>
              <a:t>x+y</a:t>
            </a:r>
            <a:r>
              <a:rPr lang="en-US" kern="0" dirty="0">
                <a:latin typeface="Courier New" pitchFamily="49" charset="0"/>
              </a:rPr>
              <a:t>) </a:t>
            </a:r>
            <a:r>
              <a:rPr lang="en-US" kern="0" dirty="0" smtClean="0">
                <a:latin typeface="Courier New" pitchFamily="49" charset="0"/>
              </a:rPr>
              <a:t>0 </a:t>
            </a:r>
            <a:r>
              <a:rPr lang="en-US" b="0" kern="0" dirty="0" smtClean="0">
                <a:latin typeface="+mj-lt"/>
              </a:rPr>
              <a:t>in place of 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3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application is particularly nice for iterator-like functions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this reason, ML library functions of this form usually curried</a:t>
            </a:r>
          </a:p>
          <a:p>
            <a:pPr lvl="1"/>
            <a:r>
              <a:rPr lang="en-US" dirty="0" smtClean="0"/>
              <a:t>Examples: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List.map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List.filter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List.foldl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2514600"/>
            <a:ext cx="6934200" cy="2667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exists predicate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US" sz="2000" kern="0" dirty="0" smtClean="0">
                <a:latin typeface="Courier New" pitchFamily="49" charset="0"/>
              </a:rPr>
              <a:t>[]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false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&gt;</a:t>
            </a:r>
            <a:r>
              <a:rPr lang="en-US" sz="2000" kern="0" dirty="0" smtClean="0">
                <a:latin typeface="Courier New" pitchFamily="49" charset="0"/>
              </a:rPr>
              <a:t> predicate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orelse</a:t>
            </a:r>
            <a:r>
              <a:rPr lang="en-US" sz="2000" kern="0" dirty="0" smtClean="0">
                <a:latin typeface="Courier New" pitchFamily="49" charset="0"/>
              </a:rPr>
              <a:t> exists predicate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no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exists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x=7) [4,11,23]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hasZero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exists 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smtClean="0">
                <a:latin typeface="Courier New" pitchFamily="49" charset="0"/>
              </a:rPr>
              <a:t>x=0)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77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Restriction Appears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use partial application to </a:t>
            </a:r>
            <a:r>
              <a:rPr lang="en-US" i="1" dirty="0" smtClean="0"/>
              <a:t>create a polymorphic function</a:t>
            </a:r>
            <a:r>
              <a:rPr lang="en-US" dirty="0" smtClean="0"/>
              <a:t>, it may not work due to the </a:t>
            </a:r>
            <a:r>
              <a:rPr lang="en-US" dirty="0" smtClean="0">
                <a:solidFill>
                  <a:schemeClr val="accent2"/>
                </a:solidFill>
              </a:rPr>
              <a:t>value restriction</a:t>
            </a:r>
          </a:p>
          <a:p>
            <a:pPr lvl="1"/>
            <a:endParaRPr lang="en-US" sz="1000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Warning about “type </a:t>
            </a:r>
            <a:r>
              <a:rPr lang="en-US" dirty="0" err="1" smtClean="0">
                <a:solidFill>
                  <a:schemeClr val="accent2"/>
                </a:solidFill>
              </a:rPr>
              <a:t>vars</a:t>
            </a:r>
            <a:r>
              <a:rPr lang="en-US" dirty="0" smtClean="0">
                <a:solidFill>
                  <a:schemeClr val="accent2"/>
                </a:solidFill>
              </a:rPr>
              <a:t> not generalized”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And won’t let you call the function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 lvl="1"/>
            <a:r>
              <a:rPr lang="en-US" dirty="0" smtClean="0"/>
              <a:t>This should surprise you; you did nothing wrong </a:t>
            </a:r>
            <a:r>
              <a:rPr lang="en-US" dirty="0" smtClean="0">
                <a:sym typeface="Wingdings" pitchFamily="2" charset="2"/>
              </a:rPr>
              <a:t> but you still must change your code</a:t>
            </a:r>
            <a:endParaRPr lang="en-US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See the code for workarounds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discuss a bit more when discussing type inference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1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combining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195945"/>
          </a:xfrm>
        </p:spPr>
        <p:txBody>
          <a:bodyPr/>
          <a:lstStyle/>
          <a:p>
            <a:r>
              <a:rPr lang="en-US" dirty="0" smtClean="0"/>
              <a:t>What if you want to curry a </a:t>
            </a:r>
            <a:r>
              <a:rPr lang="en-US" dirty="0" err="1" smtClean="0"/>
              <a:t>tupled</a:t>
            </a:r>
            <a:r>
              <a:rPr lang="en-US" dirty="0" smtClean="0"/>
              <a:t> function or vice-versa?</a:t>
            </a:r>
          </a:p>
          <a:p>
            <a:r>
              <a:rPr lang="en-US" dirty="0" smtClean="0"/>
              <a:t>What if a function’s arguments are in the wrong order for the partial application you want?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Naturally, it is easy to write higher-order wrapper functions</a:t>
            </a:r>
          </a:p>
          <a:p>
            <a:pPr lvl="1"/>
            <a:r>
              <a:rPr lang="en-US" dirty="0" smtClean="0"/>
              <a:t>And their types are neat logical formulas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4038600"/>
            <a:ext cx="67056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other_curry1 f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smtClean="0">
                <a:latin typeface="Courier New" pitchFamily="49" charset="0"/>
              </a:rPr>
              <a:t>f y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other_curry2 f x 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f </a:t>
            </a:r>
            <a:r>
              <a:rPr lang="en-US" sz="2000" kern="0" dirty="0">
                <a:latin typeface="Courier New" pitchFamily="49" charset="0"/>
              </a:rPr>
              <a:t>y </a:t>
            </a:r>
            <a:r>
              <a:rPr lang="en-US" sz="2000" kern="0" dirty="0" smtClean="0">
                <a:latin typeface="Courier New" pitchFamily="49" charset="0"/>
              </a:rPr>
              <a:t>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curry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f x 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f (</a:t>
            </a:r>
            <a:r>
              <a:rPr lang="en-US" sz="2000" kern="0" dirty="0" err="1" smtClean="0">
                <a:latin typeface="Courier New" pitchFamily="49" charset="0"/>
              </a:rPr>
              <a:t>x,y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uncurry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f </a:t>
            </a:r>
            <a:r>
              <a:rPr lang="en-US" sz="2000" kern="0" dirty="0" smtClean="0">
                <a:latin typeface="Courier New" pitchFamily="49" charset="0"/>
              </a:rPr>
              <a:t>x y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80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which is faster:  </a:t>
            </a:r>
            <a:r>
              <a:rPr lang="en-US" dirty="0" err="1" smtClean="0"/>
              <a:t>tupling</a:t>
            </a:r>
            <a:r>
              <a:rPr lang="en-US" dirty="0" smtClean="0"/>
              <a:t> or currying multiple-arguments?</a:t>
            </a:r>
          </a:p>
          <a:p>
            <a:endParaRPr lang="en-US" dirty="0"/>
          </a:p>
          <a:p>
            <a:r>
              <a:rPr lang="en-US" dirty="0" smtClean="0"/>
              <a:t>They are both constant-time operations, so it doesn’t matter in most of your code – “plenty fast”</a:t>
            </a:r>
          </a:p>
          <a:p>
            <a:pPr lvl="1"/>
            <a:r>
              <a:rPr lang="en-US" dirty="0" smtClean="0"/>
              <a:t>Don’t program against an </a:t>
            </a:r>
            <a:r>
              <a:rPr lang="en-US" i="1" dirty="0" smtClean="0"/>
              <a:t>implementation</a:t>
            </a:r>
            <a:r>
              <a:rPr lang="en-US" dirty="0" smtClean="0"/>
              <a:t> until it matters!</a:t>
            </a:r>
          </a:p>
          <a:p>
            <a:endParaRPr lang="en-US" dirty="0"/>
          </a:p>
          <a:p>
            <a:r>
              <a:rPr lang="en-US" dirty="0" smtClean="0"/>
              <a:t>For the small (zero?) part where efficiency matters:</a:t>
            </a:r>
          </a:p>
          <a:p>
            <a:pPr lvl="1"/>
            <a:r>
              <a:rPr lang="en-US" dirty="0" smtClean="0"/>
              <a:t>It turns out SML/NJ compiles tuples more efficiently</a:t>
            </a:r>
          </a:p>
          <a:p>
            <a:pPr lvl="1"/>
            <a:r>
              <a:rPr lang="en-US" dirty="0" smtClean="0"/>
              <a:t>But many other functional-language implementations do better with currying (</a:t>
            </a:r>
            <a:r>
              <a:rPr lang="en-US" dirty="0" err="1" smtClean="0"/>
              <a:t>OCaml</a:t>
            </a:r>
            <a:r>
              <a:rPr lang="en-US" dirty="0" smtClean="0"/>
              <a:t>, F#, Haskell)</a:t>
            </a:r>
          </a:p>
          <a:p>
            <a:pPr lvl="2"/>
            <a:r>
              <a:rPr lang="en-US" dirty="0" smtClean="0"/>
              <a:t>So currying is the “normal thing” and programmers read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t1 -&gt; t2 -&gt; t3 -&gt; t4</a:t>
            </a:r>
            <a:r>
              <a:rPr lang="en-US" dirty="0" smtClean="0"/>
              <a:t> as a 3-argument function that also allows </a:t>
            </a:r>
            <a:r>
              <a:rPr lang="en-US" smtClean="0"/>
              <a:t>partial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9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the rule for lexical scope and function closures</a:t>
            </a:r>
          </a:p>
          <a:p>
            <a:pPr lvl="1"/>
            <a:r>
              <a:rPr lang="en-US" dirty="0" smtClean="0"/>
              <a:t>Now what is it good 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partial but wide-ranging list: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Pass functions with private data to iterators: Done</a:t>
            </a:r>
          </a:p>
          <a:p>
            <a:endParaRPr lang="en-US" sz="800" dirty="0" smtClean="0"/>
          </a:p>
          <a:p>
            <a:r>
              <a:rPr lang="en-US" dirty="0" smtClean="0"/>
              <a:t>Combine functions (e.g., composition)</a:t>
            </a:r>
          </a:p>
          <a:p>
            <a:endParaRPr lang="en-US" sz="800" dirty="0" smtClean="0"/>
          </a:p>
          <a:p>
            <a:r>
              <a:rPr lang="en-US" dirty="0" smtClean="0"/>
              <a:t>Currying (multi-</a:t>
            </a:r>
            <a:r>
              <a:rPr lang="en-US" dirty="0" err="1" smtClean="0"/>
              <a:t>arg</a:t>
            </a:r>
            <a:r>
              <a:rPr lang="en-US" dirty="0" smtClean="0"/>
              <a:t> functions and partial application)</a:t>
            </a:r>
          </a:p>
          <a:p>
            <a:endParaRPr lang="en-US" sz="800" dirty="0" smtClean="0"/>
          </a:p>
          <a:p>
            <a:r>
              <a:rPr lang="en-US" dirty="0" smtClean="0"/>
              <a:t>Callbacks (e.g., in reactive programming)</a:t>
            </a:r>
          </a:p>
          <a:p>
            <a:endParaRPr lang="en-US" sz="800" dirty="0" smtClean="0"/>
          </a:p>
          <a:p>
            <a:r>
              <a:rPr lang="en-US" dirty="0" smtClean="0"/>
              <a:t>Implementing an ADT with a record of functions (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7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the rule for lexical scope and function closures</a:t>
            </a:r>
          </a:p>
          <a:p>
            <a:pPr lvl="1"/>
            <a:r>
              <a:rPr lang="en-US" dirty="0" smtClean="0"/>
              <a:t>Now what is it good 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partial but wide-ranging list: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Pass functions with private data to iterators: Done</a:t>
            </a:r>
          </a:p>
          <a:p>
            <a:endParaRPr lang="en-US" sz="800" dirty="0" smtClean="0"/>
          </a:p>
          <a:p>
            <a:r>
              <a:rPr lang="en-US" dirty="0" smtClean="0"/>
              <a:t>Combine functions (e.g., composition)</a:t>
            </a:r>
          </a:p>
          <a:p>
            <a:endParaRPr lang="en-US" sz="800" dirty="0" smtClean="0"/>
          </a:p>
          <a:p>
            <a:r>
              <a:rPr lang="en-US" dirty="0" smtClean="0"/>
              <a:t>Currying (multi-</a:t>
            </a:r>
            <a:r>
              <a:rPr lang="en-US" dirty="0" err="1" smtClean="0"/>
              <a:t>arg</a:t>
            </a:r>
            <a:r>
              <a:rPr lang="en-US" dirty="0" smtClean="0"/>
              <a:t> functions and partial application)</a:t>
            </a:r>
          </a:p>
          <a:p>
            <a:endParaRPr lang="en-US" sz="8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Callbacks (e.g., in reactive programming)</a:t>
            </a:r>
          </a:p>
          <a:p>
            <a:endParaRPr lang="en-US" sz="800" dirty="0" smtClean="0"/>
          </a:p>
          <a:p>
            <a:r>
              <a:rPr lang="en-US" dirty="0" smtClean="0"/>
              <a:t>Implementing an ADT with a record of functions (optional)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9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has (separate)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data structures are okay in some situations</a:t>
            </a:r>
          </a:p>
          <a:p>
            <a:pPr lvl="1"/>
            <a:r>
              <a:rPr lang="en-US" dirty="0" smtClean="0"/>
              <a:t>When “update to state of world” is appropriate model</a:t>
            </a:r>
          </a:p>
          <a:p>
            <a:pPr lvl="1"/>
            <a:r>
              <a:rPr lang="en-US" dirty="0" smtClean="0"/>
              <a:t>But want most language constructs truly immutable</a:t>
            </a:r>
          </a:p>
          <a:p>
            <a:pPr lvl="1"/>
            <a:endParaRPr lang="en-US" dirty="0"/>
          </a:p>
          <a:p>
            <a:r>
              <a:rPr lang="en-US" dirty="0" smtClean="0"/>
              <a:t>ML does this with a separate construct: references</a:t>
            </a:r>
          </a:p>
          <a:p>
            <a:endParaRPr lang="en-US" dirty="0"/>
          </a:p>
          <a:p>
            <a:r>
              <a:rPr lang="en-US" dirty="0" smtClean="0"/>
              <a:t>Introducing now because will use them for next closure idiom</a:t>
            </a:r>
          </a:p>
          <a:p>
            <a:endParaRPr lang="en-US" dirty="0"/>
          </a:p>
          <a:p>
            <a:r>
              <a:rPr lang="en-US" dirty="0" smtClean="0"/>
              <a:t>Do not use references on your homework</a:t>
            </a:r>
          </a:p>
          <a:p>
            <a:pPr lvl="1"/>
            <a:r>
              <a:rPr lang="en-US" dirty="0" smtClean="0"/>
              <a:t>You need practice with mutation-free programming</a:t>
            </a:r>
          </a:p>
          <a:p>
            <a:pPr lvl="1"/>
            <a:r>
              <a:rPr lang="en-US" dirty="0" smtClean="0"/>
              <a:t>They will lead to less elegant solutions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4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types: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ref</a:t>
            </a:r>
            <a:r>
              <a:rPr lang="en-US" dirty="0" smtClean="0"/>
              <a:t> where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is a 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expressions: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ref e</a:t>
            </a:r>
            <a:r>
              <a:rPr lang="en-US" dirty="0" smtClean="0"/>
              <a:t> to create a reference with initial contents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:= e2</a:t>
            </a:r>
            <a:r>
              <a:rPr lang="en-US" dirty="0" smtClean="0"/>
              <a:t> to update contents 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!e</a:t>
            </a:r>
            <a:r>
              <a:rPr lang="en-US" dirty="0" smtClean="0"/>
              <a:t> to retrieve contents (not negation)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49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51054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ref 42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ref 42 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_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 := 43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w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(!y) + (!z)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85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x + 1 does not type-check *)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7700" y="3886200"/>
            <a:ext cx="7962900" cy="2362200"/>
          </a:xfrm>
        </p:spPr>
        <p:txBody>
          <a:bodyPr/>
          <a:lstStyle/>
          <a:p>
            <a:r>
              <a:rPr lang="en-US" dirty="0" smtClean="0"/>
              <a:t>A variable bound to a reference (e.g.,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) is still immutable: it will always refer to the same reference</a:t>
            </a:r>
          </a:p>
          <a:p>
            <a:r>
              <a:rPr lang="en-US" dirty="0" smtClean="0"/>
              <a:t>But the contents of the reference may change via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:=</a:t>
            </a:r>
          </a:p>
          <a:p>
            <a:r>
              <a:rPr lang="en-US" dirty="0" smtClean="0"/>
              <a:t>And there may be aliases to the reference, which matter a lot</a:t>
            </a:r>
          </a:p>
          <a:p>
            <a:r>
              <a:rPr lang="en-US" dirty="0" smtClean="0"/>
              <a:t>References are first-class values</a:t>
            </a:r>
          </a:p>
          <a:p>
            <a:r>
              <a:rPr lang="en-US" dirty="0" smtClean="0"/>
              <a:t>Like a one-field mutable object, so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/>
              <a:t> don’t specify the field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477000" y="1600196"/>
            <a:ext cx="2010974" cy="1415604"/>
            <a:chOff x="6654247" y="1600199"/>
            <a:chExt cx="1541009" cy="1028165"/>
          </a:xfrm>
        </p:grpSpPr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6654247" y="2337761"/>
              <a:ext cx="259434" cy="29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Courier New" pitchFamily="49" charset="0"/>
                </a:rPr>
                <a:t>x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660904" y="1600199"/>
              <a:ext cx="534791" cy="27155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7359175" y="2299797"/>
              <a:ext cx="259434" cy="29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</a:rPr>
                <a:t>z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21" name="Line 45"/>
            <p:cNvSpPr>
              <a:spLocks noChangeShapeType="1"/>
            </p:cNvSpPr>
            <p:nvPr/>
          </p:nvSpPr>
          <p:spPr bwMode="auto">
            <a:xfrm flipV="1">
              <a:off x="6840444" y="1871751"/>
              <a:ext cx="128867" cy="573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7618609" y="1600200"/>
              <a:ext cx="534791" cy="27155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7935822" y="2319684"/>
              <a:ext cx="259434" cy="290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urier New" pitchFamily="49" charset="0"/>
                </a:rPr>
                <a:t>y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H="1" flipV="1">
              <a:off x="7886004" y="1871750"/>
              <a:ext cx="164954" cy="530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 flipH="1" flipV="1">
              <a:off x="7086600" y="1904998"/>
              <a:ext cx="374065" cy="432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1280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common idiom: Library takes functions to apply later, when an </a:t>
            </a:r>
            <a:r>
              <a:rPr lang="en-US" i="1" dirty="0" smtClean="0"/>
              <a:t>event</a:t>
            </a:r>
            <a:r>
              <a:rPr lang="en-US" dirty="0" smtClean="0"/>
              <a:t> occurs – examples:</a:t>
            </a:r>
          </a:p>
          <a:p>
            <a:pPr lvl="1"/>
            <a:r>
              <a:rPr lang="en-US" dirty="0" smtClean="0"/>
              <a:t>When a key is pressed, mouse moves, data arrives</a:t>
            </a:r>
          </a:p>
          <a:p>
            <a:pPr lvl="1"/>
            <a:r>
              <a:rPr lang="en-US" dirty="0" smtClean="0"/>
              <a:t>When the program enters some state (e.g., turns in a game)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 library may accept multiple callbacks</a:t>
            </a:r>
          </a:p>
          <a:p>
            <a:pPr lvl="1"/>
            <a:r>
              <a:rPr lang="en-US" dirty="0" smtClean="0"/>
              <a:t>Different callbacks may need different private data with different types</a:t>
            </a:r>
          </a:p>
          <a:p>
            <a:pPr lvl="1"/>
            <a:r>
              <a:rPr lang="en-US" dirty="0" smtClean="0"/>
              <a:t>Fortunately, a function’s type does not include the types of bindings in its environment</a:t>
            </a:r>
          </a:p>
          <a:p>
            <a:pPr lvl="1"/>
            <a:r>
              <a:rPr lang="en-US" dirty="0" smtClean="0"/>
              <a:t>(In OOP, objects and private fields are used similarly, e.g.,  Java Swing’s event-listeners)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8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it’s not absolutely necessary, mutable state is reasonably appropriate here</a:t>
            </a:r>
          </a:p>
          <a:p>
            <a:pPr lvl="1"/>
            <a:r>
              <a:rPr lang="en-US" dirty="0" smtClean="0"/>
              <a:t>We really do want the “callbacks registered” to </a:t>
            </a:r>
            <a:r>
              <a:rPr lang="en-US" i="1" dirty="0" smtClean="0"/>
              <a:t>change </a:t>
            </a:r>
            <a:r>
              <a:rPr lang="en-US" dirty="0" smtClean="0"/>
              <a:t>when a function to register a callback is called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3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call-back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Library maintains mutable state for “what callbacks are there” and provides a function for accepting new ones</a:t>
            </a:r>
          </a:p>
          <a:p>
            <a:pPr lvl="1"/>
            <a:r>
              <a:rPr lang="en-US" dirty="0" smtClean="0"/>
              <a:t>A real library would also support removing them, etc.</a:t>
            </a:r>
          </a:p>
          <a:p>
            <a:pPr lvl="1"/>
            <a:r>
              <a:rPr lang="en-US" dirty="0" smtClean="0"/>
              <a:t>In example, callbacks have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-&gt;unit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So the entire public library interface would be the function for registering new callbacks: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onKeyEvent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unit) -&gt; unit</a:t>
            </a:r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(Because callbacks are executed </a:t>
            </a:r>
            <a:r>
              <a:rPr lang="en-US" dirty="0"/>
              <a:t>for side-effect, </a:t>
            </a:r>
            <a:r>
              <a:rPr lang="en-US" dirty="0" smtClean="0"/>
              <a:t>they </a:t>
            </a:r>
            <a:r>
              <a:rPr lang="en-US" dirty="0"/>
              <a:t>may also need mutable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1842655"/>
            <a:ext cx="6629400" cy="3429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cbs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-&gt; unit) list ref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ref []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1000" kern="0" dirty="0" smtClean="0">
                <a:latin typeface="Courier New" pitchFamily="49" charset="0"/>
              </a:rPr>
              <a:t>  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onKeyEvent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f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 </a:t>
            </a:r>
            <a:r>
              <a:rPr lang="en-US" sz="2000" kern="0" dirty="0" err="1" smtClean="0">
                <a:latin typeface="Courier New" pitchFamily="49" charset="0"/>
              </a:rPr>
              <a:t>cbs</a:t>
            </a:r>
            <a:r>
              <a:rPr lang="en-US" sz="2000" kern="0" dirty="0" smtClean="0">
                <a:latin typeface="Courier New" pitchFamily="49" charset="0"/>
              </a:rPr>
              <a:t> := f :: (!</a:t>
            </a:r>
            <a:r>
              <a:rPr lang="en-US" sz="2000" kern="0" dirty="0" err="1" smtClean="0">
                <a:latin typeface="Courier New" pitchFamily="49" charset="0"/>
              </a:rPr>
              <a:t>cbs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onEvent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let 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loop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case </a:t>
            </a:r>
            <a:r>
              <a:rPr lang="en-US" sz="2000" kern="0" dirty="0" err="1" smtClean="0">
                <a:latin typeface="Courier New" pitchFamily="49" charset="0"/>
              </a:rPr>
              <a:t>fs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   []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fs’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(f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; loop </a:t>
            </a:r>
            <a:r>
              <a:rPr lang="en-US" sz="2000" kern="0" dirty="0" err="1" smtClean="0">
                <a:latin typeface="Courier New" pitchFamily="49" charset="0"/>
              </a:rPr>
              <a:t>fs’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>
                <a:latin typeface="Courier New" pitchFamily="49" charset="0"/>
              </a:rPr>
              <a:t>loop </a:t>
            </a:r>
            <a:r>
              <a:rPr lang="en-US" sz="2000" kern="0" dirty="0" smtClean="0">
                <a:latin typeface="Courier New" pitchFamily="49" charset="0"/>
              </a:rPr>
              <a:t>(!</a:t>
            </a:r>
            <a:r>
              <a:rPr lang="en-US" sz="2000" kern="0" dirty="0" err="1" smtClean="0">
                <a:latin typeface="Courier New" pitchFamily="49" charset="0"/>
              </a:rPr>
              <a:t>cbs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86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only register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unit</a:t>
            </a:r>
            <a:r>
              <a:rPr lang="en-US" dirty="0" smtClean="0"/>
              <a:t>, so if any other data is needed, must be in closure’s environment</a:t>
            </a:r>
          </a:p>
          <a:p>
            <a:pPr lvl="1"/>
            <a:r>
              <a:rPr lang="en-US" dirty="0" smtClean="0"/>
              <a:t>And if need to “remember” something, need mutable state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3352800"/>
            <a:ext cx="7772400" cy="2819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timesPressed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ref 0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_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onKeyEvent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_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 </a:t>
            </a:r>
            <a:r>
              <a:rPr lang="en-US" sz="2000" kern="0" dirty="0" err="1" smtClean="0">
                <a:latin typeface="Courier New" pitchFamily="49" charset="0"/>
              </a:rPr>
              <a:t>timesPressed</a:t>
            </a:r>
            <a:r>
              <a:rPr lang="en-US" sz="2000" kern="0" dirty="0" smtClean="0">
                <a:latin typeface="Courier New" pitchFamily="49" charset="0"/>
              </a:rPr>
              <a:t> := (!</a:t>
            </a:r>
            <a:r>
              <a:rPr lang="en-US" sz="2000" kern="0" dirty="0" err="1" smtClean="0">
                <a:latin typeface="Courier New" pitchFamily="49" charset="0"/>
              </a:rPr>
              <a:t>timesPressed</a:t>
            </a:r>
            <a:r>
              <a:rPr lang="en-US" sz="2000" kern="0" dirty="0" smtClean="0">
                <a:latin typeface="Courier New" pitchFamily="49" charset="0"/>
              </a:rPr>
              <a:t>) + 1)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printIfPressed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onKeyEvent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j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=j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print ("pressed </a:t>
            </a:r>
            <a:r>
              <a:rPr lang="en-US" sz="2000" kern="0" dirty="0">
                <a:latin typeface="Courier New" pitchFamily="49" charset="0"/>
              </a:rPr>
              <a:t>" ^ </a:t>
            </a:r>
            <a:r>
              <a:rPr lang="en-US" sz="2000" kern="0" dirty="0" err="1">
                <a:latin typeface="Courier New" pitchFamily="49" charset="0"/>
              </a:rPr>
              <a:t>Int.toString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())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58380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the rule for lexical scope and function closures</a:t>
            </a:r>
          </a:p>
          <a:p>
            <a:pPr lvl="1"/>
            <a:r>
              <a:rPr lang="en-US" dirty="0" smtClean="0"/>
              <a:t>Now what is it good 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partial but wide-ranging list: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Pass functions with private data to iterators: Done</a:t>
            </a:r>
          </a:p>
          <a:p>
            <a:endParaRPr lang="en-US" sz="800" dirty="0" smtClean="0"/>
          </a:p>
          <a:p>
            <a:r>
              <a:rPr lang="en-US" dirty="0" smtClean="0"/>
              <a:t>Combine functions (e.g., composition)</a:t>
            </a:r>
          </a:p>
          <a:p>
            <a:endParaRPr lang="en-US" sz="800" dirty="0" smtClean="0"/>
          </a:p>
          <a:p>
            <a:r>
              <a:rPr lang="en-US" dirty="0" smtClean="0"/>
              <a:t>Currying (multi-</a:t>
            </a:r>
            <a:r>
              <a:rPr lang="en-US" dirty="0" err="1" smtClean="0"/>
              <a:t>arg</a:t>
            </a:r>
            <a:r>
              <a:rPr lang="en-US" dirty="0" smtClean="0"/>
              <a:t> functions and partial application)</a:t>
            </a:r>
          </a:p>
          <a:p>
            <a:endParaRPr lang="en-US" sz="800" dirty="0" smtClean="0"/>
          </a:p>
          <a:p>
            <a:r>
              <a:rPr lang="en-US" dirty="0" smtClean="0"/>
              <a:t>Callbacks (e.g., in reactive programming)</a:t>
            </a:r>
          </a:p>
          <a:p>
            <a:endParaRPr lang="en-US" sz="8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Implementing an ADT with a record of functions (optional)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35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Canonical example is function composition: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Creates a closure that “remembers” </a:t>
            </a:r>
            <a:r>
              <a:rPr lang="en-US" smtClean="0"/>
              <a:t>what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mtClean="0"/>
              <a:t> </a:t>
            </a:r>
            <a:r>
              <a:rPr lang="en-US" dirty="0" smtClean="0"/>
              <a:t>are bound to</a:t>
            </a:r>
          </a:p>
          <a:p>
            <a:r>
              <a:rPr lang="en-US" dirty="0" smtClean="0"/>
              <a:t>Type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('b -&gt; 'c) * ('a -&gt; 'b) -&gt; ('a -&gt;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'c)     </a:t>
            </a:r>
            <a:r>
              <a:rPr lang="en-US" dirty="0" smtClean="0">
                <a:cs typeface="Courier New" pitchFamily="49" charset="0"/>
              </a:rPr>
              <a:t>but the REPL prints something </a:t>
            </a:r>
            <a:r>
              <a:rPr lang="en-US" i="1" dirty="0" smtClean="0">
                <a:cs typeface="Courier New" pitchFamily="49" charset="0"/>
              </a:rPr>
              <a:t>equivalent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ML standard library provides this as infix operator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Example (third version best):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52600" y="2133600"/>
            <a:ext cx="55626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compose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smtClean="0">
                <a:latin typeface="Courier New" pitchFamily="49" charset="0"/>
              </a:rPr>
              <a:t>f (g x)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4953000"/>
            <a:ext cx="80772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sqrt_of_abs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Real.fromInt</a:t>
            </a:r>
            <a:r>
              <a:rPr lang="en-US" sz="2000" kern="0" dirty="0" smtClean="0">
                <a:latin typeface="Courier New" pitchFamily="49" charset="0"/>
              </a:rPr>
              <a:t>(abs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</a:t>
            </a:r>
            <a:r>
              <a:rPr lang="en-US" sz="14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sqrt_of_abs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o</a:t>
            </a:r>
            <a:r>
              <a:rPr lang="en-US" sz="16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Real.fromInt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o</a:t>
            </a:r>
            <a:r>
              <a:rPr lang="en-US" sz="16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abs)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sqrt_of_abs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16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o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Real.fromInt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o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abs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29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Optional:</a:t>
            </a:r>
            <a:r>
              <a:rPr lang="en-US" dirty="0" smtClean="0"/>
              <a:t> Implementing an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our last idiom, closures can implement </a:t>
            </a:r>
            <a:r>
              <a:rPr lang="en-US" dirty="0" smtClean="0">
                <a:solidFill>
                  <a:schemeClr val="accent2"/>
                </a:solidFill>
              </a:rPr>
              <a:t>abstract data types</a:t>
            </a:r>
          </a:p>
          <a:p>
            <a:pPr lvl="1"/>
            <a:r>
              <a:rPr lang="en-US" dirty="0" smtClean="0"/>
              <a:t>Can put multiple functions in a record</a:t>
            </a:r>
          </a:p>
          <a:p>
            <a:pPr lvl="1"/>
            <a:r>
              <a:rPr lang="en-US" dirty="0" smtClean="0"/>
              <a:t>The functions can share the same private data</a:t>
            </a:r>
          </a:p>
          <a:p>
            <a:pPr lvl="1"/>
            <a:r>
              <a:rPr lang="en-US" dirty="0" smtClean="0"/>
              <a:t>Private data can be mutable or immutable</a:t>
            </a:r>
          </a:p>
          <a:p>
            <a:pPr lvl="1"/>
            <a:r>
              <a:rPr lang="en-US" dirty="0" smtClean="0"/>
              <a:t>Feels a lot like objects, emphasizing that OOP and functional programming have some deep similarities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See code for an implementation of immutable integer sets with operations </a:t>
            </a:r>
            <a:r>
              <a:rPr lang="en-US" i="1" dirty="0" smtClean="0"/>
              <a:t>insert</a:t>
            </a:r>
            <a:r>
              <a:rPr lang="en-US" dirty="0" smtClean="0"/>
              <a:t>, </a:t>
            </a:r>
            <a:r>
              <a:rPr lang="en-US" i="1" dirty="0" smtClean="0"/>
              <a:t>member</a:t>
            </a:r>
            <a:r>
              <a:rPr lang="en-US" dirty="0" smtClean="0"/>
              <a:t>, and </a:t>
            </a:r>
            <a:r>
              <a:rPr lang="en-US" i="1" dirty="0" smtClean="0"/>
              <a:t>size</a:t>
            </a:r>
            <a:endParaRPr lang="en-US" i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The actual code is advanced/clever/tricky, but has no new features</a:t>
            </a:r>
          </a:p>
          <a:p>
            <a:pPr lvl="1"/>
            <a:r>
              <a:rPr lang="en-US" dirty="0" smtClean="0"/>
              <a:t>Combines lexical scope, </a:t>
            </a:r>
            <a:r>
              <a:rPr lang="en-US" dirty="0" err="1" smtClean="0"/>
              <a:t>datatypes</a:t>
            </a:r>
            <a:r>
              <a:rPr lang="en-US" dirty="0" smtClean="0"/>
              <a:t>, records, closures, etc.</a:t>
            </a:r>
          </a:p>
          <a:p>
            <a:pPr lvl="1"/>
            <a:r>
              <a:rPr lang="en-US" dirty="0" smtClean="0"/>
              <a:t>Client use is not so tricky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Left-to-right or right-to-left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772400" cy="2819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in math, function composition is “right to left”</a:t>
            </a:r>
          </a:p>
          <a:p>
            <a:pPr lvl="1"/>
            <a:r>
              <a:rPr lang="en-US" dirty="0" smtClean="0"/>
              <a:t>“take absolute value, convert to real, and take square root”</a:t>
            </a:r>
          </a:p>
          <a:p>
            <a:pPr lvl="1"/>
            <a:r>
              <a:rPr lang="en-US" dirty="0" smtClean="0"/>
              <a:t>“square root of the conversion to real of absolute value”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“Pipelines” of functions are common in functional programming and many programmers prefer left-to-right</a:t>
            </a:r>
          </a:p>
          <a:p>
            <a:pPr lvl="1"/>
            <a:r>
              <a:rPr lang="en-US" dirty="0" smtClean="0"/>
              <a:t>Can define our own infix operator</a:t>
            </a:r>
          </a:p>
          <a:p>
            <a:pPr lvl="1"/>
            <a:r>
              <a:rPr lang="en-US" dirty="0" smtClean="0"/>
              <a:t>This one is very popular (and predefined) in F#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371600"/>
            <a:ext cx="73914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sqrt_of_abs</a:t>
            </a:r>
            <a:r>
              <a:rPr lang="en-US" sz="1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  <a:r>
              <a:rPr lang="en-US" sz="1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16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o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Real.fromInt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o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abs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4800600"/>
            <a:ext cx="64008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infix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|&gt;</a:t>
            </a:r>
            <a:r>
              <a:rPr lang="en-US" sz="1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|&gt;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1000" kern="0" dirty="0" smtClean="0">
                <a:latin typeface="Courier New" pitchFamily="49" charset="0"/>
              </a:rPr>
              <a:t>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f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4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</a:t>
            </a:r>
            <a:r>
              <a:rPr lang="en-US" sz="14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sqrt_of_abs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|&gt; abs |&gt; </a:t>
            </a:r>
            <a:r>
              <a:rPr lang="en-US" sz="2000" kern="0" dirty="0" err="1">
                <a:latin typeface="Courier New" pitchFamily="49" charset="0"/>
              </a:rPr>
              <a:t>Real.fromInt</a:t>
            </a:r>
            <a:r>
              <a:rPr lang="en-US" sz="2000" kern="0" dirty="0">
                <a:latin typeface="Courier New" pitchFamily="49" charset="0"/>
              </a:rPr>
              <a:t> |&gt; </a:t>
            </a:r>
            <a:r>
              <a:rPr lang="en-US" sz="2000" kern="0" dirty="0" err="1">
                <a:latin typeface="Courier New" pitchFamily="49" charset="0"/>
              </a:rPr>
              <a:t>Math.sqrt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82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“Backup function”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is often the case with higher-order functions, the types hint at what the function does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('a -&gt; 'b option) * ('a -&gt; 'b) -&gt; 'a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'b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67000" y="2133600"/>
            <a:ext cx="40386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backup1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case </a:t>
            </a:r>
            <a:r>
              <a:rPr lang="en-US" sz="2000" kern="0" dirty="0" smtClean="0"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NONE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g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|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SOME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smtClean="0">
                <a:latin typeface="Courier New" pitchFamily="49" charset="0"/>
              </a:rPr>
              <a:t>y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30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the rule for lexical scope and function closures</a:t>
            </a:r>
          </a:p>
          <a:p>
            <a:pPr lvl="1"/>
            <a:r>
              <a:rPr lang="en-US" dirty="0" smtClean="0"/>
              <a:t>Now what is it good 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partial but wide-ranging list: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Pass functions with private data to iterators: Done</a:t>
            </a:r>
          </a:p>
          <a:p>
            <a:endParaRPr lang="en-US" sz="800" dirty="0" smtClean="0"/>
          </a:p>
          <a:p>
            <a:r>
              <a:rPr lang="en-US" dirty="0" smtClean="0"/>
              <a:t>Combine functions (e.g., composition)</a:t>
            </a:r>
          </a:p>
          <a:p>
            <a:endParaRPr lang="en-US" sz="800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Currying (multi-</a:t>
            </a:r>
            <a:r>
              <a:rPr lang="en-US" dirty="0" err="1" smtClean="0">
                <a:solidFill>
                  <a:schemeClr val="accent2"/>
                </a:solidFill>
              </a:rPr>
              <a:t>arg</a:t>
            </a:r>
            <a:r>
              <a:rPr lang="en-US" dirty="0" smtClean="0">
                <a:solidFill>
                  <a:schemeClr val="accent2"/>
                </a:solidFill>
              </a:rPr>
              <a:t> functions and partial application)</a:t>
            </a:r>
          </a:p>
          <a:p>
            <a:endParaRPr lang="en-US" sz="800" dirty="0" smtClean="0"/>
          </a:p>
          <a:p>
            <a:r>
              <a:rPr lang="en-US" dirty="0" smtClean="0"/>
              <a:t>Callbacks (e.g., in reactive programming)</a:t>
            </a:r>
          </a:p>
          <a:p>
            <a:endParaRPr lang="en-US" sz="800" dirty="0" smtClean="0"/>
          </a:p>
          <a:p>
            <a:r>
              <a:rPr lang="en-US" dirty="0" smtClean="0"/>
              <a:t>Implementing an ADT with a record of functions (optional)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 smtClean="0"/>
              <a:t>Recall every ML function takes exactly one argument</a:t>
            </a:r>
          </a:p>
          <a:p>
            <a:endParaRPr lang="en-US" sz="1000" dirty="0" smtClean="0"/>
          </a:p>
          <a:p>
            <a:r>
              <a:rPr lang="en-US" dirty="0" smtClean="0"/>
              <a:t>Previously encoded </a:t>
            </a:r>
            <a:r>
              <a:rPr lang="en-US" i="1" dirty="0" smtClean="0"/>
              <a:t>n</a:t>
            </a:r>
            <a:r>
              <a:rPr lang="en-US" dirty="0" smtClean="0"/>
              <a:t> arguments via one </a:t>
            </a:r>
            <a:r>
              <a:rPr lang="en-US" i="1" dirty="0" smtClean="0"/>
              <a:t>n</a:t>
            </a:r>
            <a:r>
              <a:rPr lang="en-US" dirty="0" smtClean="0"/>
              <a:t>-tuple</a:t>
            </a:r>
          </a:p>
          <a:p>
            <a:endParaRPr lang="en-US" sz="1000" dirty="0" smtClean="0"/>
          </a:p>
          <a:p>
            <a:r>
              <a:rPr lang="en-US" dirty="0" smtClean="0"/>
              <a:t>Another way: Take one argument and return a function that takes another argument and…</a:t>
            </a:r>
          </a:p>
          <a:p>
            <a:pPr lvl="1"/>
            <a:r>
              <a:rPr lang="en-US" dirty="0" smtClean="0"/>
              <a:t>Called “currying” after famous logician Haskell Curry</a:t>
            </a:r>
          </a:p>
          <a:p>
            <a:pPr lvl="1"/>
            <a:endParaRPr lang="en-US" sz="1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0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7772400" cy="3048000"/>
          </a:xfrm>
        </p:spPr>
        <p:txBody>
          <a:bodyPr/>
          <a:lstStyle/>
          <a:p>
            <a:r>
              <a:rPr lang="en-US" dirty="0" smtClean="0"/>
              <a:t>Calling </a:t>
            </a:r>
            <a:r>
              <a:rPr lang="en-US" b="1" dirty="0" smtClean="0">
                <a:latin typeface="Courier New" pitchFamily="49" charset="0"/>
              </a:rPr>
              <a:t>(sorted3 7)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returns a closure with: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dirty="0" smtClean="0"/>
              <a:t>Code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b="1" dirty="0" smtClean="0">
                <a:latin typeface="Courier New" pitchFamily="49" charset="0"/>
              </a:rPr>
              <a:t>z &gt;= 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y &gt;= x</a:t>
            </a:r>
          </a:p>
          <a:p>
            <a:pPr lvl="1"/>
            <a:r>
              <a:rPr lang="en-US" dirty="0" smtClean="0"/>
              <a:t>Environment maps </a:t>
            </a:r>
            <a:r>
              <a:rPr lang="en-US" b="1" dirty="0" smtClean="0">
                <a:latin typeface="Courier New" pitchFamily="49" charset="0"/>
              </a:rPr>
              <a:t>x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latin typeface="Courier New" pitchFamily="49" charset="0"/>
              </a:rPr>
              <a:t>7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Calling </a:t>
            </a:r>
            <a:r>
              <a:rPr lang="en-US" i="1" dirty="0" smtClean="0"/>
              <a:t>that</a:t>
            </a:r>
            <a:r>
              <a:rPr lang="en-US" dirty="0" smtClean="0"/>
              <a:t> closure with </a:t>
            </a:r>
            <a:r>
              <a:rPr lang="en-US" b="1" dirty="0" smtClean="0">
                <a:latin typeface="Courier New" pitchFamily="49" charset="0"/>
              </a:rPr>
              <a:t>9</a:t>
            </a:r>
            <a:r>
              <a:rPr lang="en-US" dirty="0"/>
              <a:t> returns a closure with: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dirty="0"/>
              <a:t>Code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b="1" dirty="0">
                <a:latin typeface="Courier New" pitchFamily="49" charset="0"/>
              </a:rPr>
              <a:t>z &gt;= y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y &gt;= x</a:t>
            </a:r>
          </a:p>
          <a:p>
            <a:pPr lvl="1"/>
            <a:r>
              <a:rPr lang="en-US" dirty="0"/>
              <a:t>Environment maps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 smtClean="0">
                <a:latin typeface="Courier New" pitchFamily="49" charset="0"/>
              </a:rPr>
              <a:t>7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y</a:t>
            </a:r>
            <a:r>
              <a:rPr lang="en-US" b="1" dirty="0" smtClean="0"/>
              <a:t> </a:t>
            </a:r>
            <a:r>
              <a:rPr lang="en-US" dirty="0"/>
              <a:t>to </a:t>
            </a:r>
            <a:r>
              <a:rPr lang="en-US" b="1" dirty="0" smtClean="0">
                <a:latin typeface="Courier New" pitchFamily="49" charset="0"/>
              </a:rPr>
              <a:t>9</a:t>
            </a:r>
            <a:endParaRPr lang="en-US" dirty="0"/>
          </a:p>
          <a:p>
            <a:endParaRPr lang="en-US" sz="1000" dirty="0" smtClean="0"/>
          </a:p>
          <a:p>
            <a:r>
              <a:rPr lang="en-US" dirty="0"/>
              <a:t>Calling </a:t>
            </a:r>
            <a:r>
              <a:rPr lang="en-US" i="1" dirty="0"/>
              <a:t>that</a:t>
            </a:r>
            <a:r>
              <a:rPr lang="en-US" dirty="0"/>
              <a:t> closure with </a:t>
            </a:r>
            <a:r>
              <a:rPr lang="en-US" b="1" dirty="0" smtClean="0">
                <a:latin typeface="Courier New" pitchFamily="49" charset="0"/>
              </a:rPr>
              <a:t>11</a:t>
            </a:r>
            <a:r>
              <a:rPr lang="en-US" dirty="0" smtClean="0"/>
              <a:t> </a:t>
            </a:r>
            <a:r>
              <a:rPr lang="en-US" dirty="0"/>
              <a:t>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1295400"/>
            <a:ext cx="61722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sorted3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      z &gt;= 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y &gt;=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t1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((sorted3 7) 9) 11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1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229600" cy="2971800"/>
          </a:xfrm>
        </p:spPr>
        <p:txBody>
          <a:bodyPr/>
          <a:lstStyle/>
          <a:p>
            <a:r>
              <a:rPr lang="en-US" dirty="0" smtClean="0"/>
              <a:t>In general,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e2 e3 e4 …,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 means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(…((e1 e2) e3) e4)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So instead of </a:t>
            </a:r>
            <a:r>
              <a:rPr lang="en-US" b="1" dirty="0">
                <a:latin typeface="Courier New" pitchFamily="49" charset="0"/>
              </a:rPr>
              <a:t>((sorted3 7) 9) 11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    can just write  </a:t>
            </a:r>
            <a:r>
              <a:rPr lang="en-US" b="1" dirty="0" smtClean="0">
                <a:latin typeface="Courier New" pitchFamily="49" charset="0"/>
              </a:rPr>
              <a:t>sorted3 7 9 11</a:t>
            </a:r>
          </a:p>
          <a:p>
            <a:pPr marL="0" indent="0">
              <a:buNone/>
            </a:pPr>
            <a:endParaRPr lang="en-US" sz="1200" b="1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Callers can just think “multi-argument function with spaces instead of a tuple expression”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Different than </a:t>
            </a:r>
            <a:r>
              <a:rPr lang="en-US" dirty="0" err="1" smtClean="0">
                <a:latin typeface="+mj-lt"/>
                <a:cs typeface="Courier New" pitchFamily="49" charset="0"/>
              </a:rPr>
              <a:t>tupling</a:t>
            </a:r>
            <a:r>
              <a:rPr lang="en-US" dirty="0" smtClean="0">
                <a:latin typeface="+mj-lt"/>
                <a:cs typeface="Courier New" pitchFamily="49" charset="0"/>
              </a:rPr>
              <a:t>; caller and </a:t>
            </a:r>
            <a:r>
              <a:rPr lang="en-US" dirty="0" err="1" smtClean="0">
                <a:latin typeface="+mj-lt"/>
                <a:cs typeface="Courier New" pitchFamily="49" charset="0"/>
              </a:rPr>
              <a:t>callee</a:t>
            </a:r>
            <a:r>
              <a:rPr lang="en-US" dirty="0" smtClean="0">
                <a:latin typeface="+mj-lt"/>
                <a:cs typeface="Courier New" pitchFamily="49" charset="0"/>
              </a:rPr>
              <a:t> must use same technique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1371600"/>
            <a:ext cx="61722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sorted3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      z &gt;= 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y &gt;=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t1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((sorted3 7) 9) 11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95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58182</TotalTime>
  <Words>2455</Words>
  <Application>Microsoft Office PowerPoint</Application>
  <PresentationFormat>On-screen Show (4:3)</PresentationFormat>
  <Paragraphs>445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Times New Roman</vt:lpstr>
      <vt:lpstr>Wingdings</vt:lpstr>
      <vt:lpstr>dan_design_template</vt:lpstr>
      <vt:lpstr>CSE341: Programming Languages  Lecture 9 Function-Closure Idioms</vt:lpstr>
      <vt:lpstr>More idioms</vt:lpstr>
      <vt:lpstr>Combine functions</vt:lpstr>
      <vt:lpstr>Left-to-right or right-to-left</vt:lpstr>
      <vt:lpstr>Another example</vt:lpstr>
      <vt:lpstr>More idioms</vt:lpstr>
      <vt:lpstr>Currying</vt:lpstr>
      <vt:lpstr>Example</vt:lpstr>
      <vt:lpstr>Syntactic sugar, part 1</vt:lpstr>
      <vt:lpstr>Syntactic sugar, part 2</vt:lpstr>
      <vt:lpstr>Final version</vt:lpstr>
      <vt:lpstr>Curried fold</vt:lpstr>
      <vt:lpstr>“Too Few Arguments”</vt:lpstr>
      <vt:lpstr>Example</vt:lpstr>
      <vt:lpstr>Unnecessary function wrapping</vt:lpstr>
      <vt:lpstr>Iterators</vt:lpstr>
      <vt:lpstr>The Value Restriction Appears </vt:lpstr>
      <vt:lpstr>More combining functions</vt:lpstr>
      <vt:lpstr>Efficiency</vt:lpstr>
      <vt:lpstr>More idioms</vt:lpstr>
      <vt:lpstr>ML has (separate) mutation</vt:lpstr>
      <vt:lpstr>References</vt:lpstr>
      <vt:lpstr>References example</vt:lpstr>
      <vt:lpstr>Callbacks</vt:lpstr>
      <vt:lpstr>Mutable state</vt:lpstr>
      <vt:lpstr>Example call-back library</vt:lpstr>
      <vt:lpstr>Library implementation</vt:lpstr>
      <vt:lpstr>Clients</vt:lpstr>
      <vt:lpstr>More idioms</vt:lpstr>
      <vt:lpstr>Optional: Implementing an ADT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839</cp:revision>
  <cp:lastPrinted>2011-09-27T20:26:28Z</cp:lastPrinted>
  <dcterms:created xsi:type="dcterms:W3CDTF">2009-03-13T20:43:19Z</dcterms:created>
  <dcterms:modified xsi:type="dcterms:W3CDTF">2019-07-10T17:57:27Z</dcterms:modified>
</cp:coreProperties>
</file>