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F1369A-B4DF-4900-9089-023C7F8E4307}">
  <a:tblStyle styleId="{41F1369A-B4DF-4900-9089-023C7F8E43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775" y="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3b066c3f_0_0:notes"/>
          <p:cNvSpPr/>
          <p:nvPr>
            <p:ph idx="2" type="sldImg"/>
          </p:nvPr>
        </p:nvSpPr>
        <p:spPr>
          <a:xfrm>
            <a:off x="1162050" y="692150"/>
            <a:ext cx="46101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g5c3b066c3f_0_0:notes"/>
          <p:cNvSpPr txBox="1"/>
          <p:nvPr>
            <p:ph idx="1" type="body"/>
          </p:nvPr>
        </p:nvSpPr>
        <p:spPr>
          <a:xfrm>
            <a:off x="693420" y="4379595"/>
            <a:ext cx="55473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c3b066c3f_0_0:notes"/>
          <p:cNvSpPr txBox="1"/>
          <p:nvPr>
            <p:ph idx="12" type="sldNum"/>
          </p:nvPr>
        </p:nvSpPr>
        <p:spPr>
          <a:xfrm>
            <a:off x="3927775" y="8757590"/>
            <a:ext cx="3004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Reintroducing variable bindings in the same REPL session may...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make it seem like wrong code is correct;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make it seem like correct code is wrong.</a:t>
            </a:r>
            <a:endParaRPr/>
          </a:p>
        </p:txBody>
      </p:sp>
      <p:sp>
        <p:nvSpPr>
          <p:cNvPr id="195" name="Google Shape;195;p11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Weird error messages may appear from the type support: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&gt;,&lt;,&lt;=,&gt;= can be used with either 2 ints or 2 reals (think floating point), but not a mixture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=,&lt;&gt; work with equality types (to be covered later) but not real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c3b066c3f_1_0:notes"/>
          <p:cNvSpPr/>
          <p:nvPr>
            <p:ph idx="2" type="sldImg"/>
          </p:nvPr>
        </p:nvSpPr>
        <p:spPr>
          <a:xfrm>
            <a:off x="1162050" y="692150"/>
            <a:ext cx="46101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c3b066c3f_1_0:notes"/>
          <p:cNvSpPr txBox="1"/>
          <p:nvPr>
            <p:ph idx="1" type="body"/>
          </p:nvPr>
        </p:nvSpPr>
        <p:spPr>
          <a:xfrm>
            <a:off x="693420" y="4379595"/>
            <a:ext cx="5547300" cy="41490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c3b066c3f_1_0:notes"/>
          <p:cNvSpPr txBox="1"/>
          <p:nvPr>
            <p:ph idx="12" type="sldNum"/>
          </p:nvPr>
        </p:nvSpPr>
        <p:spPr>
          <a:xfrm>
            <a:off x="3927775" y="8757590"/>
            <a:ext cx="3004800" cy="461100"/>
          </a:xfrm>
          <a:prstGeom prst="rect">
            <a:avLst/>
          </a:prstGeom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c3b066c3f_1_19:notes"/>
          <p:cNvSpPr/>
          <p:nvPr>
            <p:ph idx="2" type="sldImg"/>
          </p:nvPr>
        </p:nvSpPr>
        <p:spPr>
          <a:xfrm>
            <a:off x="1162050" y="692150"/>
            <a:ext cx="46101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c3b066c3f_1_19:notes"/>
          <p:cNvSpPr txBox="1"/>
          <p:nvPr>
            <p:ph idx="1" type="body"/>
          </p:nvPr>
        </p:nvSpPr>
        <p:spPr>
          <a:xfrm>
            <a:off x="693420" y="4379595"/>
            <a:ext cx="5547300" cy="41490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c3b066c3f_1_19:notes"/>
          <p:cNvSpPr txBox="1"/>
          <p:nvPr>
            <p:ph idx="12" type="sldNum"/>
          </p:nvPr>
        </p:nvSpPr>
        <p:spPr>
          <a:xfrm>
            <a:off x="3927775" y="8757590"/>
            <a:ext cx="3004800" cy="461100"/>
          </a:xfrm>
          <a:prstGeom prst="rect">
            <a:avLst/>
          </a:prstGeom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c3b066c3f_1_41:notes"/>
          <p:cNvSpPr/>
          <p:nvPr>
            <p:ph idx="2" type="sldImg"/>
          </p:nvPr>
        </p:nvSpPr>
        <p:spPr>
          <a:xfrm>
            <a:off x="1162050" y="692150"/>
            <a:ext cx="46101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c3b066c3f_1_41:notes"/>
          <p:cNvSpPr txBox="1"/>
          <p:nvPr>
            <p:ph idx="1" type="body"/>
          </p:nvPr>
        </p:nvSpPr>
        <p:spPr>
          <a:xfrm>
            <a:off x="693420" y="4379595"/>
            <a:ext cx="5547300" cy="41490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c3b066c3f_1_41:notes"/>
          <p:cNvSpPr txBox="1"/>
          <p:nvPr>
            <p:ph idx="12" type="sldNum"/>
          </p:nvPr>
        </p:nvSpPr>
        <p:spPr>
          <a:xfrm>
            <a:off x="3927775" y="8757590"/>
            <a:ext cx="3004800" cy="461100"/>
          </a:xfrm>
          <a:prstGeom prst="rect">
            <a:avLst/>
          </a:prstGeom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3b066c3f_1_60:notes"/>
          <p:cNvSpPr/>
          <p:nvPr>
            <p:ph idx="2" type="sldImg"/>
          </p:nvPr>
        </p:nvSpPr>
        <p:spPr>
          <a:xfrm>
            <a:off x="1162050" y="692150"/>
            <a:ext cx="46101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3b066c3f_1_60:notes"/>
          <p:cNvSpPr txBox="1"/>
          <p:nvPr>
            <p:ph idx="1" type="body"/>
          </p:nvPr>
        </p:nvSpPr>
        <p:spPr>
          <a:xfrm>
            <a:off x="693420" y="4379595"/>
            <a:ext cx="5547300" cy="41490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5c3b066c3f_1_60:notes"/>
          <p:cNvSpPr txBox="1"/>
          <p:nvPr>
            <p:ph idx="12" type="sldNum"/>
          </p:nvPr>
        </p:nvSpPr>
        <p:spPr>
          <a:xfrm>
            <a:off x="3927775" y="8757590"/>
            <a:ext cx="3004800" cy="461100"/>
          </a:xfrm>
          <a:prstGeom prst="rect">
            <a:avLst/>
          </a:prstGeom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3b066c3f_1_70:notes"/>
          <p:cNvSpPr/>
          <p:nvPr>
            <p:ph idx="2" type="sldImg"/>
          </p:nvPr>
        </p:nvSpPr>
        <p:spPr>
          <a:xfrm>
            <a:off x="1162050" y="692150"/>
            <a:ext cx="46101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3b066c3f_1_70:notes"/>
          <p:cNvSpPr txBox="1"/>
          <p:nvPr>
            <p:ph idx="1" type="body"/>
          </p:nvPr>
        </p:nvSpPr>
        <p:spPr>
          <a:xfrm>
            <a:off x="693420" y="4379595"/>
            <a:ext cx="5547300" cy="41490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5c3b066c3f_1_70:notes"/>
          <p:cNvSpPr txBox="1"/>
          <p:nvPr>
            <p:ph idx="12" type="sldNum"/>
          </p:nvPr>
        </p:nvSpPr>
        <p:spPr>
          <a:xfrm>
            <a:off x="3927775" y="8757590"/>
            <a:ext cx="3004800" cy="461100"/>
          </a:xfrm>
          <a:prstGeom prst="rect">
            <a:avLst/>
          </a:prstGeom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c40754256_0_3:notes"/>
          <p:cNvSpPr/>
          <p:nvPr>
            <p:ph idx="2" type="sldImg"/>
          </p:nvPr>
        </p:nvSpPr>
        <p:spPr>
          <a:xfrm>
            <a:off x="1162050" y="692150"/>
            <a:ext cx="46101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c40754256_0_3:notes"/>
          <p:cNvSpPr txBox="1"/>
          <p:nvPr>
            <p:ph idx="1" type="body"/>
          </p:nvPr>
        </p:nvSpPr>
        <p:spPr>
          <a:xfrm>
            <a:off x="693420" y="4379595"/>
            <a:ext cx="5547300" cy="41490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c40754256_0_3:notes"/>
          <p:cNvSpPr txBox="1"/>
          <p:nvPr>
            <p:ph idx="12" type="sldNum"/>
          </p:nvPr>
        </p:nvSpPr>
        <p:spPr>
          <a:xfrm>
            <a:off x="3927775" y="8757590"/>
            <a:ext cx="3004800" cy="461100"/>
          </a:xfrm>
          <a:prstGeom prst="rect">
            <a:avLst/>
          </a:prstGeom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40f9235c_2_0:notes"/>
          <p:cNvSpPr/>
          <p:nvPr>
            <p:ph idx="2" type="sldImg"/>
          </p:nvPr>
        </p:nvSpPr>
        <p:spPr>
          <a:xfrm>
            <a:off x="1162050" y="692150"/>
            <a:ext cx="46101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40f9235c_2_0:notes"/>
          <p:cNvSpPr txBox="1"/>
          <p:nvPr>
            <p:ph idx="1" type="body"/>
          </p:nvPr>
        </p:nvSpPr>
        <p:spPr>
          <a:xfrm>
            <a:off x="693420" y="4379595"/>
            <a:ext cx="5547300" cy="41490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4c40f9235c_2_0:notes"/>
          <p:cNvSpPr txBox="1"/>
          <p:nvPr>
            <p:ph idx="12" type="sldNum"/>
          </p:nvPr>
        </p:nvSpPr>
        <p:spPr>
          <a:xfrm>
            <a:off x="3927775" y="8757590"/>
            <a:ext cx="3004800" cy="461100"/>
          </a:xfrm>
          <a:prstGeom prst="rect">
            <a:avLst/>
          </a:prstGeom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24100" y="-38100"/>
            <a:ext cx="4495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591050" y="22288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628650" y="3619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85800" y="16002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5800" y="25908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/>
              <a:t>CSE341: Programming Languages</a:t>
            </a:r>
            <a:br>
              <a:rPr i="0" lang="en-US" sz="3200"/>
            </a:br>
            <a:br>
              <a:rPr i="0" lang="en-US" sz="1400"/>
            </a:br>
            <a:r>
              <a:rPr i="0" lang="en-US" sz="3200"/>
              <a:t>Section 1</a:t>
            </a:r>
            <a:endParaRPr i="0"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295400" y="4800600"/>
            <a:ext cx="6629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Brendan Murphy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Spring </a:t>
            </a:r>
            <a:r>
              <a:rPr lang="en-US" sz="2400"/>
              <a:t>2019</a:t>
            </a:r>
            <a:endParaRPr sz="2400"/>
          </a:p>
        </p:txBody>
      </p:sp>
      <p:sp>
        <p:nvSpPr>
          <p:cNvPr descr="https://files.slack.com/files-pri/T0EJFTLJG-F4HV8CE8M/temp-square.png" id="88" name="Google Shape;88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https://files.slack.com/files-pri/T0EJFTLJG-F4HV8CE8M/temp-square.png" id="89" name="Google Shape;89;p1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85800"/>
            <a:ext cx="7315447" cy="7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04800" y="5943602"/>
            <a:ext cx="8354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 slides by Dan Grossman, Eric Mullen and Ryan Doenges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Shadowing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85800" y="30480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You can’t change a variable, but you can add another with the same name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When looking for a variable definition, most recent is always used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Shadowing is usually considered bad style</a:t>
            </a:r>
            <a:endParaRPr/>
          </a:p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838200" y="1470102"/>
            <a:ext cx="22860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3;</a:t>
            </a:r>
            <a:endParaRPr b="1" sz="24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657600" y="1444302"/>
            <a:ext cx="3418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-&gt; int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-&gt; int, b -&gt; int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-&gt; int, b -&gt; int, a -&gt; int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Shadowing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85800" y="30480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You can’t change a variable, but you can add another with the same name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When looking for a variable definition, most recent is always used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Shadowing is usually considered bad style</a:t>
            </a:r>
            <a:endParaRPr/>
          </a:p>
        </p:txBody>
      </p:sp>
      <p:sp>
        <p:nvSpPr>
          <p:cNvPr id="187" name="Google Shape;187;p23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3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3657600" y="1434933"/>
            <a:ext cx="3418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-&gt;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-&gt; 1, b -&gt;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-&gt; 1, b -&gt; 2, a -&gt; 3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838200" y="1470102"/>
            <a:ext cx="22860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3;</a:t>
            </a:r>
            <a:endParaRPr b="1" sz="24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Shadowing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This behavior, along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-US"/>
              <a:t>in the REPL can lead to confusing effects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Suppose I have the following program:</a:t>
            </a:r>
            <a:endParaRPr/>
          </a:p>
          <a:p>
            <a:pPr indent="-215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 load that into the REPL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US"/>
              <a:t>. Now, I decide to change my program, and I delete a line, giving this:</a:t>
            </a:r>
            <a:endParaRPr/>
          </a:p>
          <a:p>
            <a:pPr indent="-215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 load that into the REPL without restarting the REPL. What goes wrong?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(Hint: what is the value of y?)</a:t>
            </a:r>
            <a:endParaRPr/>
          </a:p>
        </p:txBody>
      </p:sp>
      <p:sp>
        <p:nvSpPr>
          <p:cNvPr id="199" name="Google Shape;199;p24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5715000" y="2286000"/>
            <a:ext cx="2057400" cy="838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8;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2;</a:t>
            </a:r>
            <a:endParaRPr b="1" sz="24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715000" y="3810000"/>
            <a:ext cx="2057400" cy="457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8;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Operators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You can compare numbers in SML!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Each of these operators has 2 subexpressions of 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/>
              <a:t>, and produces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5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5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graphicFrame>
        <p:nvGraphicFramePr>
          <p:cNvPr id="214" name="Google Shape;214;p25"/>
          <p:cNvGraphicFramePr/>
          <p:nvPr/>
        </p:nvGraphicFramePr>
        <p:xfrm>
          <a:off x="74899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{41F1369A-B4DF-4900-9089-023C7F8E4307}</a:tableStyleId>
              </a:tblPr>
              <a:tblGrid>
                <a:gridCol w="2499675"/>
                <a:gridCol w="2499675"/>
                <a:gridCol w="2499675"/>
              </a:tblGrid>
              <a:tr h="59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sz="2400" u="none" cap="none" strike="noStrike"/>
                        <a:t> (Equality)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US" sz="2400" u="none" cap="none" strike="noStrike"/>
                        <a:t> (Less than)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r>
                        <a:rPr lang="en-US" sz="2400" u="none" cap="none" strike="noStrike"/>
                        <a:t> (Less than or equal)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&lt;&gt;</a:t>
                      </a:r>
                      <a:r>
                        <a:rPr lang="en-US" sz="2400" u="none" cap="none" strike="noStrike"/>
                        <a:t> (Inequality)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en-US" sz="2400" u="none" cap="none" strike="noStrike"/>
                        <a:t> (Greater than)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r>
                        <a:rPr lang="en-US" sz="2400" u="none" cap="none" strike="noStrike"/>
                        <a:t> (Greater than or equal)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Operators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You can also perform logical operations over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/>
              <a:t>s!</a:t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/>
              <a:t> is completely different, we may talk about it later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andalso/orelse</a:t>
            </a:r>
            <a:r>
              <a:rPr lang="en-US"/>
              <a:t> are SML built-ins as they use short-circuit evaluation, we will talk about why they have to be built-ins later</a:t>
            </a:r>
            <a:endParaRPr/>
          </a:p>
        </p:txBody>
      </p:sp>
      <p:sp>
        <p:nvSpPr>
          <p:cNvPr id="222" name="Google Shape;222;p26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</a:t>
            </a:r>
            <a:r>
              <a:rPr lang="en-US"/>
              <a:t>2019</a:t>
            </a:r>
            <a:endParaRPr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6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graphicFrame>
        <p:nvGraphicFramePr>
          <p:cNvPr id="225" name="Google Shape;225;p26"/>
          <p:cNvGraphicFramePr/>
          <p:nvPr/>
        </p:nvGraphicFramePr>
        <p:xfrm>
          <a:off x="30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{41F1369A-B4DF-4900-9089-023C7F8E4307}</a:tableStyleId>
              </a:tblPr>
              <a:tblGrid>
                <a:gridCol w="1198325"/>
                <a:gridCol w="1791850"/>
                <a:gridCol w="2800425"/>
                <a:gridCol w="2807775"/>
              </a:tblGrid>
              <a:tr h="4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Syntax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Type-Checking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Evaluation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8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andalso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e1 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andalso</a:t>
                      </a:r>
                      <a:r>
                        <a:rPr lang="en-US" sz="1800" u="none" cap="none" strike="noStrike"/>
                        <a:t> 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e1 and e2 have type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Same as Java’s e1 &amp;&amp; e2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orelse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e1 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orelse</a:t>
                      </a:r>
                      <a:r>
                        <a:rPr lang="en-US" sz="1800" u="none" cap="none" strike="noStrike"/>
                        <a:t> 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e1 and e2 have type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Same as Java’s e1 || e2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r>
                        <a:rPr lang="en-US" sz="1800" u="none" cap="none" strike="noStrike"/>
                        <a:t> 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e1 has type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Same as Java’s !e1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And… Those Bad Styles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Language does not need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andalso</a:t>
            </a:r>
            <a:r>
              <a:rPr lang="en-US"/>
              <a:t> 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orelse</a:t>
            </a:r>
            <a:r>
              <a:rPr lang="en-US"/>
              <a:t> ,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Using more concise forms generally much better style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And definitely please do not do this:</a:t>
            </a:r>
            <a:endParaRPr/>
          </a:p>
        </p:txBody>
      </p:sp>
      <p:sp>
        <p:nvSpPr>
          <p:cNvPr id="232" name="Google Shape;232;p27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7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307086" y="2225040"/>
            <a:ext cx="31242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(* e1 andalso e2 *)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3629406" y="2225040"/>
            <a:ext cx="2954274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(* e1 orelse e2 *)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6781800" y="2225040"/>
            <a:ext cx="20193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(* not e1 *)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143000" y="4648200"/>
            <a:ext cx="37338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(*  just say e (!!!) *)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Debugging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DEMO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Errors can occur at 3 stages: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Syntax: Your program is not “valid SML” in some (usually small and annoyingly nitpicky) way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Type Check: One of the type checking rules didn’t work out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Runtime: Your program did something while running that it shouldn’t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The best way to debug is to read what you wrote carefully, and think about it.</a:t>
            </a:r>
            <a:endParaRPr/>
          </a:p>
        </p:txBody>
      </p:sp>
      <p:sp>
        <p:nvSpPr>
          <p:cNvPr id="245" name="Google Shape;245;p28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We don’t have a unit testing framework (too heavyweight for 5 weeks)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You should still test your code!</a:t>
            </a:r>
            <a:endParaRPr/>
          </a:p>
          <a:p>
            <a:pPr indent="-330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Just do something like this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9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933450" y="3629100"/>
            <a:ext cx="7277100" cy="457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test1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((4 div 4) = 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0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0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Parametric Polymorphism (“Generics”)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685800" y="1600200"/>
            <a:ext cx="7772400" cy="6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What’s wrong with</a:t>
            </a:r>
            <a:r>
              <a:rPr lang="en-US"/>
              <a:t> </a:t>
            </a:r>
            <a:r>
              <a:rPr lang="en-US"/>
              <a:t>this </a:t>
            </a:r>
            <a:r>
              <a:rPr lang="en-US"/>
              <a:t>code?</a:t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1196150" y="2415375"/>
            <a:ext cx="50772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int * string)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(#2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#1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("hello", 123)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685800" y="4000500"/>
            <a:ext cx="7772400" cy="6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Technically</a:t>
            </a:r>
            <a:r>
              <a:rPr lang="en-US"/>
              <a:t> </a:t>
            </a:r>
            <a:r>
              <a:rPr lang="en-US"/>
              <a:t>correct answer</a:t>
            </a:r>
            <a:r>
              <a:rPr lang="en-US"/>
              <a:t>: there’s a type error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685800" y="4716488"/>
            <a:ext cx="7772400" cy="6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answer: </a:t>
            </a:r>
            <a:r>
              <a:rPr b="1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 should have a more general type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</a:t>
            </a:r>
            <a:r>
              <a:rPr i="0" lang="en-US"/>
              <a:t>14(2|3)</a:t>
            </a:r>
            <a:r>
              <a:rPr lang="en-US"/>
              <a:t> Time: How do Java?</a:t>
            </a:r>
            <a:endParaRPr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685800" y="1447800"/>
            <a:ext cx="7772400" cy="219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fst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 snd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	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fst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 snd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this.fst = fst;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this.snd = snd;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685800" y="3642600"/>
            <a:ext cx="7772400" cy="2836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swap(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p) 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(p.snd, p.fst);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args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("hello", 123));</a:t>
            </a:r>
            <a:endParaRPr b="1"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Facts About Me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Math/CS Double Major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Scared of the word “pragmatic”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TAed 341 once before (Winter ‘19)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Loves Types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Favorite Programming Language is Haskell</a:t>
            </a:r>
            <a:endParaRPr sz="3600"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Anything you can do, I can do better.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685800" y="1600200"/>
            <a:ext cx="7772400" cy="6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make our </a:t>
            </a:r>
            <a:r>
              <a:rPr b="1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 function generic!</a:t>
            </a:r>
            <a:endParaRPr/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1196150" y="2415375"/>
            <a:ext cx="50772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'b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(#2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#1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pair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("hello", 123)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685800" y="4000500"/>
            <a:ext cx="7772400" cy="6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do you think the type of </a:t>
            </a:r>
            <a:r>
              <a:rPr b="1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 is?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685800" y="1600200"/>
            <a:ext cx="7772400" cy="14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“=” is the hardest concept in Programming Language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 Java, SML doesn’t have equality for every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good! Equality doesn’t always make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reason: Floating Point is weird</a:t>
            </a:r>
            <a:endParaRPr/>
          </a:p>
        </p:txBody>
      </p:sp>
      <p:sp>
        <p:nvSpPr>
          <p:cNvPr id="294" name="Google Shape;294;p3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Equality</a:t>
            </a:r>
            <a:endParaRPr/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2033400" y="3868475"/>
            <a:ext cx="50772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0.1 + 0.2;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0.3;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 - y;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(* z is not zero!!! *)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685800" y="1600200"/>
            <a:ext cx="77724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“=” is the hardest concept in Programming Language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 Java, SML doesn’t have equality for every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good! Equality doesn’t always make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reason: Floating Point is weird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 reason: It doesn’t make sense for functions</a:t>
            </a:r>
            <a:endParaRPr/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Equality (cont.)</a:t>
            </a:r>
            <a:endParaRPr/>
          </a:p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2033400" y="3429000"/>
            <a:ext cx="5077200" cy="1734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int) =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100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+1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int) =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(* How could we check f = g? *)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685800" y="5410200"/>
            <a:ext cx="7772400" cy="8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Bonus for those who’ve taken CSE 311: “Do these two programs do the same thing” is reducible to the halting problem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685800" y="1600200"/>
            <a:ext cx="7772400" cy="5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happens if I write the following program?</a:t>
            </a:r>
            <a:endParaRPr/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Parametric Polymorphism &amp; </a:t>
            </a:r>
            <a:r>
              <a:rPr lang="en-US"/>
              <a:t>Equality</a:t>
            </a:r>
            <a:endParaRPr/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685800" y="2277175"/>
            <a:ext cx="50772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- 1 </a:t>
            </a: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(1, 2, 3)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685800" y="3511450"/>
            <a:ext cx="5077200" cy="457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(1, 2.0, 3.0)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Resources</a:t>
            </a:r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685800" y="1905000"/>
            <a:ext cx="8001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 ton of course resources. Please use them!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get stuck or need help: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questions in </a:t>
            </a:r>
            <a:r>
              <a:rPr lang="en-US" sz="2000">
                <a:solidFill>
                  <a:schemeClr val="dk1"/>
                </a:solidFill>
              </a:rPr>
              <a:t>Piazza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 to Office Hours (on website, you don’t need a list of topics before you decide to stop by)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We’re here for you</a:t>
            </a:r>
            <a:endParaRPr sz="2000">
              <a:solidFill>
                <a:schemeClr val="dk1"/>
              </a:solidFill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85800" y="1371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Emacs Basics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Shadowing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Debugging</a:t>
            </a:r>
            <a:endParaRPr/>
          </a:p>
          <a:p>
            <a:pPr indent="-3302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“Generics” and Equality Types</a:t>
            </a:r>
            <a:endParaRPr/>
          </a:p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Editor vs. IDE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be familiar with IDEs (jGrasp, Eclipse, IntelliJ, etc.)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Handles compilation, error reporting, running,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Emacs is an </a:t>
            </a:r>
            <a:r>
              <a:rPr i="1" lang="en-US"/>
              <a:t>editor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Many similar features! e.g., Syntax highlighting, 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Not tied to a specific language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(Vim is another alternative editor you can use)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no clear distinction between these two concepts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Running and compilation is done outside the </a:t>
            </a:r>
            <a:r>
              <a:rPr lang="en-US"/>
              <a:t>editor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You can code in all programming languages we cover in 341 with Emacs - so please get comfortable with it :)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Emacs Basics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Don’t be scared!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Commands have particular notation: C-x means hold Ctrl while pressing x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Meta key is Alt (thus M-z means hold Alt, press z)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C-x C-s is Save File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C-x C-f is Open File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C-x C-c is Exit Emacs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C-g is Escape (Abort any partial command you may have entered. If you get confused while typing use this)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M-x is “Do a thing”</a:t>
            </a:r>
            <a:endParaRPr/>
          </a:p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Development Workflow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REPL is the general term for tools like “Run I/O” you have been using in jGRASP for CSE 142/3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REPL means </a:t>
            </a:r>
            <a:r>
              <a:rPr b="1" lang="en-US"/>
              <a:t>R</a:t>
            </a:r>
            <a:r>
              <a:rPr lang="en-US"/>
              <a:t>ead </a:t>
            </a:r>
            <a:r>
              <a:rPr b="1" lang="en-US"/>
              <a:t>E</a:t>
            </a:r>
            <a:r>
              <a:rPr lang="en-US"/>
              <a:t>val </a:t>
            </a:r>
            <a:r>
              <a:rPr b="1" lang="en-US"/>
              <a:t>P</a:t>
            </a:r>
            <a:r>
              <a:rPr lang="en-US"/>
              <a:t>rint </a:t>
            </a:r>
            <a:r>
              <a:rPr b="1" lang="en-US"/>
              <a:t>L</a:t>
            </a:r>
            <a:r>
              <a:rPr lang="en-US"/>
              <a:t>oop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Read: ask the user for semi colon terminated input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Evaluate: try to run the input as ML code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Print: show the user the result or any error messages produced by evaluation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Loop</a:t>
            </a:r>
            <a:endParaRPr/>
          </a:p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Development Workflow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Demo of REPL with Lecture 1 code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You can type in any ML code you want, it will evaluate it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Useful to put code in .sml file for reuse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Every command must end in a semicolon (;)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Load .sml files into REPL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US"/>
              <a:t> command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Shadowing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685800" y="30480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Does the above code compile? If so, w</a:t>
            </a:r>
            <a:r>
              <a:rPr lang="en-US" sz="3000"/>
              <a:t>hat do you think it does? Talk to a neighbor!</a:t>
            </a:r>
            <a:endParaRPr sz="3000"/>
          </a:p>
          <a:p>
            <a:pPr indent="-406400" lvl="0" marL="342900" rtl="0" algn="l">
              <a:spcBef>
                <a:spcPts val="4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Remember, SML doesn’t have mutation.</a:t>
            </a:r>
            <a:endParaRPr sz="3000"/>
          </a:p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2019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341: Programming Languages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838200" y="1470102"/>
            <a:ext cx="22860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2400"/>
              <a:buFont typeface="Courier New"/>
              <a:buNone/>
            </a:pPr>
            <a:r>
              <a:rPr b="1" lang="en-US" sz="2400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3;</a:t>
            </a:r>
            <a:endParaRPr b="1" sz="24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rgbClr val="00664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