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e906e907b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e906e907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e906e907b_0_1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e906e907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e906e907b_0_1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e906e907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e906e907b_0_1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e906e907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e906e907b_0_1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e906e907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e906e907b_0_1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e906e907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e906e907b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e906e907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dcfecf7d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dcfecf7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cfecf7d1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cfecf7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cfecf7d1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dcfecf7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906e907b_0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906e907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dfb17728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dfb1772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dfb177289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dfb1772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dfb177289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dfb1772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685800" y="1301509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CSE 341</a:t>
            </a:r>
            <a:br>
              <a:rPr lang="en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Section </a:t>
            </a:r>
            <a:r>
              <a:rPr lang="en" sz="60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6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1143000" y="3868256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Higher-Order Functions and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Closures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Winter 2019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7360" y="521906"/>
            <a:ext cx="5669280" cy="600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Higher-Order Functions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Let’s look at an association list representation of a map and some operations (Emacs)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Lists</a:t>
            </a:r>
            <a:endParaRPr/>
          </a:p>
        </p:txBody>
      </p:sp>
      <p:sp>
        <p:nvSpPr>
          <p:cNvPr id="194" name="Google Shape;194;p35"/>
          <p:cNvSpPr/>
          <p:nvPr/>
        </p:nvSpPr>
        <p:spPr>
          <a:xfrm>
            <a:off x="1113575" y="2743200"/>
            <a:ext cx="15075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k1</a:t>
            </a:r>
            <a:endParaRPr sz="2400"/>
          </a:p>
        </p:txBody>
      </p:sp>
      <p:sp>
        <p:nvSpPr>
          <p:cNvPr id="195" name="Google Shape;195;p35"/>
          <p:cNvSpPr/>
          <p:nvPr/>
        </p:nvSpPr>
        <p:spPr>
          <a:xfrm>
            <a:off x="1572200" y="2743200"/>
            <a:ext cx="5598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v</a:t>
            </a:r>
            <a:r>
              <a:rPr lang="en" sz="2400">
                <a:solidFill>
                  <a:schemeClr val="dk1"/>
                </a:solidFill>
              </a:rPr>
              <a:t>1</a:t>
            </a:r>
            <a:endParaRPr/>
          </a:p>
        </p:txBody>
      </p:sp>
      <p:cxnSp>
        <p:nvCxnSpPr>
          <p:cNvPr id="196" name="Google Shape;196;p35"/>
          <p:cNvCxnSpPr/>
          <p:nvPr/>
        </p:nvCxnSpPr>
        <p:spPr>
          <a:xfrm>
            <a:off x="2254300" y="2980800"/>
            <a:ext cx="89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97" name="Google Shape;197;p35"/>
          <p:cNvSpPr/>
          <p:nvPr/>
        </p:nvSpPr>
        <p:spPr>
          <a:xfrm>
            <a:off x="3150700" y="2743200"/>
            <a:ext cx="15075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k2</a:t>
            </a:r>
            <a:endParaRPr sz="2400"/>
          </a:p>
        </p:txBody>
      </p:sp>
      <p:sp>
        <p:nvSpPr>
          <p:cNvPr id="198" name="Google Shape;198;p35"/>
          <p:cNvSpPr/>
          <p:nvPr/>
        </p:nvSpPr>
        <p:spPr>
          <a:xfrm>
            <a:off x="3609325" y="2743200"/>
            <a:ext cx="5598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v2</a:t>
            </a:r>
            <a:endParaRPr/>
          </a:p>
        </p:txBody>
      </p:sp>
      <p:cxnSp>
        <p:nvCxnSpPr>
          <p:cNvPr id="199" name="Google Shape;199;p35"/>
          <p:cNvCxnSpPr/>
          <p:nvPr/>
        </p:nvCxnSpPr>
        <p:spPr>
          <a:xfrm>
            <a:off x="4291425" y="2980800"/>
            <a:ext cx="89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00" name="Google Shape;200;p35"/>
          <p:cNvSpPr/>
          <p:nvPr/>
        </p:nvSpPr>
        <p:spPr>
          <a:xfrm>
            <a:off x="5157375" y="2743200"/>
            <a:ext cx="15075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k3</a:t>
            </a:r>
            <a:endParaRPr sz="2400"/>
          </a:p>
        </p:txBody>
      </p:sp>
      <p:sp>
        <p:nvSpPr>
          <p:cNvPr id="201" name="Google Shape;201;p35"/>
          <p:cNvSpPr/>
          <p:nvPr/>
        </p:nvSpPr>
        <p:spPr>
          <a:xfrm>
            <a:off x="5616000" y="2743200"/>
            <a:ext cx="5598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v3</a:t>
            </a:r>
            <a:endParaRPr/>
          </a:p>
        </p:txBody>
      </p:sp>
      <p:cxnSp>
        <p:nvCxnSpPr>
          <p:cNvPr id="202" name="Google Shape;202;p35"/>
          <p:cNvCxnSpPr/>
          <p:nvPr/>
        </p:nvCxnSpPr>
        <p:spPr>
          <a:xfrm>
            <a:off x="6298100" y="2980800"/>
            <a:ext cx="89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03" name="Google Shape;203;p35"/>
          <p:cNvSpPr txBox="1"/>
          <p:nvPr/>
        </p:nvSpPr>
        <p:spPr>
          <a:xfrm>
            <a:off x="7164050" y="2688900"/>
            <a:ext cx="5598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Closure-Based Representation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The function (map!) returned by add captures:</a:t>
            </a:r>
            <a:endParaRPr sz="30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the inserted key (k)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the inserted value (v)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the original map (m)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Closure-Based Representation</a:t>
            </a:r>
            <a:endParaRPr/>
          </a:p>
        </p:txBody>
      </p:sp>
      <p:sp>
        <p:nvSpPr>
          <p:cNvPr id="215" name="Google Shape;215;p37"/>
          <p:cNvSpPr/>
          <p:nvPr/>
        </p:nvSpPr>
        <p:spPr>
          <a:xfrm>
            <a:off x="515050" y="2764902"/>
            <a:ext cx="2453112" cy="2005884"/>
          </a:xfrm>
          <a:prstGeom prst="cloud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7"/>
          <p:cNvSpPr txBox="1"/>
          <p:nvPr/>
        </p:nvSpPr>
        <p:spPr>
          <a:xfrm>
            <a:off x="813200" y="3056250"/>
            <a:ext cx="10437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fn =&gt;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37"/>
          <p:cNvSpPr/>
          <p:nvPr/>
        </p:nvSpPr>
        <p:spPr>
          <a:xfrm>
            <a:off x="1992350" y="3002025"/>
            <a:ext cx="5421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k1</a:t>
            </a:r>
            <a:endParaRPr sz="2400"/>
          </a:p>
        </p:txBody>
      </p:sp>
      <p:sp>
        <p:nvSpPr>
          <p:cNvPr id="218" name="Google Shape;218;p37"/>
          <p:cNvSpPr/>
          <p:nvPr/>
        </p:nvSpPr>
        <p:spPr>
          <a:xfrm>
            <a:off x="1064000" y="3906750"/>
            <a:ext cx="542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</a:t>
            </a:r>
            <a:r>
              <a:rPr lang="en" sz="2400"/>
              <a:t>1</a:t>
            </a:r>
            <a:endParaRPr sz="2400"/>
          </a:p>
        </p:txBody>
      </p:sp>
      <p:sp>
        <p:nvSpPr>
          <p:cNvPr id="219" name="Google Shape;219;p37"/>
          <p:cNvSpPr/>
          <p:nvPr/>
        </p:nvSpPr>
        <p:spPr>
          <a:xfrm>
            <a:off x="1912725" y="3854250"/>
            <a:ext cx="4845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</a:t>
            </a:r>
            <a:endParaRPr sz="2400"/>
          </a:p>
        </p:txBody>
      </p:sp>
      <p:cxnSp>
        <p:nvCxnSpPr>
          <p:cNvPr id="220" name="Google Shape;220;p37"/>
          <p:cNvCxnSpPr>
            <a:stCxn id="219" idx="3"/>
            <a:endCxn id="221" idx="2"/>
          </p:cNvCxnSpPr>
          <p:nvPr/>
        </p:nvCxnSpPr>
        <p:spPr>
          <a:xfrm flipH="1" rot="10800000">
            <a:off x="2397225" y="4059300"/>
            <a:ext cx="836100" cy="6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7"/>
          <p:cNvSpPr/>
          <p:nvPr/>
        </p:nvSpPr>
        <p:spPr>
          <a:xfrm>
            <a:off x="3225700" y="3056252"/>
            <a:ext cx="2453112" cy="2005884"/>
          </a:xfrm>
          <a:prstGeom prst="cloud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7"/>
          <p:cNvSpPr txBox="1"/>
          <p:nvPr/>
        </p:nvSpPr>
        <p:spPr>
          <a:xfrm>
            <a:off x="3523850" y="3347600"/>
            <a:ext cx="10437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fn =&gt;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7"/>
          <p:cNvSpPr/>
          <p:nvPr/>
        </p:nvSpPr>
        <p:spPr>
          <a:xfrm>
            <a:off x="4703000" y="3293375"/>
            <a:ext cx="5421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k2</a:t>
            </a:r>
            <a:endParaRPr sz="2400"/>
          </a:p>
        </p:txBody>
      </p:sp>
      <p:sp>
        <p:nvSpPr>
          <p:cNvPr id="224" name="Google Shape;224;p37"/>
          <p:cNvSpPr/>
          <p:nvPr/>
        </p:nvSpPr>
        <p:spPr>
          <a:xfrm>
            <a:off x="3774650" y="4198100"/>
            <a:ext cx="542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v2</a:t>
            </a:r>
            <a:endParaRPr sz="2400"/>
          </a:p>
        </p:txBody>
      </p:sp>
      <p:sp>
        <p:nvSpPr>
          <p:cNvPr id="225" name="Google Shape;225;p37"/>
          <p:cNvSpPr/>
          <p:nvPr/>
        </p:nvSpPr>
        <p:spPr>
          <a:xfrm>
            <a:off x="4623375" y="4145600"/>
            <a:ext cx="6216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m’</a:t>
            </a:r>
            <a:endParaRPr sz="2400"/>
          </a:p>
        </p:txBody>
      </p:sp>
      <p:cxnSp>
        <p:nvCxnSpPr>
          <p:cNvPr id="226" name="Google Shape;226;p37"/>
          <p:cNvCxnSpPr>
            <a:stCxn id="225" idx="3"/>
          </p:cNvCxnSpPr>
          <p:nvPr/>
        </p:nvCxnSpPr>
        <p:spPr>
          <a:xfrm>
            <a:off x="5244975" y="4416650"/>
            <a:ext cx="921900" cy="5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37"/>
          <p:cNvSpPr/>
          <p:nvPr/>
        </p:nvSpPr>
        <p:spPr>
          <a:xfrm>
            <a:off x="6071775" y="2937577"/>
            <a:ext cx="2453112" cy="2005884"/>
          </a:xfrm>
          <a:prstGeom prst="cloud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7"/>
          <p:cNvSpPr txBox="1"/>
          <p:nvPr/>
        </p:nvSpPr>
        <p:spPr>
          <a:xfrm>
            <a:off x="6369925" y="3228925"/>
            <a:ext cx="10437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fn =&gt;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37"/>
          <p:cNvSpPr/>
          <p:nvPr/>
        </p:nvSpPr>
        <p:spPr>
          <a:xfrm>
            <a:off x="7549075" y="3174700"/>
            <a:ext cx="5421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k3</a:t>
            </a:r>
            <a:endParaRPr sz="2400"/>
          </a:p>
        </p:txBody>
      </p:sp>
      <p:sp>
        <p:nvSpPr>
          <p:cNvPr id="230" name="Google Shape;230;p37"/>
          <p:cNvSpPr/>
          <p:nvPr/>
        </p:nvSpPr>
        <p:spPr>
          <a:xfrm>
            <a:off x="6620725" y="4079425"/>
            <a:ext cx="542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v3</a:t>
            </a:r>
            <a:endParaRPr sz="2400"/>
          </a:p>
        </p:txBody>
      </p:sp>
      <p:sp>
        <p:nvSpPr>
          <p:cNvPr id="231" name="Google Shape;231;p37"/>
          <p:cNvSpPr/>
          <p:nvPr/>
        </p:nvSpPr>
        <p:spPr>
          <a:xfrm>
            <a:off x="7469450" y="4026925"/>
            <a:ext cx="6216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m’’</a:t>
            </a:r>
            <a:endParaRPr sz="2400"/>
          </a:p>
        </p:txBody>
      </p:sp>
      <p:cxnSp>
        <p:nvCxnSpPr>
          <p:cNvPr id="232" name="Google Shape;232;p37"/>
          <p:cNvCxnSpPr>
            <a:stCxn id="231" idx="3"/>
          </p:cNvCxnSpPr>
          <p:nvPr/>
        </p:nvCxnSpPr>
        <p:spPr>
          <a:xfrm>
            <a:off x="8091050" y="4297975"/>
            <a:ext cx="393300" cy="608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37"/>
          <p:cNvSpPr txBox="1"/>
          <p:nvPr/>
        </p:nvSpPr>
        <p:spPr>
          <a:xfrm>
            <a:off x="8524875" y="4687700"/>
            <a:ext cx="5598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2664000" y="5512525"/>
            <a:ext cx="38160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Does this look familiar?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Closure-Based Representation</a:t>
            </a:r>
            <a:endParaRPr/>
          </a:p>
        </p:txBody>
      </p:sp>
      <p:sp>
        <p:nvSpPr>
          <p:cNvPr id="240" name="Google Shape;240;p38"/>
          <p:cNvSpPr/>
          <p:nvPr/>
        </p:nvSpPr>
        <p:spPr>
          <a:xfrm>
            <a:off x="515050" y="2764902"/>
            <a:ext cx="2453112" cy="2005884"/>
          </a:xfrm>
          <a:prstGeom prst="cloud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8"/>
          <p:cNvSpPr txBox="1"/>
          <p:nvPr/>
        </p:nvSpPr>
        <p:spPr>
          <a:xfrm>
            <a:off x="813200" y="3056250"/>
            <a:ext cx="10437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fn =&gt;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8"/>
          <p:cNvSpPr/>
          <p:nvPr/>
        </p:nvSpPr>
        <p:spPr>
          <a:xfrm>
            <a:off x="1992350" y="3002025"/>
            <a:ext cx="5421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k1</a:t>
            </a:r>
            <a:endParaRPr sz="2400"/>
          </a:p>
        </p:txBody>
      </p:sp>
      <p:sp>
        <p:nvSpPr>
          <p:cNvPr id="243" name="Google Shape;243;p38"/>
          <p:cNvSpPr/>
          <p:nvPr/>
        </p:nvSpPr>
        <p:spPr>
          <a:xfrm>
            <a:off x="1064000" y="3906750"/>
            <a:ext cx="542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v1</a:t>
            </a:r>
            <a:endParaRPr sz="2400"/>
          </a:p>
        </p:txBody>
      </p:sp>
      <p:sp>
        <p:nvSpPr>
          <p:cNvPr id="244" name="Google Shape;244;p38"/>
          <p:cNvSpPr/>
          <p:nvPr/>
        </p:nvSpPr>
        <p:spPr>
          <a:xfrm>
            <a:off x="1912725" y="3854250"/>
            <a:ext cx="4845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</a:t>
            </a:r>
            <a:endParaRPr sz="2400"/>
          </a:p>
        </p:txBody>
      </p:sp>
      <p:cxnSp>
        <p:nvCxnSpPr>
          <p:cNvPr id="245" name="Google Shape;245;p38"/>
          <p:cNvCxnSpPr>
            <a:stCxn id="244" idx="3"/>
            <a:endCxn id="246" idx="2"/>
          </p:cNvCxnSpPr>
          <p:nvPr/>
        </p:nvCxnSpPr>
        <p:spPr>
          <a:xfrm flipH="1" rot="10800000">
            <a:off x="2397225" y="4059300"/>
            <a:ext cx="836100" cy="6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8"/>
          <p:cNvSpPr/>
          <p:nvPr/>
        </p:nvSpPr>
        <p:spPr>
          <a:xfrm>
            <a:off x="3225700" y="3056252"/>
            <a:ext cx="2453112" cy="2005884"/>
          </a:xfrm>
          <a:prstGeom prst="cloud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"/>
          <p:cNvSpPr txBox="1"/>
          <p:nvPr/>
        </p:nvSpPr>
        <p:spPr>
          <a:xfrm>
            <a:off x="3523850" y="3347600"/>
            <a:ext cx="10437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fn =&gt;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8"/>
          <p:cNvSpPr/>
          <p:nvPr/>
        </p:nvSpPr>
        <p:spPr>
          <a:xfrm>
            <a:off x="4703000" y="3293375"/>
            <a:ext cx="5421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k2</a:t>
            </a:r>
            <a:endParaRPr sz="2400"/>
          </a:p>
        </p:txBody>
      </p:sp>
      <p:sp>
        <p:nvSpPr>
          <p:cNvPr id="249" name="Google Shape;249;p38"/>
          <p:cNvSpPr/>
          <p:nvPr/>
        </p:nvSpPr>
        <p:spPr>
          <a:xfrm>
            <a:off x="3774650" y="4198100"/>
            <a:ext cx="542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v2</a:t>
            </a:r>
            <a:endParaRPr sz="2400"/>
          </a:p>
        </p:txBody>
      </p:sp>
      <p:sp>
        <p:nvSpPr>
          <p:cNvPr id="250" name="Google Shape;250;p38"/>
          <p:cNvSpPr/>
          <p:nvPr/>
        </p:nvSpPr>
        <p:spPr>
          <a:xfrm>
            <a:off x="4623375" y="4145600"/>
            <a:ext cx="6216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m’</a:t>
            </a:r>
            <a:endParaRPr sz="2400"/>
          </a:p>
        </p:txBody>
      </p:sp>
      <p:cxnSp>
        <p:nvCxnSpPr>
          <p:cNvPr id="251" name="Google Shape;251;p38"/>
          <p:cNvCxnSpPr>
            <a:stCxn id="250" idx="3"/>
          </p:cNvCxnSpPr>
          <p:nvPr/>
        </p:nvCxnSpPr>
        <p:spPr>
          <a:xfrm>
            <a:off x="5244975" y="4416650"/>
            <a:ext cx="921900" cy="5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8"/>
          <p:cNvSpPr/>
          <p:nvPr/>
        </p:nvSpPr>
        <p:spPr>
          <a:xfrm>
            <a:off x="6071775" y="2937577"/>
            <a:ext cx="2453112" cy="2005884"/>
          </a:xfrm>
          <a:prstGeom prst="cloud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 txBox="1"/>
          <p:nvPr/>
        </p:nvSpPr>
        <p:spPr>
          <a:xfrm>
            <a:off x="6369925" y="3228925"/>
            <a:ext cx="10437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fn =&gt;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8"/>
          <p:cNvSpPr/>
          <p:nvPr/>
        </p:nvSpPr>
        <p:spPr>
          <a:xfrm>
            <a:off x="7549075" y="3174700"/>
            <a:ext cx="5421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k3</a:t>
            </a:r>
            <a:endParaRPr sz="2400"/>
          </a:p>
        </p:txBody>
      </p:sp>
      <p:sp>
        <p:nvSpPr>
          <p:cNvPr id="255" name="Google Shape;255;p38"/>
          <p:cNvSpPr/>
          <p:nvPr/>
        </p:nvSpPr>
        <p:spPr>
          <a:xfrm>
            <a:off x="6620725" y="4079425"/>
            <a:ext cx="542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v3</a:t>
            </a:r>
            <a:endParaRPr sz="2400"/>
          </a:p>
        </p:txBody>
      </p:sp>
      <p:sp>
        <p:nvSpPr>
          <p:cNvPr id="256" name="Google Shape;256;p38"/>
          <p:cNvSpPr/>
          <p:nvPr/>
        </p:nvSpPr>
        <p:spPr>
          <a:xfrm>
            <a:off x="7469450" y="4026925"/>
            <a:ext cx="6216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m’’</a:t>
            </a:r>
            <a:endParaRPr sz="2400"/>
          </a:p>
        </p:txBody>
      </p:sp>
      <p:cxnSp>
        <p:nvCxnSpPr>
          <p:cNvPr id="257" name="Google Shape;257;p38"/>
          <p:cNvCxnSpPr>
            <a:stCxn id="256" idx="3"/>
          </p:cNvCxnSpPr>
          <p:nvPr/>
        </p:nvCxnSpPr>
        <p:spPr>
          <a:xfrm>
            <a:off x="8091050" y="4297975"/>
            <a:ext cx="393300" cy="608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8"/>
          <p:cNvSpPr txBox="1"/>
          <p:nvPr/>
        </p:nvSpPr>
        <p:spPr>
          <a:xfrm>
            <a:off x="8524875" y="4687700"/>
            <a:ext cx="5598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8"/>
          <p:cNvSpPr/>
          <p:nvPr/>
        </p:nvSpPr>
        <p:spPr>
          <a:xfrm>
            <a:off x="1266863" y="5724950"/>
            <a:ext cx="15075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k1</a:t>
            </a:r>
            <a:endParaRPr sz="2400"/>
          </a:p>
        </p:txBody>
      </p:sp>
      <p:sp>
        <p:nvSpPr>
          <p:cNvPr id="260" name="Google Shape;260;p38"/>
          <p:cNvSpPr/>
          <p:nvPr/>
        </p:nvSpPr>
        <p:spPr>
          <a:xfrm>
            <a:off x="1725488" y="5724950"/>
            <a:ext cx="5598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v1</a:t>
            </a:r>
            <a:endParaRPr/>
          </a:p>
        </p:txBody>
      </p:sp>
      <p:cxnSp>
        <p:nvCxnSpPr>
          <p:cNvPr id="261" name="Google Shape;261;p38"/>
          <p:cNvCxnSpPr/>
          <p:nvPr/>
        </p:nvCxnSpPr>
        <p:spPr>
          <a:xfrm>
            <a:off x="2407588" y="5962550"/>
            <a:ext cx="89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62" name="Google Shape;262;p38"/>
          <p:cNvSpPr/>
          <p:nvPr/>
        </p:nvSpPr>
        <p:spPr>
          <a:xfrm>
            <a:off x="3303988" y="5724950"/>
            <a:ext cx="15075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k2</a:t>
            </a:r>
            <a:endParaRPr sz="2400"/>
          </a:p>
        </p:txBody>
      </p:sp>
      <p:sp>
        <p:nvSpPr>
          <p:cNvPr id="263" name="Google Shape;263;p38"/>
          <p:cNvSpPr/>
          <p:nvPr/>
        </p:nvSpPr>
        <p:spPr>
          <a:xfrm>
            <a:off x="3762613" y="5724950"/>
            <a:ext cx="5598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v2</a:t>
            </a:r>
            <a:endParaRPr/>
          </a:p>
        </p:txBody>
      </p:sp>
      <p:cxnSp>
        <p:nvCxnSpPr>
          <p:cNvPr id="264" name="Google Shape;264;p38"/>
          <p:cNvCxnSpPr/>
          <p:nvPr/>
        </p:nvCxnSpPr>
        <p:spPr>
          <a:xfrm>
            <a:off x="4444713" y="5962550"/>
            <a:ext cx="89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65" name="Google Shape;265;p38"/>
          <p:cNvSpPr/>
          <p:nvPr/>
        </p:nvSpPr>
        <p:spPr>
          <a:xfrm>
            <a:off x="5310663" y="5724950"/>
            <a:ext cx="15075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k3</a:t>
            </a:r>
            <a:endParaRPr sz="2400"/>
          </a:p>
        </p:txBody>
      </p:sp>
      <p:sp>
        <p:nvSpPr>
          <p:cNvPr id="266" name="Google Shape;266;p38"/>
          <p:cNvSpPr/>
          <p:nvPr/>
        </p:nvSpPr>
        <p:spPr>
          <a:xfrm>
            <a:off x="5769288" y="5724950"/>
            <a:ext cx="5598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v3</a:t>
            </a:r>
            <a:endParaRPr/>
          </a:p>
        </p:txBody>
      </p:sp>
      <p:cxnSp>
        <p:nvCxnSpPr>
          <p:cNvPr id="267" name="Google Shape;267;p38"/>
          <p:cNvCxnSpPr/>
          <p:nvPr/>
        </p:nvCxnSpPr>
        <p:spPr>
          <a:xfrm>
            <a:off x="6451388" y="5962550"/>
            <a:ext cx="89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68" name="Google Shape;268;p38"/>
          <p:cNvSpPr txBox="1"/>
          <p:nvPr/>
        </p:nvSpPr>
        <p:spPr>
          <a:xfrm>
            <a:off x="7317338" y="5670650"/>
            <a:ext cx="5598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this representation</a:t>
            </a:r>
            <a:endParaRPr/>
          </a:p>
        </p:txBody>
      </p:sp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Remove is O(1)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Map is O(1) (kinda!)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Only ends up transforming values accessed later (emacs)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Although the result can be more expensive computationally (why?)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/>
              <a:t>The “Value Restriction”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Higher-Order Functions  (QC, ~35 min)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Understand higher order functions and their expressiveness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Become familiar with anonymous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Currying and partial application (~5 min)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Inference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How does type inference work?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good answer is outside the scope of this class.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weird enough cases, this is a topic of active research.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Inference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628650" y="1825625"/>
            <a:ext cx="7886700" cy="62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How does type inference work </a:t>
            </a:r>
            <a:r>
              <a:rPr b="1" lang="en"/>
              <a:t>in SML</a:t>
            </a:r>
            <a:r>
              <a:rPr lang="en"/>
              <a:t>?</a:t>
            </a:r>
            <a:endParaRPr/>
          </a:p>
        </p:txBody>
      </p:sp>
      <p:sp>
        <p:nvSpPr>
          <p:cNvPr id="151" name="Google Shape;151;p28"/>
          <p:cNvSpPr txBox="1"/>
          <p:nvPr/>
        </p:nvSpPr>
        <p:spPr>
          <a:xfrm>
            <a:off x="628650" y="2229650"/>
            <a:ext cx="6705900" cy="1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902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Still mostly outside the scope of this class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We’ll talk about it on Monday</a:t>
            </a:r>
            <a:endParaRPr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"/>
              <a:t>Today, we’ll go over an SML-specific quirk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Value Restriction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Let’s hop into Emacs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Review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Higher-order functions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Pass functions around like any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Closures: functions </a:t>
            </a:r>
            <a:r>
              <a:rPr i="1" lang="en"/>
              <a:t>capture </a:t>
            </a:r>
            <a:r>
              <a:rPr lang="en"/>
              <a:t>references to their environment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Lexical scoping: variables are captured at time of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Higher-order function idioms: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foldl, map,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Polymorphic functions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Functions that are </a:t>
            </a:r>
            <a:r>
              <a:rPr i="1" lang="en"/>
              <a:t>generic</a:t>
            </a:r>
            <a:r>
              <a:rPr lang="en"/>
              <a:t> over the type of arguments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Higher-order functions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Functions are no different from any program data.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extremely powerful feature! The “defining feature” of functional programming.*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* debatable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Higher-order functions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QuickCheck time! (~5 minutes, ungraded)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Speak with a friend if you like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Higher-order functions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What is the type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fold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what order does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fold</a:t>
            </a:r>
            <a:r>
              <a:rPr lang="en"/>
              <a:t> process its elements?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there the </a:t>
            </a:r>
            <a:r>
              <a:rPr i="1" lang="en"/>
              <a:t>one true type</a:t>
            </a:r>
            <a:r>
              <a:rPr lang="en"/>
              <a:t> for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fold</a:t>
            </a:r>
            <a:r>
              <a:rPr lang="en"/>
              <a:t> function? Why/Why not?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