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91" r:id="rId4"/>
    <p:sldId id="265" r:id="rId5"/>
    <p:sldId id="295" r:id="rId6"/>
    <p:sldId id="261" r:id="rId7"/>
    <p:sldId id="262" r:id="rId8"/>
    <p:sldId id="284" r:id="rId9"/>
    <p:sldId id="267" r:id="rId10"/>
    <p:sldId id="271" r:id="rId11"/>
    <p:sldId id="268" r:id="rId12"/>
    <p:sldId id="269" r:id="rId13"/>
    <p:sldId id="272" r:id="rId14"/>
    <p:sldId id="282" r:id="rId15"/>
    <p:sldId id="275" r:id="rId16"/>
    <p:sldId id="277" r:id="rId17"/>
    <p:sldId id="283" r:id="rId18"/>
    <p:sldId id="280" r:id="rId19"/>
    <p:sldId id="281" r:id="rId20"/>
    <p:sldId id="289" r:id="rId21"/>
    <p:sldId id="290" r:id="rId22"/>
    <p:sldId id="276" r:id="rId23"/>
    <p:sldId id="296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3282"/>
    <a:srgbClr val="B6A479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0" autoAdjust="0"/>
    <p:restoredTop sz="94587"/>
  </p:normalViewPr>
  <p:slideViewPr>
    <p:cSldViewPr snapToGrid="0">
      <p:cViewPr varScale="1">
        <p:scale>
          <a:sx n="52" d="100"/>
          <a:sy n="52" d="100"/>
        </p:scale>
        <p:origin x="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2DB0-ED42-4BA9-97D4-3103DF415320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36D0-BB87-4158-9DDA-BA914A234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5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way to communicate with other programmers, a standard that we all can agree on so we can discuss conceptual ways of organizing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9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89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36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68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3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7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14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minutes – how does insert work?</a:t>
            </a:r>
            <a:r>
              <a:rPr lang="en-US" baseline="0" dirty="0" smtClean="0"/>
              <a:t> Delete?</a:t>
            </a:r>
          </a:p>
          <a:p>
            <a:r>
              <a:rPr lang="en-US" baseline="0" dirty="0" smtClean="0"/>
              <a:t>2 minutes – should we overwrite garbage values with null or leave them garbage?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25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56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4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8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01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5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0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84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2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2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EC2F33-17DA-436E-A851-E42A0D33E292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19 Wi - Kasey Champion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0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D116-9EEC-4608-812B-930500586DFA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 userDrawn="1"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 userDrawn="1"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 userDrawn="1"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D116-9EEC-4608-812B-930500586DFA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 userDrawn="1"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 userDrawn="1"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 userDrawn="1"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334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2204-D29B-4470-B3F3-74BB4720C8BD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A1C4-F49F-4502-B33D-B8ED0A36CCF4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62C-2DAC-44DC-8D70-6EE9220D4C24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666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D04B-10FF-4801-A134-D6688E0221BA}" type="datetime1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20A-4AF7-4E30-ADB3-371D26C74958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16E4-2A0B-4B27-A3A8-D1D355A92CC7}" type="datetime1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2EE2-AF54-4C36-93AD-A5D9C8C4F0E5}" type="datetime1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D116-9EEC-4608-812B-930500586DFA}" type="datetime1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 userDrawn="1"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 userDrawn="1"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3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0B1D116-9EEC-4608-812B-930500586DFA}" type="datetime1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742" y="6544402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mtClean="0"/>
              <a:t>CSE 373 SP 18 - Kasey Champion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544402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rtweber2@cs.washington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s.washington.edu/37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Welcome!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373: Data Structures and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9788-9B93-4E99-9D03-9879A7B4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class about?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65BF59-4A64-499C-9E5B-85866C48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655182-2142-45FE-BD9C-3E29FE8A349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67121" y="1648800"/>
            <a:ext cx="5397688" cy="447646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7510B4-A744-49A9-AF2F-0231695B09A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71179" y="2213967"/>
            <a:ext cx="5397689" cy="2367865"/>
          </a:xfrm>
        </p:spPr>
        <p:txBody>
          <a:bodyPr/>
          <a:lstStyle/>
          <a:p>
            <a:pPr marL="128016" lvl="1" indent="0">
              <a:buNone/>
            </a:pPr>
            <a:r>
              <a:rPr lang="en-US" sz="2400" dirty="0" smtClean="0"/>
              <a:t>How do we organize our data most effectively?</a:t>
            </a:r>
          </a:p>
          <a:p>
            <a:pPr marL="128016" lvl="1" indent="0">
              <a:buNone/>
            </a:pPr>
            <a:r>
              <a:rPr lang="en-US" sz="2400" dirty="0" smtClean="0"/>
              <a:t>And how do we justify those decisions</a:t>
            </a:r>
            <a:endParaRPr lang="en-US" sz="2400" dirty="0"/>
          </a:p>
          <a:p>
            <a:pPr marL="128016" lvl="1" indent="0">
              <a:buNone/>
            </a:pPr>
            <a:r>
              <a:rPr lang="en-US" sz="2400" dirty="0" smtClean="0"/>
              <a:t>Actually implement data structures</a:t>
            </a:r>
          </a:p>
          <a:p>
            <a:pPr marL="310896" lvl="2" indent="0">
              <a:buNone/>
            </a:pPr>
            <a:r>
              <a:rPr lang="en-US" sz="2000" dirty="0" smtClean="0"/>
              <a:t>Not just use them </a:t>
            </a:r>
            <a:endParaRPr lang="en-US" sz="2000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8CF35785-8B4D-994B-A42B-8D7C3B99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8116" y="2096446"/>
            <a:ext cx="5252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Some classic, fundamental algorithms</a:t>
            </a:r>
          </a:p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How they work</a:t>
            </a:r>
          </a:p>
          <a:p>
            <a:r>
              <a:rPr lang="en-US" sz="2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	How do we get them use them to 		  solve problems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9655182-2142-45FE-BD9C-3E29FE8A349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762619" y="4303702"/>
            <a:ext cx="5397688" cy="447646"/>
          </a:xfrm>
        </p:spPr>
        <p:txBody>
          <a:bodyPr/>
          <a:lstStyle/>
          <a:p>
            <a:r>
              <a:rPr lang="en-US" dirty="0" smtClean="0"/>
              <a:t>TOOLS to make and analyze </a:t>
            </a:r>
            <a:r>
              <a:rPr lang="en-US" dirty="0" err="1" smtClean="0"/>
              <a:t>DS&amp;Algs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7121" y="4807974"/>
            <a:ext cx="47060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Software Engineering Practices</a:t>
            </a: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Debugging</a:t>
            </a: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Testing </a:t>
            </a: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Version Control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0053" y="4830847"/>
            <a:ext cx="5082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Basic Theoretical Computer Science</a:t>
            </a: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Modelling Code/Big-O</a:t>
            </a:r>
          </a:p>
          <a:p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Analyzing Recurrences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9655182-2142-45FE-BD9C-3E29FE8A349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58116" y="1599814"/>
            <a:ext cx="5397688" cy="447646"/>
          </a:xfrm>
        </p:spPr>
        <p:txBody>
          <a:bodyPr/>
          <a:lstStyle/>
          <a:p>
            <a:r>
              <a:rPr lang="en-US" dirty="0" smtClean="0"/>
              <a:t>Algorithms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12" grpId="0"/>
      <p:bldP spid="13" grpId="0" build="p"/>
      <p:bldP spid="14" grpId="0"/>
      <p:bldP spid="15" grpId="0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12BE-8711-45B1-BBCC-61779652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5DDB-C243-4C8C-A667-5DA99418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37532-35AD-4EE1-8222-811C339D7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they anyway?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C6DC-DD3E-4A8C-891F-AE0A9D4D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D163-CD80-4CAA-AC58-D90680AD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4C3282"/>
                </a:solidFill>
              </a:rPr>
              <a:t>Data Structure</a:t>
            </a:r>
          </a:p>
          <a:p>
            <a:pPr lvl="1"/>
            <a:r>
              <a:rPr lang="en-US" sz="2400" dirty="0"/>
              <a:t>A way of </a:t>
            </a:r>
            <a:r>
              <a:rPr lang="en-US" sz="2400" dirty="0" smtClean="0"/>
              <a:t>organizing, storing, accessing, and updating a set of data</a:t>
            </a:r>
            <a:endParaRPr lang="en-US" sz="2400" dirty="0"/>
          </a:p>
          <a:p>
            <a:pPr lvl="1"/>
            <a:r>
              <a:rPr lang="en-US" sz="2400" dirty="0"/>
              <a:t>Examples from CSE 14X: arrays, linked lists, </a:t>
            </a:r>
            <a:r>
              <a:rPr lang="en-US" sz="2400" dirty="0" smtClean="0"/>
              <a:t>binary search trees</a:t>
            </a:r>
            <a:endParaRPr lang="en-US" sz="2400" dirty="0"/>
          </a:p>
          <a:p>
            <a:endParaRPr lang="en-US" sz="2800" dirty="0">
              <a:solidFill>
                <a:srgbClr val="4C3282"/>
              </a:solidFill>
            </a:endParaRPr>
          </a:p>
          <a:p>
            <a:r>
              <a:rPr lang="en-US" sz="2800" dirty="0">
                <a:solidFill>
                  <a:srgbClr val="4C3282"/>
                </a:solidFill>
              </a:rPr>
              <a:t>Algorithm</a:t>
            </a:r>
          </a:p>
          <a:p>
            <a:pPr lvl="1"/>
            <a:r>
              <a:rPr lang="en-US" sz="2400" dirty="0"/>
              <a:t>A series of precise instructions </a:t>
            </a:r>
            <a:r>
              <a:rPr lang="en-US" sz="2400" b="1" dirty="0" smtClean="0"/>
              <a:t>guaranteed </a:t>
            </a:r>
            <a:r>
              <a:rPr lang="en-US" sz="2400" dirty="0" smtClean="0"/>
              <a:t>to produce a certain answer</a:t>
            </a:r>
            <a:endParaRPr lang="en-US" sz="2400" b="1" dirty="0"/>
          </a:p>
          <a:p>
            <a:pPr lvl="1"/>
            <a:r>
              <a:rPr lang="en-US" sz="2400" dirty="0"/>
              <a:t>Examples from CSE 14X: binary search, merge </a:t>
            </a:r>
            <a:r>
              <a:rPr lang="en-US" sz="2400" dirty="0" smtClean="0"/>
              <a:t>sort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D3701-4153-4C7F-8915-90CA9B0B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30F4DDA-677B-7442-B995-EFBDA473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A1E0-5D6E-46FA-8DF3-752CC511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 (ADT)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EEE8-7545-4373-93C1-E28DF6DA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39" y="1469399"/>
            <a:ext cx="11187258" cy="4845504"/>
          </a:xfrm>
        </p:spPr>
        <p:txBody>
          <a:bodyPr/>
          <a:lstStyle/>
          <a:p>
            <a:r>
              <a:rPr lang="en-US" dirty="0">
                <a:solidFill>
                  <a:srgbClr val="4C3282"/>
                </a:solidFill>
              </a:rPr>
              <a:t>Abstract Data </a:t>
            </a:r>
            <a:r>
              <a:rPr lang="en-US" dirty="0" smtClean="0">
                <a:solidFill>
                  <a:srgbClr val="4C3282"/>
                </a:solidFill>
              </a:rPr>
              <a:t>Types</a:t>
            </a:r>
            <a:endParaRPr lang="en-US" dirty="0">
              <a:solidFill>
                <a:srgbClr val="4C3282"/>
              </a:solidFill>
            </a:endParaRPr>
          </a:p>
          <a:p>
            <a:pPr lvl="1"/>
            <a:r>
              <a:rPr lang="en-US" dirty="0"/>
              <a:t>A definition for expected operations and behavior</a:t>
            </a:r>
          </a:p>
          <a:p>
            <a:r>
              <a:rPr lang="en-US" dirty="0"/>
              <a:t>Start with the operations you want to do then define how those operations will play out on whatever data is being stored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787C9-E2AA-4418-8632-344559F7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143 WI 18 – Stuart Reges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DBD6C-C45B-4379-A772-6BB478B6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4" descr="art08_03">
            <a:extLst>
              <a:ext uri="{FF2B5EF4-FFF2-40B4-BE49-F238E27FC236}">
                <a16:creationId xmlns:a16="http://schemas.microsoft.com/office/drawing/2014/main" id="{A323AE9A-BEFB-4744-8965-750E6AD1023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27" y="3749003"/>
            <a:ext cx="5371549" cy="219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4CCBBC-F3D6-428C-9CC8-22C7A5FD40D3}"/>
              </a:ext>
            </a:extLst>
          </p:cNvPr>
          <p:cNvSpPr/>
          <p:nvPr/>
        </p:nvSpPr>
        <p:spPr>
          <a:xfrm>
            <a:off x="526738" y="40635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each element is accessible by a 0-based index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list has a size (number of elements that have been added)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elements can be added to the front, back, or elsewhere</a:t>
            </a:r>
          </a:p>
          <a:p>
            <a:pPr marL="265176" lvl="1" indent="-13716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Java, a list can be represented as an </a:t>
            </a:r>
            <a:r>
              <a:rPr lang="en-US" alt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ArrayList</a:t>
            </a: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object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EED9FF-807E-476F-8061-C7BB22E35DE0}"/>
              </a:ext>
            </a:extLst>
          </p:cNvPr>
          <p:cNvSpPr/>
          <p:nvPr/>
        </p:nvSpPr>
        <p:spPr>
          <a:xfrm>
            <a:off x="575239" y="3194381"/>
            <a:ext cx="11235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B6A47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Review: </a:t>
            </a:r>
            <a:r>
              <a:rPr lang="en-US" alt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- a collection storing an ordered sequence of elements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3927-4378-489E-B603-91B61B67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 </a:t>
            </a:r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1342-00D3-4142-94E0-4CED887D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6616135" cy="4845504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4C3282"/>
                </a:solidFill>
              </a:rPr>
              <a:t>interface</a:t>
            </a:r>
            <a:r>
              <a:rPr lang="en-US" altLang="en-US" dirty="0"/>
              <a:t>: A list of methods that a class promises to implement.</a:t>
            </a:r>
          </a:p>
          <a:p>
            <a:pPr lvl="1"/>
            <a:r>
              <a:rPr lang="en-US" altLang="en-US" dirty="0"/>
              <a:t>Interfaces give you an is-a relationship </a:t>
            </a:r>
            <a:r>
              <a:rPr lang="en-US" altLang="en-US" i="1" dirty="0"/>
              <a:t>without</a:t>
            </a:r>
            <a:r>
              <a:rPr lang="en-US" altLang="en-US" dirty="0"/>
              <a:t>  code sharing.</a:t>
            </a:r>
          </a:p>
          <a:p>
            <a:pPr lvl="2"/>
            <a:r>
              <a:rPr lang="en-US" altLang="en-US" dirty="0"/>
              <a:t>A </a:t>
            </a:r>
            <a:r>
              <a:rPr lang="en-US" altLang="en-US" dirty="0">
                <a:latin typeface="Courier New" panose="02070309020205020404" pitchFamily="49" charset="0"/>
              </a:rPr>
              <a:t>Rectangle</a:t>
            </a:r>
            <a:r>
              <a:rPr lang="en-US" altLang="en-US" dirty="0"/>
              <a:t> object can be treated as a </a:t>
            </a:r>
            <a:r>
              <a:rPr lang="en-US" altLang="en-US" dirty="0">
                <a:latin typeface="Courier New" panose="02070309020205020404" pitchFamily="49" charset="0"/>
              </a:rPr>
              <a:t>Shape</a:t>
            </a:r>
            <a:r>
              <a:rPr lang="en-US" altLang="en-US" dirty="0"/>
              <a:t> but inherits no code.</a:t>
            </a:r>
          </a:p>
          <a:p>
            <a:pPr lvl="1"/>
            <a:r>
              <a:rPr lang="en-US" altLang="en-US" dirty="0"/>
              <a:t>Analogous to non-programming idea of roles or certifications:</a:t>
            </a:r>
          </a:p>
          <a:p>
            <a:pPr lvl="2"/>
            <a:r>
              <a:rPr lang="en-US" altLang="en-US" dirty="0"/>
              <a:t>"I'm certified as a CPA accountant.</a:t>
            </a:r>
            <a:br>
              <a:rPr lang="en-US" altLang="en-US" dirty="0"/>
            </a:br>
            <a:r>
              <a:rPr lang="en-US" altLang="en-US" dirty="0"/>
              <a:t>This assures you I know how to do taxes, audits, and consulting."</a:t>
            </a:r>
          </a:p>
          <a:p>
            <a:pPr lvl="2"/>
            <a:r>
              <a:rPr lang="en-US" altLang="en-US" dirty="0"/>
              <a:t>"I'm 'certified' as a Shape, because I implement the Shape interface.</a:t>
            </a:r>
            <a:br>
              <a:rPr lang="en-US" altLang="en-US" dirty="0"/>
            </a:br>
            <a:r>
              <a:rPr lang="en-US" altLang="en-US" dirty="0"/>
              <a:t>This assures you I know how to compute my area and perimeter."</a:t>
            </a:r>
          </a:p>
          <a:p>
            <a:pPr lvl="1">
              <a:lnSpc>
                <a:spcPct val="80000"/>
              </a:lnSpc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interface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/>
              <a:t>...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/>
              <a:t>...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dirty="0"/>
              <a:t>...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public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dirty="0"/>
              <a:t>...</a:t>
            </a:r>
            <a:r>
              <a:rPr lang="en-US" altLang="en-US" dirty="0">
                <a:latin typeface="Courier New" panose="02070309020205020404" pitchFamily="49" charset="0"/>
              </a:rPr>
              <a:t>, </a:t>
            </a:r>
            <a:r>
              <a:rPr lang="en-US" altLang="en-US" b="1" dirty="0"/>
              <a:t>type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  <a:endParaRPr lang="en-US" altLang="en-US" sz="800" dirty="0"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E347C-8A37-411D-9A57-89DF33A3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143 SP 17 – </a:t>
            </a:r>
            <a:r>
              <a:rPr lang="en-US" dirty="0" err="1" smtClean="0"/>
              <a:t>zorah</a:t>
            </a:r>
            <a:r>
              <a:rPr lang="en-US" dirty="0" smtClean="0"/>
              <a:t> Fung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5033A-5A24-4D10-B755-D7EAE8B5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4" descr="shapes">
            <a:extLst>
              <a:ext uri="{FF2B5EF4-FFF2-40B4-BE49-F238E27FC236}">
                <a16:creationId xmlns:a16="http://schemas.microsoft.com/office/drawing/2014/main" id="{33CBEE5E-DEE6-4686-9759-30709A1BE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278" y="3648075"/>
            <a:ext cx="3890963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21976C-13CB-4049-9D19-30C7789AA644}"/>
              </a:ext>
            </a:extLst>
          </p:cNvPr>
          <p:cNvSpPr/>
          <p:nvPr/>
        </p:nvSpPr>
        <p:spPr>
          <a:xfrm>
            <a:off x="7049821" y="1303892"/>
            <a:ext cx="5095875" cy="196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Example</a:t>
            </a:r>
          </a:p>
          <a:p>
            <a:pPr lvl="1">
              <a:buNone/>
            </a:pPr>
            <a:endParaRPr lang="en-US" alt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1600" b="1" dirty="0">
                <a:solidFill>
                  <a:srgbClr val="B6A479"/>
                </a:solidFill>
                <a:latin typeface="Courier New" panose="02070309020205020404" pitchFamily="49" charset="0"/>
              </a:rPr>
              <a:t>// Describes features common to all // shapes.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public interface Shape {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public double area();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 public double perimeter();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95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3920-328A-42CE-BAC3-A1AFEED6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B6A479"/>
                </a:solidFill>
              </a:rPr>
              <a:t>Review:</a:t>
            </a:r>
            <a:r>
              <a:rPr lang="en-US" dirty="0"/>
              <a:t> Java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2A3C-BBC4-4594-B6D1-2FDA52AEE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provides some implementations of ADTs for you!</a:t>
            </a:r>
          </a:p>
          <a:p>
            <a:r>
              <a:rPr lang="en-US" dirty="0"/>
              <a:t>You used:</a:t>
            </a:r>
          </a:p>
          <a:p>
            <a:r>
              <a:rPr lang="en-US" dirty="0">
                <a:solidFill>
                  <a:srgbClr val="4C3282"/>
                </a:solidFill>
              </a:rPr>
              <a:t>Lists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a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dirty="0">
                <a:solidFill>
                  <a:srgbClr val="4C3282"/>
                </a:solidFill>
              </a:rPr>
              <a:t>Stacks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Stack&lt;Character&gt; c = new Stack&lt;Character&gt;();</a:t>
            </a:r>
          </a:p>
          <a:p>
            <a:r>
              <a:rPr lang="en-US" dirty="0">
                <a:solidFill>
                  <a:srgbClr val="4C3282"/>
                </a:solidFill>
              </a:rPr>
              <a:t>Queues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Queue&lt;String&gt; b = new LinkedList&lt;String&gt;();</a:t>
            </a:r>
          </a:p>
          <a:p>
            <a:r>
              <a:rPr lang="en-US" dirty="0">
                <a:solidFill>
                  <a:srgbClr val="4C3282"/>
                </a:solidFill>
              </a:rPr>
              <a:t>Maps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Map&lt;String, String&gt; d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String&gt;();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F7B59-0E5E-41FB-9ADD-59E3CC83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FDE783E-4A30-B64F-AC19-62C937D9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C6DC-DD3E-4A8C-891F-AE0A9D4D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D163-CD80-4CAA-AC58-D90680AD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4C3282"/>
                </a:solidFill>
              </a:rPr>
              <a:t>Abstract Data Type (ADT)</a:t>
            </a:r>
          </a:p>
          <a:p>
            <a:pPr lvl="1"/>
            <a:r>
              <a:rPr lang="en-US" sz="2400" i="1" dirty="0"/>
              <a:t>A definition for expected operations and behavior</a:t>
            </a:r>
          </a:p>
          <a:p>
            <a:pPr lvl="1"/>
            <a:r>
              <a:rPr lang="en-US" sz="2400" dirty="0"/>
              <a:t>A mathematical description of a collection with a set of supported operations and how they should behave when called upon</a:t>
            </a:r>
          </a:p>
          <a:p>
            <a:pPr lvl="1"/>
            <a:r>
              <a:rPr lang="en-US" sz="2400" dirty="0"/>
              <a:t>Describes what a collection does, </a:t>
            </a:r>
            <a:r>
              <a:rPr lang="en-US" sz="2400" b="1" dirty="0"/>
              <a:t>not</a:t>
            </a:r>
            <a:r>
              <a:rPr lang="en-US" sz="2400" dirty="0"/>
              <a:t> how it does it</a:t>
            </a:r>
          </a:p>
          <a:p>
            <a:pPr lvl="1"/>
            <a:r>
              <a:rPr lang="en-US" sz="2400" dirty="0"/>
              <a:t>Can be expressed as an interface</a:t>
            </a:r>
          </a:p>
          <a:p>
            <a:pPr lvl="1"/>
            <a:r>
              <a:rPr lang="en-US" sz="2400" dirty="0"/>
              <a:t>Examples: List, Map, </a:t>
            </a:r>
            <a:r>
              <a:rPr lang="en-US" sz="2400" dirty="0" smtClean="0"/>
              <a:t>Set</a:t>
            </a:r>
            <a:endParaRPr lang="en-US" sz="2800" dirty="0">
              <a:solidFill>
                <a:srgbClr val="4C3282"/>
              </a:solidFill>
            </a:endParaRPr>
          </a:p>
          <a:p>
            <a:r>
              <a:rPr lang="en-US" sz="2800" dirty="0">
                <a:solidFill>
                  <a:srgbClr val="4C3282"/>
                </a:solidFill>
              </a:rPr>
              <a:t>Data Structure</a:t>
            </a:r>
          </a:p>
          <a:p>
            <a:pPr lvl="1"/>
            <a:r>
              <a:rPr lang="en-US" sz="2400" i="1" dirty="0"/>
              <a:t>A way of organizing and storing related data points</a:t>
            </a:r>
          </a:p>
          <a:p>
            <a:pPr lvl="1"/>
            <a:r>
              <a:rPr lang="en-US" sz="2400" dirty="0"/>
              <a:t>An object that implements the functionality of a specified ADT</a:t>
            </a:r>
          </a:p>
          <a:p>
            <a:pPr lvl="1"/>
            <a:r>
              <a:rPr lang="en-US" sz="2400" dirty="0"/>
              <a:t>Describes exactly how the collection will perform the required </a:t>
            </a:r>
            <a:r>
              <a:rPr lang="en-US" sz="2400" dirty="0" smtClean="0"/>
              <a:t>operations</a:t>
            </a:r>
            <a:endParaRPr lang="en-US" sz="2400" dirty="0"/>
          </a:p>
          <a:p>
            <a:pPr lvl="1"/>
            <a:r>
              <a:rPr lang="en-US" sz="2400" dirty="0"/>
              <a:t>Examples: </a:t>
            </a:r>
            <a:r>
              <a:rPr lang="en-US" sz="2400" dirty="0" err="1"/>
              <a:t>LinkedIntList</a:t>
            </a:r>
            <a:r>
              <a:rPr lang="en-US" sz="2400" dirty="0"/>
              <a:t>, </a:t>
            </a:r>
            <a:r>
              <a:rPr lang="en-US" sz="2400" dirty="0" err="1"/>
              <a:t>ArrayIntList</a:t>
            </a:r>
            <a:endParaRPr lang="en-US" sz="2400" dirty="0"/>
          </a:p>
          <a:p>
            <a:pPr marL="0" indent="0">
              <a:buNone/>
            </a:pPr>
            <a:endParaRPr lang="en-US" sz="2800" dirty="0">
              <a:solidFill>
                <a:srgbClr val="4C328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D3701-4153-4C7F-8915-90CA9B0B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101C2D2-BEE8-3247-ACC7-29E78F0A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6A71-3B3D-4318-AFC4-EEC0AA41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</p:spPr>
        <p:txBody>
          <a:bodyPr/>
          <a:lstStyle/>
          <a:p>
            <a:r>
              <a:rPr lang="en-US" dirty="0"/>
              <a:t>ADTs we’ll discuss this quarter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D574-B18F-41A3-983C-D21336DC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200" dirty="0"/>
              <a:t>List</a:t>
            </a:r>
          </a:p>
          <a:p>
            <a:pPr lvl="1"/>
            <a:r>
              <a:rPr lang="en-US" sz="3200" dirty="0"/>
              <a:t>Set</a:t>
            </a:r>
          </a:p>
          <a:p>
            <a:pPr lvl="1"/>
            <a:r>
              <a:rPr lang="en-US" sz="3200" dirty="0"/>
              <a:t>Map</a:t>
            </a:r>
          </a:p>
          <a:p>
            <a:pPr lvl="1"/>
            <a:r>
              <a:rPr lang="en-US" sz="3200" dirty="0"/>
              <a:t>Stack</a:t>
            </a:r>
          </a:p>
          <a:p>
            <a:pPr lvl="1"/>
            <a:r>
              <a:rPr lang="en-US" sz="3200" dirty="0"/>
              <a:t>Queue</a:t>
            </a:r>
          </a:p>
          <a:p>
            <a:pPr lvl="1"/>
            <a:r>
              <a:rPr lang="en-US" sz="3200" dirty="0"/>
              <a:t>Priority Queue</a:t>
            </a:r>
          </a:p>
          <a:p>
            <a:pPr lvl="1"/>
            <a:r>
              <a:rPr lang="en-US" sz="3200" dirty="0"/>
              <a:t>Graph</a:t>
            </a:r>
          </a:p>
          <a:p>
            <a:pPr lvl="1"/>
            <a:r>
              <a:rPr lang="en-US" sz="3200" dirty="0"/>
              <a:t>Disjoint Set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5D6C6-80E8-44D4-ADF0-8C76D8E2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A5EECA1-ED36-2940-ACD0-5E6FE17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9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FC5-E8A6-4D5F-A889-82986052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</p:spPr>
        <p:txBody>
          <a:bodyPr/>
          <a:lstStyle/>
          <a:p>
            <a:r>
              <a:rPr lang="en-US" dirty="0"/>
              <a:t>Case Study: The 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FDCB-EE78-4E53-9606-EF7B874A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8177007" cy="1368309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rgbClr val="4C3282"/>
                </a:solidFill>
              </a:rPr>
              <a:t>list: </a:t>
            </a:r>
            <a:r>
              <a:rPr lang="en-US" sz="2800" dirty="0"/>
              <a:t>stores an ordered sequence of information. </a:t>
            </a:r>
          </a:p>
          <a:p>
            <a:pPr lvl="1"/>
            <a:r>
              <a:rPr lang="en-US" sz="2400" dirty="0"/>
              <a:t>Each item is accessible by an index.</a:t>
            </a:r>
          </a:p>
          <a:p>
            <a:pPr lvl="1"/>
            <a:r>
              <a:rPr lang="en-US" sz="2400" dirty="0"/>
              <a:t>Lists have a variable size as items can be added and </a:t>
            </a:r>
            <a:r>
              <a:rPr lang="en-US" sz="2400" dirty="0" smtClean="0"/>
              <a:t>removed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45279-1056-442F-80B8-942EE8AA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D0CBD98-A60A-E84D-AA45-5F558AA8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90D759D-7AFB-B44C-9900-12C4A988CFF7}"/>
              </a:ext>
            </a:extLst>
          </p:cNvPr>
          <p:cNvGrpSpPr/>
          <p:nvPr/>
        </p:nvGrpSpPr>
        <p:grpSpPr>
          <a:xfrm>
            <a:off x="820706" y="3153322"/>
            <a:ext cx="2805462" cy="2750598"/>
            <a:chOff x="908856" y="1530095"/>
            <a:chExt cx="2805462" cy="27505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475BC5-935C-2948-9F2A-572D243CD8ED}"/>
                </a:ext>
              </a:extLst>
            </p:cNvPr>
            <p:cNvSpPr/>
            <p:nvPr/>
          </p:nvSpPr>
          <p:spPr>
            <a:xfrm>
              <a:off x="908857" y="2061557"/>
              <a:ext cx="2773131" cy="2219136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5B0D42-0C9A-1C42-9325-E3F65B1F3D16}"/>
                </a:ext>
              </a:extLst>
            </p:cNvPr>
            <p:cNvSpPr/>
            <p:nvPr/>
          </p:nvSpPr>
          <p:spPr>
            <a:xfrm>
              <a:off x="908856" y="1530095"/>
              <a:ext cx="2773131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List ADT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F63DE1-092A-874E-B4C1-22A7B3D2D265}"/>
                </a:ext>
              </a:extLst>
            </p:cNvPr>
            <p:cNvSpPr txBox="1"/>
            <p:nvPr/>
          </p:nvSpPr>
          <p:spPr>
            <a:xfrm>
              <a:off x="1026835" y="2919920"/>
              <a:ext cx="26874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set(item, 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replace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append(item)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end of list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insert(item, 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delete(index)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delete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count of items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BA5D2B-960A-DA43-B761-1DC60633911C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51904D-2986-E44A-9B48-CC5F77817CC5}"/>
                </a:ext>
              </a:extLst>
            </p:cNvPr>
            <p:cNvSpPr txBox="1"/>
            <p:nvPr/>
          </p:nvSpPr>
          <p:spPr>
            <a:xfrm>
              <a:off x="928934" y="2680374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B943A7-B584-234C-9ED6-2492862875BE}"/>
                </a:ext>
              </a:extLst>
            </p:cNvPr>
            <p:cNvSpPr txBox="1"/>
            <p:nvPr/>
          </p:nvSpPr>
          <p:spPr>
            <a:xfrm>
              <a:off x="1098581" y="2310260"/>
              <a:ext cx="186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ordered items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84E4DB-BA97-3F43-A4A7-571D7D9B44B0}"/>
              </a:ext>
            </a:extLst>
          </p:cNvPr>
          <p:cNvSpPr txBox="1">
            <a:spLocks/>
          </p:cNvSpPr>
          <p:nvPr/>
        </p:nvSpPr>
        <p:spPr>
          <a:xfrm>
            <a:off x="3815892" y="3234568"/>
            <a:ext cx="8177007" cy="247662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B6A479"/>
                </a:solidFill>
              </a:rPr>
              <a:t>supported operations:</a:t>
            </a:r>
          </a:p>
          <a:p>
            <a:pPr lvl="1"/>
            <a:r>
              <a:rPr lang="en-US" sz="2200" b="1" dirty="0"/>
              <a:t>get(index): </a:t>
            </a:r>
            <a:r>
              <a:rPr lang="en-US" sz="2200" dirty="0"/>
              <a:t>returns the item at the given index</a:t>
            </a:r>
          </a:p>
          <a:p>
            <a:pPr lvl="1"/>
            <a:r>
              <a:rPr lang="en-US" sz="2200" b="1" dirty="0"/>
              <a:t>set(value, index): </a:t>
            </a:r>
            <a:r>
              <a:rPr lang="en-US" sz="2200" dirty="0"/>
              <a:t>sets the item at the given index to the given value</a:t>
            </a:r>
          </a:p>
          <a:p>
            <a:pPr lvl="1"/>
            <a:r>
              <a:rPr lang="en-US" sz="2200" b="1" dirty="0"/>
              <a:t>append(value): </a:t>
            </a:r>
            <a:r>
              <a:rPr lang="en-US" sz="2200" dirty="0"/>
              <a:t>adds the given item to the end of the list</a:t>
            </a:r>
          </a:p>
          <a:p>
            <a:pPr lvl="1"/>
            <a:r>
              <a:rPr lang="en-US" sz="2200" b="1" dirty="0"/>
              <a:t>insert(value, index): </a:t>
            </a:r>
            <a:r>
              <a:rPr lang="en-US" sz="2200" dirty="0"/>
              <a:t>insert the given item at the given index maintaining order</a:t>
            </a:r>
          </a:p>
          <a:p>
            <a:pPr lvl="1"/>
            <a:r>
              <a:rPr lang="en-US" sz="2200" b="1" dirty="0"/>
              <a:t>delete(index): </a:t>
            </a:r>
            <a:r>
              <a:rPr lang="en-US" sz="2200" dirty="0"/>
              <a:t>removes the item at the given index maintaining order</a:t>
            </a:r>
          </a:p>
          <a:p>
            <a:pPr lvl="1"/>
            <a:r>
              <a:rPr lang="en-US" sz="2200" b="1" dirty="0"/>
              <a:t>size(): </a:t>
            </a:r>
            <a:r>
              <a:rPr lang="en-US" sz="2200" dirty="0"/>
              <a:t>returns the number of elements in the list</a:t>
            </a:r>
          </a:p>
        </p:txBody>
      </p:sp>
    </p:spTree>
    <p:extLst>
      <p:ext uri="{BB962C8B-B14F-4D97-AF65-F5344CB8AC3E}">
        <p14:creationId xmlns:p14="http://schemas.microsoft.com/office/powerpoint/2010/main" val="25266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B73D7F4-9921-644A-B254-BE764534DCCB}"/>
              </a:ext>
            </a:extLst>
          </p:cNvPr>
          <p:cNvSpPr/>
          <p:nvPr/>
        </p:nvSpPr>
        <p:spPr>
          <a:xfrm>
            <a:off x="8105033" y="1068198"/>
            <a:ext cx="3842715" cy="5217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4C0063-7F3F-9641-BAEB-8A095FE4188E}"/>
              </a:ext>
            </a:extLst>
          </p:cNvPr>
          <p:cNvSpPr/>
          <p:nvPr/>
        </p:nvSpPr>
        <p:spPr>
          <a:xfrm>
            <a:off x="3899588" y="1065931"/>
            <a:ext cx="3918926" cy="5631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C8916-2A2F-425A-BBEF-6E1F425A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List Implementations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89159-94B0-4FAA-AA37-59A6751B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079A831-55F1-B040-BEA2-50207ACD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0F6823-81E1-2A4E-A436-2ABEBD42D632}"/>
              </a:ext>
            </a:extLst>
          </p:cNvPr>
          <p:cNvGrpSpPr/>
          <p:nvPr/>
        </p:nvGrpSpPr>
        <p:grpSpPr>
          <a:xfrm>
            <a:off x="577321" y="1614231"/>
            <a:ext cx="2805462" cy="2750598"/>
            <a:chOff x="908856" y="1530095"/>
            <a:chExt cx="2805462" cy="27505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22629-EA6D-AF4F-9967-79CCB02A2A1F}"/>
                </a:ext>
              </a:extLst>
            </p:cNvPr>
            <p:cNvSpPr/>
            <p:nvPr/>
          </p:nvSpPr>
          <p:spPr>
            <a:xfrm>
              <a:off x="908857" y="2061557"/>
              <a:ext cx="2773131" cy="2219136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BC5B2E-86A3-FA45-8897-7632867F0A06}"/>
                </a:ext>
              </a:extLst>
            </p:cNvPr>
            <p:cNvSpPr/>
            <p:nvPr/>
          </p:nvSpPr>
          <p:spPr>
            <a:xfrm>
              <a:off x="908856" y="1530095"/>
              <a:ext cx="2773131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List ADT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5E43EE-CBD4-C642-BC33-83A88C4A3BB6}"/>
                </a:ext>
              </a:extLst>
            </p:cNvPr>
            <p:cNvSpPr txBox="1"/>
            <p:nvPr/>
          </p:nvSpPr>
          <p:spPr>
            <a:xfrm>
              <a:off x="1026835" y="2919920"/>
              <a:ext cx="26874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set(item, 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replace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append(item)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end of list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insert(item, 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delete(index)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delete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count of items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67E9F4-1611-8E40-804F-2B6F6484B918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2743E1-818A-A74B-8726-813FB5B7BAA2}"/>
                </a:ext>
              </a:extLst>
            </p:cNvPr>
            <p:cNvSpPr txBox="1"/>
            <p:nvPr/>
          </p:nvSpPr>
          <p:spPr>
            <a:xfrm>
              <a:off x="928934" y="2680374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E12272-2475-914C-8E8F-9B614B67DB3F}"/>
                </a:ext>
              </a:extLst>
            </p:cNvPr>
            <p:cNvSpPr txBox="1"/>
            <p:nvPr/>
          </p:nvSpPr>
          <p:spPr>
            <a:xfrm>
              <a:off x="1098581" y="2310260"/>
              <a:ext cx="186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ordered items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A5757-89FA-0143-BD2B-F76972EDBE3D}"/>
              </a:ext>
            </a:extLst>
          </p:cNvPr>
          <p:cNvGrpSpPr/>
          <p:nvPr/>
        </p:nvGrpSpPr>
        <p:grpSpPr>
          <a:xfrm>
            <a:off x="4544382" y="1759031"/>
            <a:ext cx="2657777" cy="3850635"/>
            <a:chOff x="908858" y="1530095"/>
            <a:chExt cx="2657777" cy="38506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CEF0DC-9951-8549-9395-541F2C894848}"/>
                </a:ext>
              </a:extLst>
            </p:cNvPr>
            <p:cNvSpPr/>
            <p:nvPr/>
          </p:nvSpPr>
          <p:spPr>
            <a:xfrm>
              <a:off x="908858" y="2061556"/>
              <a:ext cx="2657777" cy="31927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3F5BEA-01A3-BD41-9BCF-EC87653B776B}"/>
                </a:ext>
              </a:extLst>
            </p:cNvPr>
            <p:cNvSpPr/>
            <p:nvPr/>
          </p:nvSpPr>
          <p:spPr>
            <a:xfrm>
              <a:off x="908858" y="1530095"/>
              <a:ext cx="2657777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ArrayList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&lt;E&gt;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17FECF-C0AB-EA46-A3AD-A1B0A71DEE64}"/>
                </a:ext>
              </a:extLst>
            </p:cNvPr>
            <p:cNvSpPr txBox="1"/>
            <p:nvPr/>
          </p:nvSpPr>
          <p:spPr>
            <a:xfrm>
              <a:off x="1014216" y="2887740"/>
              <a:ext cx="255203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data[index]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data[index] =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data[size] = value, if out of space grow data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shift values to make hole at index, data[index] = value, if out of space grow data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delete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shift following values forward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size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133611-4A70-664F-B844-EECCFAF6211B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F4E08F-BE00-D944-BD72-D11F3957FE6A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BAFEE5-1B0F-8D40-8570-06197721D780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data[]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694FE3-244F-5A43-8C03-0B22CBD4D206}"/>
              </a:ext>
            </a:extLst>
          </p:cNvPr>
          <p:cNvGrpSpPr/>
          <p:nvPr/>
        </p:nvGrpSpPr>
        <p:grpSpPr>
          <a:xfrm>
            <a:off x="8740433" y="1761298"/>
            <a:ext cx="2666527" cy="3724197"/>
            <a:chOff x="900108" y="1530095"/>
            <a:chExt cx="2666527" cy="37241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AA3B0-E0E4-164B-BF18-7B5320A1B496}"/>
                </a:ext>
              </a:extLst>
            </p:cNvPr>
            <p:cNvSpPr/>
            <p:nvPr/>
          </p:nvSpPr>
          <p:spPr>
            <a:xfrm>
              <a:off x="908858" y="2061556"/>
              <a:ext cx="2657777" cy="31927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4BD516-127E-B340-94A3-E5BF805D40BB}"/>
                </a:ext>
              </a:extLst>
            </p:cNvPr>
            <p:cNvSpPr/>
            <p:nvPr/>
          </p:nvSpPr>
          <p:spPr>
            <a:xfrm>
              <a:off x="908858" y="1530095"/>
              <a:ext cx="2657777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LinkedList&lt;E&gt;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655239-7401-B044-9D2D-67657CA75D13}"/>
                </a:ext>
              </a:extLst>
            </p:cNvPr>
            <p:cNvSpPr txBox="1"/>
            <p:nvPr/>
          </p:nvSpPr>
          <p:spPr>
            <a:xfrm>
              <a:off x="998577" y="2920162"/>
              <a:ext cx="25520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loop until index, return node’s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loop until index, update node’s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create new node, update next of last node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create new node, loop until index, update next fields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delete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loop until index, skip node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size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4AFD5F-C708-F541-9F46-501AC1744530}"/>
                </a:ext>
              </a:extLst>
            </p:cNvPr>
            <p:cNvSpPr txBox="1"/>
            <p:nvPr/>
          </p:nvSpPr>
          <p:spPr>
            <a:xfrm>
              <a:off x="928946" y="2108378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B5DDFF-A304-EF41-8B96-E774C83534EC}"/>
                </a:ext>
              </a:extLst>
            </p:cNvPr>
            <p:cNvSpPr txBox="1"/>
            <p:nvPr/>
          </p:nvSpPr>
          <p:spPr>
            <a:xfrm>
              <a:off x="900108" y="2708653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1ADFBC-CC75-884A-8C3D-01701DAC770A}"/>
                </a:ext>
              </a:extLst>
            </p:cNvPr>
            <p:cNvSpPr txBox="1"/>
            <p:nvPr/>
          </p:nvSpPr>
          <p:spPr>
            <a:xfrm>
              <a:off x="1014598" y="2323643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 front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7CEC63F-12FF-DB4A-BE3C-A749935787C7}"/>
              </a:ext>
            </a:extLst>
          </p:cNvPr>
          <p:cNvSpPr txBox="1"/>
          <p:nvPr/>
        </p:nvSpPr>
        <p:spPr>
          <a:xfrm>
            <a:off x="3976855" y="1068198"/>
            <a:ext cx="379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ArrayList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uses an Array as underlying storage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96E39-5A80-2244-812E-EBC495E5B20B}"/>
              </a:ext>
            </a:extLst>
          </p:cNvPr>
          <p:cNvSpPr txBox="1"/>
          <p:nvPr/>
        </p:nvSpPr>
        <p:spPr>
          <a:xfrm>
            <a:off x="8291895" y="1068198"/>
            <a:ext cx="356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LinkedList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uses nodes as underlying storage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B86F5D7-01E5-7D4D-B802-40AA5DCA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66651"/>
              </p:ext>
            </p:extLst>
          </p:nvPr>
        </p:nvGraphicFramePr>
        <p:xfrm>
          <a:off x="4273375" y="5554029"/>
          <a:ext cx="3166760" cy="72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52">
                  <a:extLst>
                    <a:ext uri="{9D8B030D-6E8A-4147-A177-3AD203B41FA5}">
                      <a16:colId xmlns:a16="http://schemas.microsoft.com/office/drawing/2014/main" val="4248359978"/>
                    </a:ext>
                  </a:extLst>
                </a:gridCol>
                <a:gridCol w="633352">
                  <a:extLst>
                    <a:ext uri="{9D8B030D-6E8A-4147-A177-3AD203B41FA5}">
                      <a16:colId xmlns:a16="http://schemas.microsoft.com/office/drawing/2014/main" val="2810211850"/>
                    </a:ext>
                  </a:extLst>
                </a:gridCol>
                <a:gridCol w="633352">
                  <a:extLst>
                    <a:ext uri="{9D8B030D-6E8A-4147-A177-3AD203B41FA5}">
                      <a16:colId xmlns:a16="http://schemas.microsoft.com/office/drawing/2014/main" val="1860582927"/>
                    </a:ext>
                  </a:extLst>
                </a:gridCol>
                <a:gridCol w="633352">
                  <a:extLst>
                    <a:ext uri="{9D8B030D-6E8A-4147-A177-3AD203B41FA5}">
                      <a16:colId xmlns:a16="http://schemas.microsoft.com/office/drawing/2014/main" val="4218443044"/>
                    </a:ext>
                  </a:extLst>
                </a:gridCol>
                <a:gridCol w="633352">
                  <a:extLst>
                    <a:ext uri="{9D8B030D-6E8A-4147-A177-3AD203B41FA5}">
                      <a16:colId xmlns:a16="http://schemas.microsoft.com/office/drawing/2014/main" val="3149305604"/>
                    </a:ext>
                  </a:extLst>
                </a:gridCol>
              </a:tblGrid>
              <a:tr h="2773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33687"/>
                  </a:ext>
                </a:extLst>
              </a:tr>
              <a:tr h="42500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88.6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26.1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94.4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80631"/>
                  </a:ext>
                </a:extLst>
              </a:tr>
            </a:tbl>
          </a:graphicData>
        </a:graphic>
      </p:graphicFrame>
      <p:sp>
        <p:nvSpPr>
          <p:cNvPr id="40" name="Left Bracket 39">
            <a:extLst>
              <a:ext uri="{FF2B5EF4-FFF2-40B4-BE49-F238E27FC236}">
                <a16:creationId xmlns:a16="http://schemas.microsoft.com/office/drawing/2014/main" id="{13D5CEA5-26BB-104D-865A-8C8348900F1E}"/>
              </a:ext>
            </a:extLst>
          </p:cNvPr>
          <p:cNvSpPr/>
          <p:nvPr/>
        </p:nvSpPr>
        <p:spPr>
          <a:xfrm rot="16200000">
            <a:off x="5162539" y="5424641"/>
            <a:ext cx="80670" cy="1858998"/>
          </a:xfrm>
          <a:prstGeom prst="leftBracket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EC487118-BCF6-F64B-957B-1476318C1675}"/>
              </a:ext>
            </a:extLst>
          </p:cNvPr>
          <p:cNvSpPr/>
          <p:nvPr/>
        </p:nvSpPr>
        <p:spPr>
          <a:xfrm rot="16200000">
            <a:off x="6792267" y="5746949"/>
            <a:ext cx="80671" cy="1214379"/>
          </a:xfrm>
          <a:prstGeom prst="leftBracket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710E77-30F6-BD47-82C8-5A3C1EA80C3A}"/>
              </a:ext>
            </a:extLst>
          </p:cNvPr>
          <p:cNvGrpSpPr/>
          <p:nvPr/>
        </p:nvGrpSpPr>
        <p:grpSpPr>
          <a:xfrm>
            <a:off x="8596893" y="5643902"/>
            <a:ext cx="3036054" cy="444216"/>
            <a:chOff x="6161778" y="2203456"/>
            <a:chExt cx="3036054" cy="44421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9EF16FF-58FB-264B-8DB1-1A7DF08DD5F7}"/>
                </a:ext>
              </a:extLst>
            </p:cNvPr>
            <p:cNvGrpSpPr/>
            <p:nvPr/>
          </p:nvGrpSpPr>
          <p:grpSpPr>
            <a:xfrm>
              <a:off x="6161778" y="2213423"/>
              <a:ext cx="1018250" cy="434249"/>
              <a:chOff x="6161778" y="2213423"/>
              <a:chExt cx="1018250" cy="43424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4953385-55C9-184C-B36C-88306658C0A3}"/>
                  </a:ext>
                </a:extLst>
              </p:cNvPr>
              <p:cNvSpPr/>
              <p:nvPr/>
            </p:nvSpPr>
            <p:spPr>
              <a:xfrm>
                <a:off x="6168868" y="2213423"/>
                <a:ext cx="839156" cy="434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AF6414D-45CA-B646-89B8-57A0593B6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3859" y="2217395"/>
                <a:ext cx="0" cy="43027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480ADA-831D-E949-A378-E9F31C919026}"/>
                  </a:ext>
                </a:extLst>
              </p:cNvPr>
              <p:cNvSpPr txBox="1"/>
              <p:nvPr/>
            </p:nvSpPr>
            <p:spPr>
              <a:xfrm>
                <a:off x="6161778" y="2278406"/>
                <a:ext cx="654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4C3282"/>
                    </a:solidFill>
                    <a:latin typeface="Courier New" panose="02070309020205020404" pitchFamily="49" charset="0"/>
                    <a:ea typeface="Segoe UI Historic" panose="020B0502040204020203" pitchFamily="34" charset="0"/>
                    <a:cs typeface="Courier New" panose="02070309020205020404" pitchFamily="49" charset="0"/>
                  </a:rPr>
                  <a:t>88.6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FA0FD63-A3FA-E24A-86E0-633B96FF0EE9}"/>
                  </a:ext>
                </a:extLst>
              </p:cNvPr>
              <p:cNvCxnSpPr/>
              <p:nvPr/>
            </p:nvCxnSpPr>
            <p:spPr>
              <a:xfrm>
                <a:off x="6893781" y="2430547"/>
                <a:ext cx="286247" cy="0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D581BA7-1BC4-9940-A834-883D4BA3CC29}"/>
                </a:ext>
              </a:extLst>
            </p:cNvPr>
            <p:cNvGrpSpPr/>
            <p:nvPr/>
          </p:nvGrpSpPr>
          <p:grpSpPr>
            <a:xfrm>
              <a:off x="7257824" y="2213422"/>
              <a:ext cx="1018250" cy="434249"/>
              <a:chOff x="6161778" y="2213423"/>
              <a:chExt cx="1018250" cy="43424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DD35A45-F187-F44B-BBFD-D4BCB1087D75}"/>
                  </a:ext>
                </a:extLst>
              </p:cNvPr>
              <p:cNvSpPr/>
              <p:nvPr/>
            </p:nvSpPr>
            <p:spPr>
              <a:xfrm>
                <a:off x="6168868" y="2213423"/>
                <a:ext cx="839156" cy="434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C468A67-02DD-684A-830F-FE150AF64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3859" y="2217395"/>
                <a:ext cx="0" cy="43027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FBC64E-6547-AF47-9F6C-F3751E786634}"/>
                  </a:ext>
                </a:extLst>
              </p:cNvPr>
              <p:cNvSpPr txBox="1"/>
              <p:nvPr/>
            </p:nvSpPr>
            <p:spPr>
              <a:xfrm>
                <a:off x="6161778" y="2278406"/>
                <a:ext cx="654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4C3282"/>
                    </a:solidFill>
                    <a:latin typeface="Courier New" panose="02070309020205020404" pitchFamily="49" charset="0"/>
                    <a:ea typeface="Segoe UI Historic" panose="020B0502040204020203" pitchFamily="34" charset="0"/>
                    <a:cs typeface="Courier New" panose="02070309020205020404" pitchFamily="49" charset="0"/>
                  </a:rPr>
                  <a:t>26.1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3F8BBC4-6519-D649-B364-5E30B5CA23AC}"/>
                  </a:ext>
                </a:extLst>
              </p:cNvPr>
              <p:cNvCxnSpPr/>
              <p:nvPr/>
            </p:nvCxnSpPr>
            <p:spPr>
              <a:xfrm>
                <a:off x="6893781" y="2430547"/>
                <a:ext cx="286247" cy="0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444DF68-BE9A-EA42-BCC0-343587B11979}"/>
                </a:ext>
              </a:extLst>
            </p:cNvPr>
            <p:cNvGrpSpPr/>
            <p:nvPr/>
          </p:nvGrpSpPr>
          <p:grpSpPr>
            <a:xfrm>
              <a:off x="8351586" y="2203456"/>
              <a:ext cx="846246" cy="434249"/>
              <a:chOff x="6161778" y="2213423"/>
              <a:chExt cx="846246" cy="434249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E78C4C-2DE3-684A-A46A-FD5A84B27827}"/>
                  </a:ext>
                </a:extLst>
              </p:cNvPr>
              <p:cNvSpPr/>
              <p:nvPr/>
            </p:nvSpPr>
            <p:spPr>
              <a:xfrm>
                <a:off x="6168868" y="2213423"/>
                <a:ext cx="839156" cy="434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5B97DED-5A2C-EF49-B2AB-4809D3FB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3859" y="2217395"/>
                <a:ext cx="0" cy="43027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EC686BE-AA3C-8C45-B621-1442E95F994B}"/>
                  </a:ext>
                </a:extLst>
              </p:cNvPr>
              <p:cNvSpPr txBox="1"/>
              <p:nvPr/>
            </p:nvSpPr>
            <p:spPr>
              <a:xfrm>
                <a:off x="6161778" y="2278406"/>
                <a:ext cx="654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4C3282"/>
                    </a:solidFill>
                    <a:latin typeface="Courier New" panose="02070309020205020404" pitchFamily="49" charset="0"/>
                    <a:ea typeface="Segoe UI Historic" panose="020B0502040204020203" pitchFamily="34" charset="0"/>
                    <a:cs typeface="Courier New" panose="02070309020205020404" pitchFamily="49" charset="0"/>
                  </a:rPr>
                  <a:t>94.4</a:t>
                </a:r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6DC59D0-3643-A94B-890B-2F95B8B46C6A}"/>
                </a:ext>
              </a:extLst>
            </p:cNvPr>
            <p:cNvCxnSpPr/>
            <p:nvPr/>
          </p:nvCxnSpPr>
          <p:spPr>
            <a:xfrm flipH="1">
              <a:off x="8973667" y="2203456"/>
              <a:ext cx="224165" cy="444215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1E5004D-E66B-5A4E-97C7-9218CBA22EAA}"/>
              </a:ext>
            </a:extLst>
          </p:cNvPr>
          <p:cNvSpPr txBox="1"/>
          <p:nvPr/>
        </p:nvSpPr>
        <p:spPr>
          <a:xfrm>
            <a:off x="4940622" y="640907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28DF02-FF08-C34D-A75C-5C1B6D714826}"/>
              </a:ext>
            </a:extLst>
          </p:cNvPr>
          <p:cNvSpPr txBox="1"/>
          <p:nvPr/>
        </p:nvSpPr>
        <p:spPr>
          <a:xfrm>
            <a:off x="6328173" y="6409070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free space</a:t>
            </a:r>
          </a:p>
        </p:txBody>
      </p:sp>
      <p:pic>
        <p:nvPicPr>
          <p:cNvPr id="52" name="Picture 4" descr="art08_03">
            <a:extLst>
              <a:ext uri="{FF2B5EF4-FFF2-40B4-BE49-F238E27FC236}">
                <a16:creationId xmlns:a16="http://schemas.microsoft.com/office/drawing/2014/main" id="{0A123749-E1E4-EC40-8ECF-787B20AE9B4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25" y="4829177"/>
            <a:ext cx="3383624" cy="138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5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57964-F603-4617-84FD-8DC12A6A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879222-592F-4D37-B10C-11E31601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2235008" cy="10146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49F359-7DE2-4F95-AEA0-BC5D01C54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4C3282"/>
              </a:buClr>
            </a:pPr>
            <a:r>
              <a:rPr lang="en-US" sz="3200" dirty="0"/>
              <a:t>Introductions</a:t>
            </a:r>
          </a:p>
          <a:p>
            <a:pPr lvl="1">
              <a:buClr>
                <a:srgbClr val="4C3282"/>
              </a:buClr>
            </a:pPr>
            <a:r>
              <a:rPr lang="en-US" sz="3200" dirty="0"/>
              <a:t>Syllabus</a:t>
            </a:r>
          </a:p>
          <a:p>
            <a:pPr lvl="1">
              <a:buClr>
                <a:srgbClr val="4C3282"/>
              </a:buClr>
            </a:pPr>
            <a:r>
              <a:rPr lang="en-US" sz="3200" dirty="0"/>
              <a:t>Dust off </a:t>
            </a:r>
            <a:r>
              <a:rPr lang="en-US" sz="3200" dirty="0" smtClean="0"/>
              <a:t>cob webs </a:t>
            </a:r>
            <a:endParaRPr lang="en-US" sz="3200" dirty="0"/>
          </a:p>
          <a:p>
            <a:pPr lvl="1">
              <a:buClr>
                <a:srgbClr val="4C3282"/>
              </a:buClr>
            </a:pPr>
            <a:r>
              <a:rPr lang="en-US" sz="3200" dirty="0"/>
              <a:t>Meet the </a:t>
            </a:r>
            <a:r>
              <a:rPr lang="en-US" sz="3200" dirty="0" smtClean="0"/>
              <a:t>ADT</a:t>
            </a:r>
            <a:endParaRPr lang="en-US" sz="3200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D048842-ED85-8C41-B94E-D42054A2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421C6A9-1B98-B941-A52D-A19202847789}"/>
              </a:ext>
            </a:extLst>
          </p:cNvPr>
          <p:cNvSpPr/>
          <p:nvPr/>
        </p:nvSpPr>
        <p:spPr>
          <a:xfrm>
            <a:off x="4326339" y="1688348"/>
            <a:ext cx="6951393" cy="1870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871EF-0F1F-554B-A555-85E4C23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BFB2F-8F0A-D84B-892D-54710A1B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380F5-2A36-624C-AFF0-DC7F09C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9E19FC-6B24-D640-B6B5-8FD06E710913}"/>
              </a:ext>
            </a:extLst>
          </p:cNvPr>
          <p:cNvGrpSpPr/>
          <p:nvPr/>
        </p:nvGrpSpPr>
        <p:grpSpPr>
          <a:xfrm>
            <a:off x="808527" y="1985855"/>
            <a:ext cx="2657777" cy="3850635"/>
            <a:chOff x="908858" y="1530095"/>
            <a:chExt cx="2657777" cy="38506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FD530D-A680-5A4D-9A21-42C2797E8D77}"/>
                </a:ext>
              </a:extLst>
            </p:cNvPr>
            <p:cNvSpPr/>
            <p:nvPr/>
          </p:nvSpPr>
          <p:spPr>
            <a:xfrm>
              <a:off x="908858" y="2061556"/>
              <a:ext cx="2657777" cy="31927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4FE3B0-254B-4E4A-8B93-B226C64D1CDF}"/>
                </a:ext>
              </a:extLst>
            </p:cNvPr>
            <p:cNvSpPr/>
            <p:nvPr/>
          </p:nvSpPr>
          <p:spPr>
            <a:xfrm>
              <a:off x="908858" y="1530095"/>
              <a:ext cx="2657777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ArrayList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&lt;E&gt;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6F2456-B233-EB44-AD5D-8C9486729E01}"/>
                </a:ext>
              </a:extLst>
            </p:cNvPr>
            <p:cNvSpPr txBox="1"/>
            <p:nvPr/>
          </p:nvSpPr>
          <p:spPr>
            <a:xfrm>
              <a:off x="1014216" y="2887740"/>
              <a:ext cx="255203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data[index]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data[index] =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data[size] = value, if out of space grow data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shift values to make hole at index, data[index] = value, if out of space grow data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delete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shift following values forward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numberOfItems</a:t>
              </a:r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4D1AB5-1436-9846-9874-51CF08E6F553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44984-F2B2-8B41-B13C-C2152B1EC66F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1180DE-2D87-4948-B74A-9AA2396E93E7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data[]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AACB1AA-042D-2846-82F0-A4E3A4C4B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106553"/>
              </p:ext>
            </p:extLst>
          </p:nvPr>
        </p:nvGraphicFramePr>
        <p:xfrm>
          <a:off x="6629617" y="2117978"/>
          <a:ext cx="3208160" cy="81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40">
                  <a:extLst>
                    <a:ext uri="{9D8B030D-6E8A-4147-A177-3AD203B41FA5}">
                      <a16:colId xmlns:a16="http://schemas.microsoft.com/office/drawing/2014/main" val="3634816842"/>
                    </a:ext>
                  </a:extLst>
                </a:gridCol>
                <a:gridCol w="802040">
                  <a:extLst>
                    <a:ext uri="{9D8B030D-6E8A-4147-A177-3AD203B41FA5}">
                      <a16:colId xmlns:a16="http://schemas.microsoft.com/office/drawing/2014/main" val="2376362431"/>
                    </a:ext>
                  </a:extLst>
                </a:gridCol>
                <a:gridCol w="802040">
                  <a:extLst>
                    <a:ext uri="{9D8B030D-6E8A-4147-A177-3AD203B41FA5}">
                      <a16:colId xmlns:a16="http://schemas.microsoft.com/office/drawing/2014/main" val="2204204455"/>
                    </a:ext>
                  </a:extLst>
                </a:gridCol>
                <a:gridCol w="802040">
                  <a:extLst>
                    <a:ext uri="{9D8B030D-6E8A-4147-A177-3AD203B41FA5}">
                      <a16:colId xmlns:a16="http://schemas.microsoft.com/office/drawing/2014/main" val="584026190"/>
                    </a:ext>
                  </a:extLst>
                </a:gridCol>
              </a:tblGrid>
              <a:tr h="40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79438"/>
                  </a:ext>
                </a:extLst>
              </a:tr>
              <a:tr h="4079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979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A87EC1-DF00-E646-8355-ACCD3A190D02}"/>
              </a:ext>
            </a:extLst>
          </p:cNvPr>
          <p:cNvSpPr txBox="1"/>
          <p:nvPr/>
        </p:nvSpPr>
        <p:spPr>
          <a:xfrm>
            <a:off x="4446238" y="2537141"/>
            <a:ext cx="206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insert(10, 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29380B-C3AD-3B43-A9EC-F4D1EA47F49E}"/>
              </a:ext>
            </a:extLst>
          </p:cNvPr>
          <p:cNvSpPr txBox="1"/>
          <p:nvPr/>
        </p:nvSpPr>
        <p:spPr>
          <a:xfrm>
            <a:off x="6864162" y="2552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93C4A-59AA-BE40-A250-12EDA6B8AB90}"/>
              </a:ext>
            </a:extLst>
          </p:cNvPr>
          <p:cNvSpPr txBox="1"/>
          <p:nvPr/>
        </p:nvSpPr>
        <p:spPr>
          <a:xfrm>
            <a:off x="7685264" y="25523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3DD496-9678-4748-ADAF-E4EE60B3E472}"/>
              </a:ext>
            </a:extLst>
          </p:cNvPr>
          <p:cNvSpPr txBox="1"/>
          <p:nvPr/>
        </p:nvSpPr>
        <p:spPr>
          <a:xfrm>
            <a:off x="8506366" y="253714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99925-FCD9-B540-A852-9F5B6DE927A4}"/>
              </a:ext>
            </a:extLst>
          </p:cNvPr>
          <p:cNvSpPr txBox="1"/>
          <p:nvPr/>
        </p:nvSpPr>
        <p:spPr>
          <a:xfrm>
            <a:off x="6947422" y="307402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402D6-C17B-5B47-AD23-CE2AEC8B8E05}"/>
              </a:ext>
            </a:extLst>
          </p:cNvPr>
          <p:cNvSpPr txBox="1"/>
          <p:nvPr/>
        </p:nvSpPr>
        <p:spPr>
          <a:xfrm>
            <a:off x="9213208" y="3067286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CDF545-4993-6343-AC8E-87AC2C60609B}"/>
              </a:ext>
            </a:extLst>
          </p:cNvPr>
          <p:cNvSpPr txBox="1"/>
          <p:nvPr/>
        </p:nvSpPr>
        <p:spPr>
          <a:xfrm>
            <a:off x="5526183" y="1802134"/>
            <a:ext cx="45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insert(element, index)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with shifting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DEADC9-FFCF-174A-9E52-59DFBD169712}"/>
              </a:ext>
            </a:extLst>
          </p:cNvPr>
          <p:cNvSpPr/>
          <p:nvPr/>
        </p:nvSpPr>
        <p:spPr>
          <a:xfrm>
            <a:off x="4326339" y="4102393"/>
            <a:ext cx="6951393" cy="1870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Content Placeholder 5">
            <a:extLst>
              <a:ext uri="{FF2B5EF4-FFF2-40B4-BE49-F238E27FC236}">
                <a16:creationId xmlns:a16="http://schemas.microsoft.com/office/drawing/2014/main" id="{B67214DD-7AAE-D04D-858B-6E62F01CC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598154"/>
              </p:ext>
            </p:extLst>
          </p:nvPr>
        </p:nvGraphicFramePr>
        <p:xfrm>
          <a:off x="6629617" y="4532023"/>
          <a:ext cx="3208160" cy="81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40">
                  <a:extLst>
                    <a:ext uri="{9D8B030D-6E8A-4147-A177-3AD203B41FA5}">
                      <a16:colId xmlns:a16="http://schemas.microsoft.com/office/drawing/2014/main" val="3634816842"/>
                    </a:ext>
                  </a:extLst>
                </a:gridCol>
                <a:gridCol w="802040">
                  <a:extLst>
                    <a:ext uri="{9D8B030D-6E8A-4147-A177-3AD203B41FA5}">
                      <a16:colId xmlns:a16="http://schemas.microsoft.com/office/drawing/2014/main" val="2376362431"/>
                    </a:ext>
                  </a:extLst>
                </a:gridCol>
                <a:gridCol w="802040">
                  <a:extLst>
                    <a:ext uri="{9D8B030D-6E8A-4147-A177-3AD203B41FA5}">
                      <a16:colId xmlns:a16="http://schemas.microsoft.com/office/drawing/2014/main" val="2204204455"/>
                    </a:ext>
                  </a:extLst>
                </a:gridCol>
                <a:gridCol w="802040">
                  <a:extLst>
                    <a:ext uri="{9D8B030D-6E8A-4147-A177-3AD203B41FA5}">
                      <a16:colId xmlns:a16="http://schemas.microsoft.com/office/drawing/2014/main" val="584026190"/>
                    </a:ext>
                  </a:extLst>
                </a:gridCol>
              </a:tblGrid>
              <a:tr h="40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79438"/>
                  </a:ext>
                </a:extLst>
              </a:tr>
              <a:tr h="4079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9794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A87E894F-535F-7C45-9083-D05483C721CC}"/>
              </a:ext>
            </a:extLst>
          </p:cNvPr>
          <p:cNvSpPr txBox="1"/>
          <p:nvPr/>
        </p:nvSpPr>
        <p:spPr>
          <a:xfrm>
            <a:off x="7674029" y="4947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127519-76DA-764F-B69E-3D2DE5C204C0}"/>
              </a:ext>
            </a:extLst>
          </p:cNvPr>
          <p:cNvSpPr txBox="1"/>
          <p:nvPr/>
        </p:nvSpPr>
        <p:spPr>
          <a:xfrm>
            <a:off x="8488214" y="4939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DE8895-FC05-0C45-B056-0BF08D6EC1D3}"/>
              </a:ext>
            </a:extLst>
          </p:cNvPr>
          <p:cNvSpPr txBox="1"/>
          <p:nvPr/>
        </p:nvSpPr>
        <p:spPr>
          <a:xfrm>
            <a:off x="9302399" y="4959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21507C-7383-F947-923D-46D7FA178F99}"/>
              </a:ext>
            </a:extLst>
          </p:cNvPr>
          <p:cNvSpPr txBox="1"/>
          <p:nvPr/>
        </p:nvSpPr>
        <p:spPr>
          <a:xfrm>
            <a:off x="6947422" y="548806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8DDF3-55C2-4242-BC7D-547D0ADB31C0}"/>
              </a:ext>
            </a:extLst>
          </p:cNvPr>
          <p:cNvSpPr txBox="1"/>
          <p:nvPr/>
        </p:nvSpPr>
        <p:spPr>
          <a:xfrm>
            <a:off x="9213208" y="5481331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CD9CA86-DE80-CF4B-B263-E18EAC0E7A21}"/>
              </a:ext>
            </a:extLst>
          </p:cNvPr>
          <p:cNvSpPr txBox="1"/>
          <p:nvPr/>
        </p:nvSpPr>
        <p:spPr>
          <a:xfrm>
            <a:off x="9213208" y="5488486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9249B1-81A7-5B47-8484-6DBF2177BAEB}"/>
              </a:ext>
            </a:extLst>
          </p:cNvPr>
          <p:cNvSpPr txBox="1"/>
          <p:nvPr/>
        </p:nvSpPr>
        <p:spPr>
          <a:xfrm>
            <a:off x="6180351" y="4171145"/>
            <a:ext cx="32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delete(index)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with shifting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088EF2-650A-C845-B6B5-A3F97BEA1AB9}"/>
              </a:ext>
            </a:extLst>
          </p:cNvPr>
          <p:cNvSpPr txBox="1"/>
          <p:nvPr/>
        </p:nvSpPr>
        <p:spPr>
          <a:xfrm>
            <a:off x="8506366" y="253714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DD00C3-4234-CA44-BF14-A613DB5DA88D}"/>
              </a:ext>
            </a:extLst>
          </p:cNvPr>
          <p:cNvSpPr txBox="1"/>
          <p:nvPr/>
        </p:nvSpPr>
        <p:spPr>
          <a:xfrm>
            <a:off x="7685264" y="2544273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BA7748-3B1F-7041-B6E7-CB7E2ACDF9C2}"/>
              </a:ext>
            </a:extLst>
          </p:cNvPr>
          <p:cNvSpPr txBox="1"/>
          <p:nvPr/>
        </p:nvSpPr>
        <p:spPr>
          <a:xfrm>
            <a:off x="6864162" y="254000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C6C6C2-6302-2F4A-8C10-51A1E9A38FEA}"/>
              </a:ext>
            </a:extLst>
          </p:cNvPr>
          <p:cNvSpPr txBox="1"/>
          <p:nvPr/>
        </p:nvSpPr>
        <p:spPr>
          <a:xfrm>
            <a:off x="6803248" y="2551128"/>
            <a:ext cx="428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28E9A9-09E8-7549-99FE-926410226586}"/>
              </a:ext>
            </a:extLst>
          </p:cNvPr>
          <p:cNvSpPr txBox="1"/>
          <p:nvPr/>
        </p:nvSpPr>
        <p:spPr>
          <a:xfrm>
            <a:off x="9213208" y="3066346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BD1074-BCB1-F947-BAF9-2098CE707C25}"/>
              </a:ext>
            </a:extLst>
          </p:cNvPr>
          <p:cNvSpPr txBox="1"/>
          <p:nvPr/>
        </p:nvSpPr>
        <p:spPr>
          <a:xfrm>
            <a:off x="4446237" y="4966414"/>
            <a:ext cx="206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delete(0)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2267899-FD21-6A45-A98E-C36DE0D86AFA}"/>
              </a:ext>
            </a:extLst>
          </p:cNvPr>
          <p:cNvSpPr txBox="1"/>
          <p:nvPr/>
        </p:nvSpPr>
        <p:spPr>
          <a:xfrm>
            <a:off x="6841429" y="49548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4F2BF62-A3CB-9640-BEA0-12D87FBCFC13}"/>
              </a:ext>
            </a:extLst>
          </p:cNvPr>
          <p:cNvSpPr txBox="1"/>
          <p:nvPr/>
        </p:nvSpPr>
        <p:spPr>
          <a:xfrm>
            <a:off x="7685264" y="496322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E28A89-1D31-4844-B8ED-0BD972B4EA36}"/>
              </a:ext>
            </a:extLst>
          </p:cNvPr>
          <p:cNvSpPr txBox="1"/>
          <p:nvPr/>
        </p:nvSpPr>
        <p:spPr>
          <a:xfrm>
            <a:off x="8499449" y="496373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116394-6B00-B047-AF5C-21EB42AAD4ED}"/>
              </a:ext>
            </a:extLst>
          </p:cNvPr>
          <p:cNvSpPr txBox="1"/>
          <p:nvPr/>
        </p:nvSpPr>
        <p:spPr>
          <a:xfrm>
            <a:off x="9299907" y="495733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1E1CB0-5477-1346-B649-D173F9FF74FF}"/>
              </a:ext>
            </a:extLst>
          </p:cNvPr>
          <p:cNvSpPr txBox="1"/>
          <p:nvPr/>
        </p:nvSpPr>
        <p:spPr>
          <a:xfrm>
            <a:off x="2584339" y="5788481"/>
            <a:ext cx="1671868" cy="369332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Take </a:t>
            </a:r>
            <a:r>
              <a:rPr lang="en-US" b="1" dirty="0" smtClean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 </a:t>
            </a:r>
            <a:r>
              <a:rPr lang="en-US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Minutes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39" y="6116595"/>
            <a:ext cx="823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Should we overwrite index 3 with null?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2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231 L 0.06692 -0.0002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231 L 0.06745 0.0011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232 L 0.06745 0.00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0093 L -0.06471 0.0011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4.44444E-6 L -0.06693 -4.44444E-6 " pathEditMode="relative" ptsTypes="AA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092 L -0.06549 0.00092 " pathEditMode="relative" ptsTypes="AA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5" grpId="0" animBg="1"/>
      <p:bldP spid="59" grpId="0" animBg="1"/>
      <p:bldP spid="60" grpId="0" animBg="1"/>
      <p:bldP spid="61" grpId="0" animBg="1"/>
      <p:bldP spid="58" grpId="0" animBg="1"/>
      <p:bldP spid="62" grpId="0" animBg="1"/>
      <p:bldP spid="63" grpId="0"/>
      <p:bldP spid="65" grpId="0" animBg="1"/>
      <p:bldP spid="66" grpId="0" animBg="1"/>
      <p:bldP spid="67" grpId="0" animBg="1"/>
      <p:bldP spid="40" grpId="0" animBg="1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421C6A9-1B98-B941-A52D-A19202847789}"/>
              </a:ext>
            </a:extLst>
          </p:cNvPr>
          <p:cNvSpPr/>
          <p:nvPr/>
        </p:nvSpPr>
        <p:spPr>
          <a:xfrm>
            <a:off x="4326339" y="1688348"/>
            <a:ext cx="6951393" cy="4021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Content Placeholder 5">
            <a:extLst>
              <a:ext uri="{FF2B5EF4-FFF2-40B4-BE49-F238E27FC236}">
                <a16:creationId xmlns:a16="http://schemas.microsoft.com/office/drawing/2014/main" id="{861CF345-5B21-2C4D-A533-68C0E5175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171439"/>
              </p:ext>
            </p:extLst>
          </p:nvPr>
        </p:nvGraphicFramePr>
        <p:xfrm>
          <a:off x="4477103" y="4107336"/>
          <a:ext cx="6638568" cy="81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821">
                  <a:extLst>
                    <a:ext uri="{9D8B030D-6E8A-4147-A177-3AD203B41FA5}">
                      <a16:colId xmlns:a16="http://schemas.microsoft.com/office/drawing/2014/main" val="3634816842"/>
                    </a:ext>
                  </a:extLst>
                </a:gridCol>
                <a:gridCol w="829821">
                  <a:extLst>
                    <a:ext uri="{9D8B030D-6E8A-4147-A177-3AD203B41FA5}">
                      <a16:colId xmlns:a16="http://schemas.microsoft.com/office/drawing/2014/main" val="2376362431"/>
                    </a:ext>
                  </a:extLst>
                </a:gridCol>
                <a:gridCol w="829821">
                  <a:extLst>
                    <a:ext uri="{9D8B030D-6E8A-4147-A177-3AD203B41FA5}">
                      <a16:colId xmlns:a16="http://schemas.microsoft.com/office/drawing/2014/main" val="2204204455"/>
                    </a:ext>
                  </a:extLst>
                </a:gridCol>
                <a:gridCol w="829821">
                  <a:extLst>
                    <a:ext uri="{9D8B030D-6E8A-4147-A177-3AD203B41FA5}">
                      <a16:colId xmlns:a16="http://schemas.microsoft.com/office/drawing/2014/main" val="584026190"/>
                    </a:ext>
                  </a:extLst>
                </a:gridCol>
                <a:gridCol w="829821">
                  <a:extLst>
                    <a:ext uri="{9D8B030D-6E8A-4147-A177-3AD203B41FA5}">
                      <a16:colId xmlns:a16="http://schemas.microsoft.com/office/drawing/2014/main" val="885300584"/>
                    </a:ext>
                  </a:extLst>
                </a:gridCol>
                <a:gridCol w="829821">
                  <a:extLst>
                    <a:ext uri="{9D8B030D-6E8A-4147-A177-3AD203B41FA5}">
                      <a16:colId xmlns:a16="http://schemas.microsoft.com/office/drawing/2014/main" val="1644211550"/>
                    </a:ext>
                  </a:extLst>
                </a:gridCol>
                <a:gridCol w="829821">
                  <a:extLst>
                    <a:ext uri="{9D8B030D-6E8A-4147-A177-3AD203B41FA5}">
                      <a16:colId xmlns:a16="http://schemas.microsoft.com/office/drawing/2014/main" val="3647501002"/>
                    </a:ext>
                  </a:extLst>
                </a:gridCol>
                <a:gridCol w="829821">
                  <a:extLst>
                    <a:ext uri="{9D8B030D-6E8A-4147-A177-3AD203B41FA5}">
                      <a16:colId xmlns:a16="http://schemas.microsoft.com/office/drawing/2014/main" val="1671841345"/>
                    </a:ext>
                  </a:extLst>
                </a:gridCol>
              </a:tblGrid>
              <a:tr h="40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79438"/>
                  </a:ext>
                </a:extLst>
              </a:tr>
              <a:tr h="4079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9794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00871EF-0F1F-554B-A555-85E4C23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BFB2F-8F0A-D84B-892D-54710A1B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380F5-2A36-624C-AFF0-DC7F09C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9E19FC-6B24-D640-B6B5-8FD06E710913}"/>
              </a:ext>
            </a:extLst>
          </p:cNvPr>
          <p:cNvGrpSpPr/>
          <p:nvPr/>
        </p:nvGrpSpPr>
        <p:grpSpPr>
          <a:xfrm>
            <a:off x="808527" y="1985855"/>
            <a:ext cx="2657777" cy="3850635"/>
            <a:chOff x="908858" y="1530095"/>
            <a:chExt cx="2657777" cy="38506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FD530D-A680-5A4D-9A21-42C2797E8D77}"/>
                </a:ext>
              </a:extLst>
            </p:cNvPr>
            <p:cNvSpPr/>
            <p:nvPr/>
          </p:nvSpPr>
          <p:spPr>
            <a:xfrm>
              <a:off x="908858" y="2061556"/>
              <a:ext cx="2657777" cy="31927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4FE3B0-254B-4E4A-8B93-B226C64D1CDF}"/>
                </a:ext>
              </a:extLst>
            </p:cNvPr>
            <p:cNvSpPr/>
            <p:nvPr/>
          </p:nvSpPr>
          <p:spPr>
            <a:xfrm>
              <a:off x="908858" y="1530095"/>
              <a:ext cx="2657777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ArrayList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&lt;E&gt;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6F2456-B233-EB44-AD5D-8C9486729E01}"/>
                </a:ext>
              </a:extLst>
            </p:cNvPr>
            <p:cNvSpPr txBox="1"/>
            <p:nvPr/>
          </p:nvSpPr>
          <p:spPr>
            <a:xfrm>
              <a:off x="1014216" y="2887740"/>
              <a:ext cx="255203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data[index]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data[index] =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data[size] = value, if out of space grow data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shift values to make hole at index, data[index] = value, if out of space grow data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delete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shift following values forward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size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4D1AB5-1436-9846-9874-51CF08E6F553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D44984-F2B2-8B41-B13C-C2152B1EC66F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1180DE-2D87-4948-B74A-9AA2396E93E7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data[]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BAACB1AA-042D-2846-82F0-A4E3A4C4B0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515689"/>
              </p:ext>
            </p:extLst>
          </p:nvPr>
        </p:nvGraphicFramePr>
        <p:xfrm>
          <a:off x="6629617" y="2117978"/>
          <a:ext cx="3208160" cy="815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40">
                  <a:extLst>
                    <a:ext uri="{9D8B030D-6E8A-4147-A177-3AD203B41FA5}">
                      <a16:colId xmlns:a16="http://schemas.microsoft.com/office/drawing/2014/main" val="3634816842"/>
                    </a:ext>
                  </a:extLst>
                </a:gridCol>
                <a:gridCol w="802040">
                  <a:extLst>
                    <a:ext uri="{9D8B030D-6E8A-4147-A177-3AD203B41FA5}">
                      <a16:colId xmlns:a16="http://schemas.microsoft.com/office/drawing/2014/main" val="2376362431"/>
                    </a:ext>
                  </a:extLst>
                </a:gridCol>
                <a:gridCol w="802040">
                  <a:extLst>
                    <a:ext uri="{9D8B030D-6E8A-4147-A177-3AD203B41FA5}">
                      <a16:colId xmlns:a16="http://schemas.microsoft.com/office/drawing/2014/main" val="2204204455"/>
                    </a:ext>
                  </a:extLst>
                </a:gridCol>
                <a:gridCol w="802040">
                  <a:extLst>
                    <a:ext uri="{9D8B030D-6E8A-4147-A177-3AD203B41FA5}">
                      <a16:colId xmlns:a16="http://schemas.microsoft.com/office/drawing/2014/main" val="584026190"/>
                    </a:ext>
                  </a:extLst>
                </a:gridCol>
              </a:tblGrid>
              <a:tr h="4079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79438"/>
                  </a:ext>
                </a:extLst>
              </a:tr>
              <a:tr h="40793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99794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7A87EC1-DF00-E646-8355-ACCD3A190D02}"/>
              </a:ext>
            </a:extLst>
          </p:cNvPr>
          <p:cNvSpPr txBox="1"/>
          <p:nvPr/>
        </p:nvSpPr>
        <p:spPr>
          <a:xfrm>
            <a:off x="4446238" y="2537141"/>
            <a:ext cx="206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93C4A-59AA-BE40-A250-12EDA6B8AB90}"/>
              </a:ext>
            </a:extLst>
          </p:cNvPr>
          <p:cNvSpPr txBox="1"/>
          <p:nvPr/>
        </p:nvSpPr>
        <p:spPr>
          <a:xfrm>
            <a:off x="7685264" y="25378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3DD496-9678-4748-ADAF-E4EE60B3E472}"/>
              </a:ext>
            </a:extLst>
          </p:cNvPr>
          <p:cNvSpPr txBox="1"/>
          <p:nvPr/>
        </p:nvSpPr>
        <p:spPr>
          <a:xfrm>
            <a:off x="9299907" y="25371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299925-FCD9-B540-A852-9F5B6DE927A4}"/>
              </a:ext>
            </a:extLst>
          </p:cNvPr>
          <p:cNvSpPr txBox="1"/>
          <p:nvPr/>
        </p:nvSpPr>
        <p:spPr>
          <a:xfrm>
            <a:off x="6666765" y="33308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CDF545-4993-6343-AC8E-87AC2C60609B}"/>
              </a:ext>
            </a:extLst>
          </p:cNvPr>
          <p:cNvSpPr txBox="1"/>
          <p:nvPr/>
        </p:nvSpPr>
        <p:spPr>
          <a:xfrm>
            <a:off x="6096000" y="1755859"/>
            <a:ext cx="353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append(element)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with growth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DD00C3-4234-CA44-BF14-A613DB5DA88D}"/>
              </a:ext>
            </a:extLst>
          </p:cNvPr>
          <p:cNvSpPr txBox="1"/>
          <p:nvPr/>
        </p:nvSpPr>
        <p:spPr>
          <a:xfrm>
            <a:off x="8478805" y="254581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C6C6C2-6302-2F4A-8C10-51A1E9A38FEA}"/>
              </a:ext>
            </a:extLst>
          </p:cNvPr>
          <p:cNvSpPr txBox="1"/>
          <p:nvPr/>
        </p:nvSpPr>
        <p:spPr>
          <a:xfrm>
            <a:off x="6801374" y="254678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28E9A9-09E8-7549-99FE-926410226586}"/>
              </a:ext>
            </a:extLst>
          </p:cNvPr>
          <p:cNvSpPr txBox="1"/>
          <p:nvPr/>
        </p:nvSpPr>
        <p:spPr>
          <a:xfrm>
            <a:off x="8895901" y="3340987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37C353-32E6-9249-AE28-75F46D667404}"/>
              </a:ext>
            </a:extLst>
          </p:cNvPr>
          <p:cNvSpPr txBox="1"/>
          <p:nvPr/>
        </p:nvSpPr>
        <p:spPr>
          <a:xfrm>
            <a:off x="8080450" y="4524741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402D6-C17B-5B47-AD23-CE2AEC8B8E05}"/>
              </a:ext>
            </a:extLst>
          </p:cNvPr>
          <p:cNvSpPr txBox="1"/>
          <p:nvPr/>
        </p:nvSpPr>
        <p:spPr>
          <a:xfrm>
            <a:off x="8895901" y="3348136"/>
            <a:ext cx="322524" cy="369332"/>
          </a:xfrm>
          <a:prstGeom prst="rect">
            <a:avLst/>
          </a:prstGeom>
          <a:solidFill>
            <a:schemeClr val="bg1"/>
          </a:solidFill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965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85185E-6 L -0.18008 0.2944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526 0.29537 " pathEditMode="relative" ptsTypes="AA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669 0.29213 " pathEditMode="relative" ptsTypes="AA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7031 0.29445 " pathEditMode="relative" ptsTypes="AA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60" grpId="0"/>
      <p:bldP spid="58" grpId="0"/>
      <p:bldP spid="42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4038-7B2F-4BBA-A191-FEEAF4CE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1CBD5-547C-47D3-8CE9-64F11E597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258" cy="4657543"/>
          </a:xfrm>
        </p:spPr>
        <p:txBody>
          <a:bodyPr/>
          <a:lstStyle/>
          <a:p>
            <a:r>
              <a:rPr lang="en-US" dirty="0"/>
              <a:t>For every ADT there are lots of different ways to implement them</a:t>
            </a:r>
          </a:p>
          <a:p>
            <a:r>
              <a:rPr lang="en-US" dirty="0"/>
              <a:t>Based on your situation you should consider:</a:t>
            </a:r>
          </a:p>
          <a:p>
            <a:pPr lvl="1"/>
            <a:r>
              <a:rPr lang="en-US" dirty="0"/>
              <a:t>Memory vs Speed</a:t>
            </a:r>
          </a:p>
          <a:p>
            <a:pPr lvl="1"/>
            <a:r>
              <a:rPr lang="en-US" dirty="0"/>
              <a:t>Generic/Reusability vs Specific/Specialized</a:t>
            </a:r>
          </a:p>
          <a:p>
            <a:pPr lvl="1"/>
            <a:r>
              <a:rPr lang="en-US" dirty="0"/>
              <a:t>One Function vs Another</a:t>
            </a:r>
          </a:p>
          <a:p>
            <a:pPr lvl="1"/>
            <a:r>
              <a:rPr lang="en-US" dirty="0"/>
              <a:t>Robustness vs Performance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sz="2200" dirty="0">
                <a:solidFill>
                  <a:srgbClr val="4C3282"/>
                </a:solidFill>
              </a:rPr>
              <a:t>This class is all about implementing ADTs based on making the right design tradeoffs!</a:t>
            </a:r>
          </a:p>
          <a:p>
            <a:pPr marL="128016" lvl="1" indent="0">
              <a:buNone/>
            </a:pPr>
            <a:r>
              <a:rPr lang="en-US" sz="2200" dirty="0"/>
              <a:t>&gt; A common topic in interview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33616-31F4-44BF-A8ED-A782588F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72B77-9E0F-4E4D-83D8-3A4AF6BB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9B73D7F4-9921-644A-B254-BE764534DCCB}"/>
              </a:ext>
            </a:extLst>
          </p:cNvPr>
          <p:cNvSpPr/>
          <p:nvPr/>
        </p:nvSpPr>
        <p:spPr>
          <a:xfrm>
            <a:off x="8105033" y="1068198"/>
            <a:ext cx="3842715" cy="52179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4C0063-7F3F-9641-BAEB-8A095FE4188E}"/>
              </a:ext>
            </a:extLst>
          </p:cNvPr>
          <p:cNvSpPr/>
          <p:nvPr/>
        </p:nvSpPr>
        <p:spPr>
          <a:xfrm>
            <a:off x="3899588" y="1065931"/>
            <a:ext cx="3918926" cy="5631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C8916-2A2F-425A-BBEF-6E1F425A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List Implementations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89159-94B0-4FAA-AA37-59A6751B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079A831-55F1-B040-BEA2-50207ACD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0F6823-81E1-2A4E-A436-2ABEBD42D632}"/>
              </a:ext>
            </a:extLst>
          </p:cNvPr>
          <p:cNvGrpSpPr/>
          <p:nvPr/>
        </p:nvGrpSpPr>
        <p:grpSpPr>
          <a:xfrm>
            <a:off x="577321" y="1614231"/>
            <a:ext cx="2805462" cy="2750598"/>
            <a:chOff x="908856" y="1530095"/>
            <a:chExt cx="2805462" cy="27505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222629-EA6D-AF4F-9967-79CCB02A2A1F}"/>
                </a:ext>
              </a:extLst>
            </p:cNvPr>
            <p:cNvSpPr/>
            <p:nvPr/>
          </p:nvSpPr>
          <p:spPr>
            <a:xfrm>
              <a:off x="908857" y="2061557"/>
              <a:ext cx="2773131" cy="2219136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BC5B2E-86A3-FA45-8897-7632867F0A06}"/>
                </a:ext>
              </a:extLst>
            </p:cNvPr>
            <p:cNvSpPr/>
            <p:nvPr/>
          </p:nvSpPr>
          <p:spPr>
            <a:xfrm>
              <a:off x="908856" y="1530095"/>
              <a:ext cx="2773131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List ADT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5E43EE-CBD4-C642-BC33-83A88C4A3BB6}"/>
                </a:ext>
              </a:extLst>
            </p:cNvPr>
            <p:cNvSpPr txBox="1"/>
            <p:nvPr/>
          </p:nvSpPr>
          <p:spPr>
            <a:xfrm>
              <a:off x="1026835" y="2919920"/>
              <a:ext cx="26874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get(index)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return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set(item, 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replace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append(item)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to end of list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insert(item, 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add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delete(index)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delete item at index</a:t>
              </a:r>
            </a:p>
            <a:p>
              <a:r>
                <a:rPr lang="en-US" sz="1200" u="sng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size()</a:t>
              </a:r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 count of items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67E9F4-1611-8E40-804F-2B6F6484B918}"/>
                </a:ext>
              </a:extLst>
            </p:cNvPr>
            <p:cNvSpPr txBox="1"/>
            <p:nvPr/>
          </p:nvSpPr>
          <p:spPr>
            <a:xfrm>
              <a:off x="924590" y="2078829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2743E1-818A-A74B-8726-813FB5B7BAA2}"/>
                </a:ext>
              </a:extLst>
            </p:cNvPr>
            <p:cNvSpPr txBox="1"/>
            <p:nvPr/>
          </p:nvSpPr>
          <p:spPr>
            <a:xfrm>
              <a:off x="928934" y="2680374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C3282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behavior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E12272-2475-914C-8E8F-9B614B67DB3F}"/>
                </a:ext>
              </a:extLst>
            </p:cNvPr>
            <p:cNvSpPr txBox="1"/>
            <p:nvPr/>
          </p:nvSpPr>
          <p:spPr>
            <a:xfrm>
              <a:off x="1098581" y="2310260"/>
              <a:ext cx="1861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Set of ordered items</a:t>
              </a:r>
            </a:p>
            <a:p>
              <a:r>
                <a:rPr lang="en-US" sz="1200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Count of items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A5757-89FA-0143-BD2B-F76972EDBE3D}"/>
              </a:ext>
            </a:extLst>
          </p:cNvPr>
          <p:cNvGrpSpPr/>
          <p:nvPr/>
        </p:nvGrpSpPr>
        <p:grpSpPr>
          <a:xfrm>
            <a:off x="4544382" y="1759031"/>
            <a:ext cx="2657777" cy="3850635"/>
            <a:chOff x="908858" y="1530095"/>
            <a:chExt cx="2657777" cy="385063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CEF0DC-9951-8549-9395-541F2C894848}"/>
                </a:ext>
              </a:extLst>
            </p:cNvPr>
            <p:cNvSpPr/>
            <p:nvPr/>
          </p:nvSpPr>
          <p:spPr>
            <a:xfrm>
              <a:off x="908858" y="2061556"/>
              <a:ext cx="2657777" cy="31927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3F5BEA-01A3-BD41-9BCF-EC87653B776B}"/>
                </a:ext>
              </a:extLst>
            </p:cNvPr>
            <p:cNvSpPr/>
            <p:nvPr/>
          </p:nvSpPr>
          <p:spPr>
            <a:xfrm>
              <a:off x="908858" y="1530095"/>
              <a:ext cx="2657777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ArrayList</a:t>
              </a:r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&lt;E&gt;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17FECF-C0AB-EA46-A3AD-A1B0A71DEE64}"/>
                </a:ext>
              </a:extLst>
            </p:cNvPr>
            <p:cNvSpPr txBox="1"/>
            <p:nvPr/>
          </p:nvSpPr>
          <p:spPr>
            <a:xfrm>
              <a:off x="1014216" y="2887740"/>
              <a:ext cx="2552037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data[index]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data[index] =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data[size] = value, if out of space grow data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shift values to make hole at index, data[index] = value, if out of space grow data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delete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shift following values forward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size 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133611-4A70-664F-B844-EECCFAF6211B}"/>
                </a:ext>
              </a:extLst>
            </p:cNvPr>
            <p:cNvSpPr txBox="1"/>
            <p:nvPr/>
          </p:nvSpPr>
          <p:spPr>
            <a:xfrm>
              <a:off x="921215" y="208138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F4E08F-BE00-D944-BD72-D11F3957FE6A}"/>
                </a:ext>
              </a:extLst>
            </p:cNvPr>
            <p:cNvSpPr txBox="1"/>
            <p:nvPr/>
          </p:nvSpPr>
          <p:spPr>
            <a:xfrm>
              <a:off x="921215" y="2673036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BAFEE5-1B0F-8D40-8570-06197721D780}"/>
                </a:ext>
              </a:extLst>
            </p:cNvPr>
            <p:cNvSpPr txBox="1"/>
            <p:nvPr/>
          </p:nvSpPr>
          <p:spPr>
            <a:xfrm>
              <a:off x="1014598" y="2298929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data[]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694FE3-244F-5A43-8C03-0B22CBD4D206}"/>
              </a:ext>
            </a:extLst>
          </p:cNvPr>
          <p:cNvGrpSpPr/>
          <p:nvPr/>
        </p:nvGrpSpPr>
        <p:grpSpPr>
          <a:xfrm>
            <a:off x="8740433" y="1761298"/>
            <a:ext cx="2666527" cy="3724197"/>
            <a:chOff x="900108" y="1530095"/>
            <a:chExt cx="2666527" cy="37241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DAA3B0-E0E4-164B-BF18-7B5320A1B496}"/>
                </a:ext>
              </a:extLst>
            </p:cNvPr>
            <p:cNvSpPr/>
            <p:nvPr/>
          </p:nvSpPr>
          <p:spPr>
            <a:xfrm>
              <a:off x="908858" y="2061556"/>
              <a:ext cx="2657777" cy="31927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4BD516-127E-B340-94A3-E5BF805D40BB}"/>
                </a:ext>
              </a:extLst>
            </p:cNvPr>
            <p:cNvSpPr/>
            <p:nvPr/>
          </p:nvSpPr>
          <p:spPr>
            <a:xfrm>
              <a:off x="908858" y="1530095"/>
              <a:ext cx="2657777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LinkedList&lt;E&gt;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655239-7401-B044-9D2D-67657CA75D13}"/>
                </a:ext>
              </a:extLst>
            </p:cNvPr>
            <p:cNvSpPr txBox="1"/>
            <p:nvPr/>
          </p:nvSpPr>
          <p:spPr>
            <a:xfrm>
              <a:off x="998577" y="2920162"/>
              <a:ext cx="25520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loop until index, return node’s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loop until index, update node’s value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append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create new node, update next of last node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create new node, loop until index, update next fields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delete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loop until index, skip node</a:t>
              </a:r>
            </a:p>
            <a:p>
              <a:r>
                <a:rPr lang="en-US" sz="120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return size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4AFD5F-C708-F541-9F46-501AC1744530}"/>
                </a:ext>
              </a:extLst>
            </p:cNvPr>
            <p:cNvSpPr txBox="1"/>
            <p:nvPr/>
          </p:nvSpPr>
          <p:spPr>
            <a:xfrm>
              <a:off x="928946" y="2108378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B5DDFF-A304-EF41-8B96-E774C83534EC}"/>
                </a:ext>
              </a:extLst>
            </p:cNvPr>
            <p:cNvSpPr txBox="1"/>
            <p:nvPr/>
          </p:nvSpPr>
          <p:spPr>
            <a:xfrm>
              <a:off x="900108" y="2708653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B6A47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behavior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1ADFBC-CC75-884A-8C3D-01701DAC770A}"/>
                </a:ext>
              </a:extLst>
            </p:cNvPr>
            <p:cNvSpPr txBox="1"/>
            <p:nvPr/>
          </p:nvSpPr>
          <p:spPr>
            <a:xfrm>
              <a:off x="1014598" y="2323643"/>
              <a:ext cx="2035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 front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size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7CEC63F-12FF-DB4A-BE3C-A749935787C7}"/>
              </a:ext>
            </a:extLst>
          </p:cNvPr>
          <p:cNvSpPr txBox="1"/>
          <p:nvPr/>
        </p:nvSpPr>
        <p:spPr>
          <a:xfrm>
            <a:off x="3976855" y="1068198"/>
            <a:ext cx="379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ArrayList</a:t>
            </a:r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  <a:p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uses an Array as underlying storage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96E39-5A80-2244-812E-EBC495E5B20B}"/>
              </a:ext>
            </a:extLst>
          </p:cNvPr>
          <p:cNvSpPr txBox="1"/>
          <p:nvPr/>
        </p:nvSpPr>
        <p:spPr>
          <a:xfrm>
            <a:off x="8291895" y="1068198"/>
            <a:ext cx="3563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LinkedList</a:t>
            </a:r>
            <a:endParaRPr 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US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uses nodes as underlying storage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B86F5D7-01E5-7D4D-B802-40AA5DCA5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66651"/>
              </p:ext>
            </p:extLst>
          </p:nvPr>
        </p:nvGraphicFramePr>
        <p:xfrm>
          <a:off x="4273375" y="5554029"/>
          <a:ext cx="3166760" cy="729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352">
                  <a:extLst>
                    <a:ext uri="{9D8B030D-6E8A-4147-A177-3AD203B41FA5}">
                      <a16:colId xmlns:a16="http://schemas.microsoft.com/office/drawing/2014/main" val="4248359978"/>
                    </a:ext>
                  </a:extLst>
                </a:gridCol>
                <a:gridCol w="633352">
                  <a:extLst>
                    <a:ext uri="{9D8B030D-6E8A-4147-A177-3AD203B41FA5}">
                      <a16:colId xmlns:a16="http://schemas.microsoft.com/office/drawing/2014/main" val="2810211850"/>
                    </a:ext>
                  </a:extLst>
                </a:gridCol>
                <a:gridCol w="633352">
                  <a:extLst>
                    <a:ext uri="{9D8B030D-6E8A-4147-A177-3AD203B41FA5}">
                      <a16:colId xmlns:a16="http://schemas.microsoft.com/office/drawing/2014/main" val="1860582927"/>
                    </a:ext>
                  </a:extLst>
                </a:gridCol>
                <a:gridCol w="633352">
                  <a:extLst>
                    <a:ext uri="{9D8B030D-6E8A-4147-A177-3AD203B41FA5}">
                      <a16:colId xmlns:a16="http://schemas.microsoft.com/office/drawing/2014/main" val="4218443044"/>
                    </a:ext>
                  </a:extLst>
                </a:gridCol>
                <a:gridCol w="633352">
                  <a:extLst>
                    <a:ext uri="{9D8B030D-6E8A-4147-A177-3AD203B41FA5}">
                      <a16:colId xmlns:a16="http://schemas.microsoft.com/office/drawing/2014/main" val="3149305604"/>
                    </a:ext>
                  </a:extLst>
                </a:gridCol>
              </a:tblGrid>
              <a:tr h="27731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B6A479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33687"/>
                  </a:ext>
                </a:extLst>
              </a:tr>
              <a:tr h="42500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88.6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26.1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94.4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4C3282"/>
                          </a:solidFill>
                          <a:latin typeface="Courier New" panose="02070309020205020404" pitchFamily="49" charset="0"/>
                          <a:ea typeface="Segoe UI Historic" panose="020B0502040204020203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80631"/>
                  </a:ext>
                </a:extLst>
              </a:tr>
            </a:tbl>
          </a:graphicData>
        </a:graphic>
      </p:graphicFrame>
      <p:sp>
        <p:nvSpPr>
          <p:cNvPr id="40" name="Left Bracket 39">
            <a:extLst>
              <a:ext uri="{FF2B5EF4-FFF2-40B4-BE49-F238E27FC236}">
                <a16:creationId xmlns:a16="http://schemas.microsoft.com/office/drawing/2014/main" id="{13D5CEA5-26BB-104D-865A-8C8348900F1E}"/>
              </a:ext>
            </a:extLst>
          </p:cNvPr>
          <p:cNvSpPr/>
          <p:nvPr/>
        </p:nvSpPr>
        <p:spPr>
          <a:xfrm rot="16200000">
            <a:off x="5162539" y="5424641"/>
            <a:ext cx="80670" cy="1858998"/>
          </a:xfrm>
          <a:prstGeom prst="leftBracket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EC487118-BCF6-F64B-957B-1476318C1675}"/>
              </a:ext>
            </a:extLst>
          </p:cNvPr>
          <p:cNvSpPr/>
          <p:nvPr/>
        </p:nvSpPr>
        <p:spPr>
          <a:xfrm rot="16200000">
            <a:off x="6792267" y="5746949"/>
            <a:ext cx="80671" cy="1214379"/>
          </a:xfrm>
          <a:prstGeom prst="leftBracket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4710E77-30F6-BD47-82C8-5A3C1EA80C3A}"/>
              </a:ext>
            </a:extLst>
          </p:cNvPr>
          <p:cNvGrpSpPr/>
          <p:nvPr/>
        </p:nvGrpSpPr>
        <p:grpSpPr>
          <a:xfrm>
            <a:off x="8596893" y="5643902"/>
            <a:ext cx="3036054" cy="444216"/>
            <a:chOff x="6161778" y="2203456"/>
            <a:chExt cx="3036054" cy="44421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9EF16FF-58FB-264B-8DB1-1A7DF08DD5F7}"/>
                </a:ext>
              </a:extLst>
            </p:cNvPr>
            <p:cNvGrpSpPr/>
            <p:nvPr/>
          </p:nvGrpSpPr>
          <p:grpSpPr>
            <a:xfrm>
              <a:off x="6161778" y="2213423"/>
              <a:ext cx="1018250" cy="434249"/>
              <a:chOff x="6161778" y="2213423"/>
              <a:chExt cx="1018250" cy="43424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4953385-55C9-184C-B36C-88306658C0A3}"/>
                  </a:ext>
                </a:extLst>
              </p:cNvPr>
              <p:cNvSpPr/>
              <p:nvPr/>
            </p:nvSpPr>
            <p:spPr>
              <a:xfrm>
                <a:off x="6168868" y="2213423"/>
                <a:ext cx="839156" cy="434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AF6414D-45CA-B646-89B8-57A0593B6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3859" y="2217395"/>
                <a:ext cx="0" cy="43027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480ADA-831D-E949-A378-E9F31C919026}"/>
                  </a:ext>
                </a:extLst>
              </p:cNvPr>
              <p:cNvSpPr txBox="1"/>
              <p:nvPr/>
            </p:nvSpPr>
            <p:spPr>
              <a:xfrm>
                <a:off x="6161778" y="2278406"/>
                <a:ext cx="654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4C3282"/>
                    </a:solidFill>
                    <a:latin typeface="Courier New" panose="02070309020205020404" pitchFamily="49" charset="0"/>
                    <a:ea typeface="Segoe UI Historic" panose="020B0502040204020203" pitchFamily="34" charset="0"/>
                    <a:cs typeface="Courier New" panose="02070309020205020404" pitchFamily="49" charset="0"/>
                  </a:rPr>
                  <a:t>88.6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FA0FD63-A3FA-E24A-86E0-633B96FF0EE9}"/>
                  </a:ext>
                </a:extLst>
              </p:cNvPr>
              <p:cNvCxnSpPr/>
              <p:nvPr/>
            </p:nvCxnSpPr>
            <p:spPr>
              <a:xfrm>
                <a:off x="6893781" y="2430547"/>
                <a:ext cx="286247" cy="0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D581BA7-1BC4-9940-A834-883D4BA3CC29}"/>
                </a:ext>
              </a:extLst>
            </p:cNvPr>
            <p:cNvGrpSpPr/>
            <p:nvPr/>
          </p:nvGrpSpPr>
          <p:grpSpPr>
            <a:xfrm>
              <a:off x="7257824" y="2213422"/>
              <a:ext cx="1018250" cy="434249"/>
              <a:chOff x="6161778" y="2213423"/>
              <a:chExt cx="1018250" cy="43424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DD35A45-F187-F44B-BBFD-D4BCB1087D75}"/>
                  </a:ext>
                </a:extLst>
              </p:cNvPr>
              <p:cNvSpPr/>
              <p:nvPr/>
            </p:nvSpPr>
            <p:spPr>
              <a:xfrm>
                <a:off x="6168868" y="2213423"/>
                <a:ext cx="839156" cy="434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C468A67-02DD-684A-830F-FE150AF64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3859" y="2217395"/>
                <a:ext cx="0" cy="43027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FBC64E-6547-AF47-9F6C-F3751E786634}"/>
                  </a:ext>
                </a:extLst>
              </p:cNvPr>
              <p:cNvSpPr txBox="1"/>
              <p:nvPr/>
            </p:nvSpPr>
            <p:spPr>
              <a:xfrm>
                <a:off x="6161778" y="2278406"/>
                <a:ext cx="654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4C3282"/>
                    </a:solidFill>
                    <a:latin typeface="Courier New" panose="02070309020205020404" pitchFamily="49" charset="0"/>
                    <a:ea typeface="Segoe UI Historic" panose="020B0502040204020203" pitchFamily="34" charset="0"/>
                    <a:cs typeface="Courier New" panose="02070309020205020404" pitchFamily="49" charset="0"/>
                  </a:rPr>
                  <a:t>26.1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3F8BBC4-6519-D649-B364-5E30B5CA23AC}"/>
                  </a:ext>
                </a:extLst>
              </p:cNvPr>
              <p:cNvCxnSpPr/>
              <p:nvPr/>
            </p:nvCxnSpPr>
            <p:spPr>
              <a:xfrm>
                <a:off x="6893781" y="2430547"/>
                <a:ext cx="286247" cy="0"/>
              </a:xfrm>
              <a:prstGeom prst="straightConnector1">
                <a:avLst/>
              </a:prstGeom>
              <a:ln>
                <a:solidFill>
                  <a:srgbClr val="B6A47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444DF68-BE9A-EA42-BCC0-343587B11979}"/>
                </a:ext>
              </a:extLst>
            </p:cNvPr>
            <p:cNvGrpSpPr/>
            <p:nvPr/>
          </p:nvGrpSpPr>
          <p:grpSpPr>
            <a:xfrm>
              <a:off x="8351586" y="2203456"/>
              <a:ext cx="846246" cy="434249"/>
              <a:chOff x="6161778" y="2213423"/>
              <a:chExt cx="846246" cy="434249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EE78C4C-2DE3-684A-A46A-FD5A84B27827}"/>
                  </a:ext>
                </a:extLst>
              </p:cNvPr>
              <p:cNvSpPr/>
              <p:nvPr/>
            </p:nvSpPr>
            <p:spPr>
              <a:xfrm>
                <a:off x="6168868" y="2213423"/>
                <a:ext cx="839156" cy="434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5B97DED-5A2C-EF49-B2AB-4809D3FB7D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3859" y="2217395"/>
                <a:ext cx="0" cy="430277"/>
              </a:xfrm>
              <a:prstGeom prst="line">
                <a:avLst/>
              </a:prstGeom>
              <a:ln>
                <a:solidFill>
                  <a:srgbClr val="4C328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EC686BE-AA3C-8C45-B621-1442E95F994B}"/>
                  </a:ext>
                </a:extLst>
              </p:cNvPr>
              <p:cNvSpPr txBox="1"/>
              <p:nvPr/>
            </p:nvSpPr>
            <p:spPr>
              <a:xfrm>
                <a:off x="6161778" y="2278406"/>
                <a:ext cx="654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4C3282"/>
                    </a:solidFill>
                    <a:latin typeface="Courier New" panose="02070309020205020404" pitchFamily="49" charset="0"/>
                    <a:ea typeface="Segoe UI Historic" panose="020B0502040204020203" pitchFamily="34" charset="0"/>
                    <a:cs typeface="Courier New" panose="02070309020205020404" pitchFamily="49" charset="0"/>
                  </a:rPr>
                  <a:t>94.4</a:t>
                </a:r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6DC59D0-3643-A94B-890B-2F95B8B46C6A}"/>
                </a:ext>
              </a:extLst>
            </p:cNvPr>
            <p:cNvCxnSpPr/>
            <p:nvPr/>
          </p:nvCxnSpPr>
          <p:spPr>
            <a:xfrm flipH="1">
              <a:off x="8973667" y="2203456"/>
              <a:ext cx="224165" cy="444215"/>
            </a:xfrm>
            <a:prstGeom prst="line">
              <a:avLst/>
            </a:prstGeom>
            <a:ln>
              <a:solidFill>
                <a:srgbClr val="B6A4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1E5004D-E66B-5A4E-97C7-9218CBA22EAA}"/>
              </a:ext>
            </a:extLst>
          </p:cNvPr>
          <p:cNvSpPr txBox="1"/>
          <p:nvPr/>
        </p:nvSpPr>
        <p:spPr>
          <a:xfrm>
            <a:off x="4940622" y="640907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328DF02-FF08-C34D-A75C-5C1B6D714826}"/>
              </a:ext>
            </a:extLst>
          </p:cNvPr>
          <p:cNvSpPr txBox="1"/>
          <p:nvPr/>
        </p:nvSpPr>
        <p:spPr>
          <a:xfrm>
            <a:off x="6328173" y="6409070"/>
            <a:ext cx="10342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free space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1E1CB0-5477-1346-B649-D173F9FF74FF}"/>
              </a:ext>
            </a:extLst>
          </p:cNvPr>
          <p:cNvSpPr txBox="1"/>
          <p:nvPr/>
        </p:nvSpPr>
        <p:spPr>
          <a:xfrm>
            <a:off x="1925367" y="4581194"/>
            <a:ext cx="1671868" cy="369332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Take </a:t>
            </a:r>
            <a:r>
              <a:rPr lang="en-US" b="1" dirty="0" smtClean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 </a:t>
            </a:r>
            <a:r>
              <a:rPr lang="en-US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Minutes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823" y="4955059"/>
            <a:ext cx="3341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What method will be much faster for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LinkedList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than for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ArrayList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?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Dub Street Burgers is implementing a new system for ticket (i.e. food order) management. </a:t>
            </a:r>
          </a:p>
          <a:p>
            <a:r>
              <a:rPr lang="en-US" dirty="0" smtClean="0"/>
              <a:t>When a new ticket comes in, it is placed at the end of the set of tickets.</a:t>
            </a:r>
          </a:p>
          <a:p>
            <a:r>
              <a:rPr lang="en-US" dirty="0" smtClean="0"/>
              <a:t>Food is prepared in approximately the same order it was requested, but sometimes tickets are fulfilled out of order.</a:t>
            </a:r>
          </a:p>
          <a:p>
            <a:endParaRPr lang="en-US" dirty="0"/>
          </a:p>
          <a:p>
            <a:r>
              <a:rPr lang="en-US" dirty="0" smtClean="0"/>
              <a:t>Let’s represent tickets as a list. Which of our ADT implementations should we use?</a:t>
            </a:r>
          </a:p>
          <a:p>
            <a:r>
              <a:rPr lang="en-US" dirty="0" smtClean="0"/>
              <a:t>Why?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E1CB0-5477-1346-B649-D173F9FF74FF}"/>
              </a:ext>
            </a:extLst>
          </p:cNvPr>
          <p:cNvSpPr txBox="1"/>
          <p:nvPr/>
        </p:nvSpPr>
        <p:spPr>
          <a:xfrm>
            <a:off x="10278535" y="263276"/>
            <a:ext cx="1671868" cy="369332"/>
          </a:xfrm>
          <a:prstGeom prst="rect">
            <a:avLst/>
          </a:prstGeom>
          <a:solidFill>
            <a:srgbClr val="4C328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Take </a:t>
            </a:r>
            <a:r>
              <a:rPr lang="en-US" b="1" dirty="0" smtClean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 </a:t>
            </a:r>
            <a:r>
              <a:rPr lang="en-US" b="1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Minutes</a:t>
            </a:r>
          </a:p>
        </p:txBody>
      </p:sp>
    </p:spTree>
    <p:extLst>
      <p:ext uri="{BB962C8B-B14F-4D97-AF65-F5344CB8AC3E}">
        <p14:creationId xmlns:p14="http://schemas.microsoft.com/office/powerpoint/2010/main" val="181844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represent tickets as a list. Which of our ADT implementations should we use?</a:t>
            </a:r>
          </a:p>
          <a:p>
            <a:r>
              <a:rPr lang="en-US" dirty="0" smtClean="0"/>
              <a:t>Why?</a:t>
            </a:r>
          </a:p>
          <a:p>
            <a:endParaRPr lang="en-US" dirty="0" smtClean="0"/>
          </a:p>
          <a:p>
            <a:r>
              <a:rPr lang="en-US" dirty="0" err="1" smtClean="0"/>
              <a:t>ArrayList</a:t>
            </a:r>
            <a:endParaRPr lang="en-US" dirty="0" smtClean="0"/>
          </a:p>
          <a:p>
            <a:r>
              <a:rPr lang="en-US" dirty="0" smtClean="0"/>
              <a:t>Creating a new ticket is very fast (as long as we don’t resize), and I want the cooks to be able to see all the orders right away.</a:t>
            </a:r>
          </a:p>
          <a:p>
            <a:endParaRPr lang="en-US" dirty="0"/>
          </a:p>
          <a:p>
            <a:r>
              <a:rPr lang="en-US" dirty="0" err="1" smtClean="0"/>
              <a:t>LinkedList</a:t>
            </a:r>
            <a:endParaRPr lang="en-US" dirty="0"/>
          </a:p>
          <a:p>
            <a:r>
              <a:rPr lang="en-US" dirty="0" smtClean="0"/>
              <a:t>We’ll mostly be removing from the front of the list, which is much faster for the </a:t>
            </a:r>
            <a:r>
              <a:rPr lang="en-US" dirty="0" err="1" smtClean="0"/>
              <a:t>linkedlist</a:t>
            </a:r>
            <a:r>
              <a:rPr lang="en-US" dirty="0" smtClean="0"/>
              <a:t> (no shifting), and I want finished orders to be removed fast so they aren’t distracting.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 err="1" smtClean="0"/>
              <a:t>ArrayList</a:t>
            </a:r>
            <a:r>
              <a:rPr lang="en-US" dirty="0" smtClean="0"/>
              <a:t> and </a:t>
            </a:r>
            <a:r>
              <a:rPr lang="en-US" dirty="0" err="1" smtClean="0"/>
              <a:t>LinkedList</a:t>
            </a:r>
            <a:r>
              <a:rPr lang="en-US" dirty="0" smtClean="0"/>
              <a:t> implementations have pros and cons.</a:t>
            </a:r>
          </a:p>
          <a:p>
            <a:r>
              <a:rPr lang="en-US" dirty="0" smtClean="0"/>
              <a:t>Neither is strictly better than the other.</a:t>
            </a:r>
          </a:p>
          <a:p>
            <a:endParaRPr lang="en-US" dirty="0"/>
          </a:p>
          <a:p>
            <a:r>
              <a:rPr lang="en-US" dirty="0" smtClean="0"/>
              <a:t>Some major objectives of this course:</a:t>
            </a:r>
          </a:p>
          <a:p>
            <a:r>
              <a:rPr lang="en-US" b="1" dirty="0"/>
              <a:t>E</a:t>
            </a:r>
            <a:r>
              <a:rPr lang="en-US" b="1" dirty="0" smtClean="0"/>
              <a:t>valuating</a:t>
            </a:r>
            <a:r>
              <a:rPr lang="en-US" dirty="0" smtClean="0"/>
              <a:t> pros and cons</a:t>
            </a:r>
          </a:p>
          <a:p>
            <a:r>
              <a:rPr lang="en-US" b="1" dirty="0" smtClean="0"/>
              <a:t>Deciding </a:t>
            </a:r>
            <a:r>
              <a:rPr lang="en-US" dirty="0" smtClean="0"/>
              <a:t>on a design</a:t>
            </a:r>
          </a:p>
          <a:p>
            <a:r>
              <a:rPr lang="en-US" b="1" dirty="0" smtClean="0"/>
              <a:t>Defending </a:t>
            </a:r>
            <a:r>
              <a:rPr lang="en-US" dirty="0" smtClean="0"/>
              <a:t>that design decision</a:t>
            </a:r>
          </a:p>
          <a:p>
            <a:endParaRPr lang="en-US" dirty="0"/>
          </a:p>
          <a:p>
            <a:r>
              <a:rPr lang="en-US" dirty="0" smtClean="0"/>
              <a:t>Especially when there’s more than one possible answer.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Su 19 -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463857"/>
            <a:ext cx="3770618" cy="24690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Instructor:</a:t>
            </a:r>
            <a:br>
              <a:rPr lang="en-US" dirty="0" smtClean="0"/>
            </a:br>
            <a:r>
              <a:rPr lang="en-US" dirty="0" smtClean="0"/>
              <a:t>Robbie Weber</a:t>
            </a:r>
          </a:p>
          <a:p>
            <a:r>
              <a:rPr lang="en-US" dirty="0" smtClean="0">
                <a:hlinkClick r:id="rId2"/>
              </a:rPr>
              <a:t>rtweber2@cs.washington.edu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Office: CSE 330</a:t>
            </a:r>
            <a:br>
              <a:rPr lang="en-US" dirty="0" smtClean="0"/>
            </a:br>
            <a:r>
              <a:rPr lang="en-US" dirty="0" smtClean="0"/>
              <a:t>Office Hours: </a:t>
            </a:r>
            <a:br>
              <a:rPr lang="en-US" dirty="0" smtClean="0"/>
            </a:br>
            <a:r>
              <a:rPr lang="en-US" dirty="0" smtClean="0"/>
              <a:t>M,W 2:20-3:30 and by appointment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6" y="1370899"/>
            <a:ext cx="2914180" cy="2351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7587" y="3814915"/>
            <a:ext cx="11083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Amazing Teaching Assistants:</a:t>
            </a:r>
            <a:endParaRPr lang="en-US" sz="36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2839" y="1454760"/>
            <a:ext cx="38444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Ph.D. student in CSE</a:t>
            </a:r>
          </a:p>
          <a:p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Research in algorithm design</a:t>
            </a:r>
          </a:p>
          <a:p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2</a:t>
            </a:r>
            <a:r>
              <a:rPr lang="en-US" sz="2200" baseline="300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nd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time as instructor</a:t>
            </a:r>
          </a:p>
          <a:p>
            <a:r>
              <a:rPr lang="en-US" sz="2200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TAed</a:t>
            </a:r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15 times </a:t>
            </a:r>
          </a:p>
          <a:p>
            <a:r>
              <a:rPr lang="en-US" sz="22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 (3 times for this course)</a:t>
            </a:r>
            <a:endParaRPr lang="en-US" sz="22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3422" y="4366692"/>
            <a:ext cx="46223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Brian Chan</a:t>
            </a:r>
          </a:p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Zach Chun</a:t>
            </a:r>
          </a:p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Kevin Son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5767" y="439371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Oscar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Sprumont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Matthew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Taing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Howard Xiao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90451" y="4420744"/>
            <a:ext cx="3402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Blarry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Wang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Xin Yang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Velocity Yu</a:t>
            </a:r>
          </a:p>
        </p:txBody>
      </p:sp>
    </p:spTree>
    <p:extLst>
      <p:ext uri="{BB962C8B-B14F-4D97-AF65-F5344CB8AC3E}">
        <p14:creationId xmlns:p14="http://schemas.microsoft.com/office/powerpoint/2010/main" val="12678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C4F7-C338-471D-94E4-CD218C07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D0DA-DBD6-49E7-914F-701FC3DC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200" dirty="0" smtClean="0"/>
              <a:t>Please </a:t>
            </a:r>
            <a:r>
              <a:rPr lang="en-US" sz="2200" dirty="0"/>
              <a:t>come to lecture (yes, there will be </a:t>
            </a:r>
            <a:r>
              <a:rPr lang="en-US" sz="2200" dirty="0" err="1"/>
              <a:t>panoptos</a:t>
            </a:r>
            <a:r>
              <a:rPr lang="en-US" sz="2200" dirty="0"/>
              <a:t>)</a:t>
            </a:r>
          </a:p>
          <a:p>
            <a:pPr lvl="1"/>
            <a:r>
              <a:rPr lang="en-US" dirty="0"/>
              <a:t>Warm Ups -&gt; Extra Credit</a:t>
            </a:r>
          </a:p>
          <a:p>
            <a:pPr lvl="1"/>
            <a:r>
              <a:rPr lang="en-US" dirty="0" smtClean="0"/>
              <a:t>Discuss with other students </a:t>
            </a:r>
            <a:endParaRPr lang="en-US" dirty="0"/>
          </a:p>
          <a:p>
            <a:pPr lvl="1"/>
            <a:r>
              <a:rPr lang="en-US" dirty="0"/>
              <a:t>Ask questions! Point out mistakes!</a:t>
            </a:r>
          </a:p>
          <a:p>
            <a:pPr lvl="1"/>
            <a:endParaRPr lang="en-US" dirty="0"/>
          </a:p>
          <a:p>
            <a:pPr marL="128016" lvl="1" indent="0">
              <a:buNone/>
            </a:pPr>
            <a:r>
              <a:rPr lang="en-US" sz="2200" dirty="0"/>
              <a:t>Sections</a:t>
            </a:r>
          </a:p>
          <a:p>
            <a:pPr lvl="1"/>
            <a:r>
              <a:rPr lang="en-US" dirty="0"/>
              <a:t>TAs = heroes</a:t>
            </a:r>
          </a:p>
          <a:p>
            <a:pPr lvl="1"/>
            <a:r>
              <a:rPr lang="en-US" dirty="0" smtClean="0"/>
              <a:t>Practice problems</a:t>
            </a:r>
          </a:p>
          <a:p>
            <a:pPr lvl="1"/>
            <a:r>
              <a:rPr lang="en-US" dirty="0" smtClean="0"/>
              <a:t>Different Explanations</a:t>
            </a:r>
            <a:endParaRPr lang="en-US" dirty="0"/>
          </a:p>
          <a:p>
            <a:pPr lvl="1"/>
            <a:r>
              <a:rPr lang="en-US" dirty="0"/>
              <a:t>Sections start </a:t>
            </a:r>
            <a:r>
              <a:rPr lang="en-US" b="1" dirty="0"/>
              <a:t>this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2CA4-C576-45CB-A9A3-EAA0E255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7E9400F-A779-2548-A620-AC655019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Summer Quarter is weird.</a:t>
            </a:r>
          </a:p>
          <a:p>
            <a:r>
              <a:rPr lang="en-US" dirty="0" smtClean="0"/>
              <a:t>We have fewer class meetings</a:t>
            </a:r>
          </a:p>
          <a:p>
            <a:r>
              <a:rPr lang="en-US" dirty="0" smtClean="0"/>
              <a:t>But they’re all 60 minutes, not 50 minutes.</a:t>
            </a:r>
          </a:p>
          <a:p>
            <a:endParaRPr lang="en-US" dirty="0"/>
          </a:p>
          <a:p>
            <a:r>
              <a:rPr lang="en-US" dirty="0" smtClean="0"/>
              <a:t>We’ve rearranged (and cut) things to account for the schedule </a:t>
            </a:r>
          </a:p>
          <a:p>
            <a:r>
              <a:rPr lang="en-US" dirty="0" smtClean="0"/>
              <a:t>But things are more cramped.</a:t>
            </a:r>
          </a:p>
          <a:p>
            <a:endParaRPr lang="en-US" dirty="0"/>
          </a:p>
          <a:p>
            <a:r>
              <a:rPr lang="en-US" dirty="0" smtClean="0"/>
              <a:t>Please start on assignments early and ask for help early</a:t>
            </a:r>
          </a:p>
          <a:p>
            <a:r>
              <a:rPr lang="en-US" dirty="0" smtClean="0"/>
              <a:t>TAs are amazing – we can help A LOT 3 days before an assignment is due.</a:t>
            </a:r>
          </a:p>
          <a:p>
            <a:r>
              <a:rPr lang="en-US" dirty="0" smtClean="0"/>
              <a:t>There’s only so much we can do 3 hours before it’s due.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373 SU 19 – Robbie Weber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5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4BC1-9DAC-4A3E-A9D7-1F5EEA22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Administration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CC47-01D7-4A9E-B86D-02448103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367590"/>
            <a:ext cx="11187258" cy="49417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Course </a:t>
            </a:r>
            <a:r>
              <a:rPr lang="en-US" dirty="0" smtClean="0"/>
              <a:t>Page </a:t>
            </a:r>
            <a:r>
              <a:rPr lang="en-US" dirty="0" smtClean="0">
                <a:hlinkClick r:id="rId3"/>
              </a:rPr>
              <a:t>cs.washington.edu/373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ourse content </a:t>
            </a:r>
            <a:r>
              <a:rPr lang="en-US" dirty="0"/>
              <a:t>posted here</a:t>
            </a:r>
          </a:p>
          <a:p>
            <a:pPr lvl="1"/>
            <a:r>
              <a:rPr lang="en-US" dirty="0"/>
              <a:t>Pay attention for updates!</a:t>
            </a:r>
          </a:p>
          <a:p>
            <a:r>
              <a:rPr lang="en-US" dirty="0"/>
              <a:t>Canvas</a:t>
            </a:r>
          </a:p>
          <a:p>
            <a:pPr lvl="1"/>
            <a:r>
              <a:rPr lang="en-US" dirty="0"/>
              <a:t>Grades will be posted </a:t>
            </a:r>
            <a:r>
              <a:rPr lang="en-US" dirty="0" smtClean="0"/>
              <a:t>to Canvas at end of quarter</a:t>
            </a:r>
            <a:endParaRPr lang="en-US" dirty="0"/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Will be posted on Course Page</a:t>
            </a:r>
          </a:p>
          <a:p>
            <a:pPr lvl="1"/>
            <a:r>
              <a:rPr lang="en-US" dirty="0"/>
              <a:t>Will start next </a:t>
            </a:r>
            <a:r>
              <a:rPr lang="en-US" dirty="0" smtClean="0"/>
              <a:t>week (at the latest)</a:t>
            </a:r>
            <a:endParaRPr lang="en-US" dirty="0"/>
          </a:p>
          <a:p>
            <a:r>
              <a:rPr lang="en-US" dirty="0" smtClean="0"/>
              <a:t>Piazza</a:t>
            </a:r>
            <a:endParaRPr lang="en-US" dirty="0"/>
          </a:p>
          <a:p>
            <a:pPr lvl="1"/>
            <a:r>
              <a:rPr lang="en-US" dirty="0" smtClean="0"/>
              <a:t>If you were signed up for the course before this morning, you were added already.</a:t>
            </a:r>
          </a:p>
          <a:p>
            <a:pPr lvl="1"/>
            <a:r>
              <a:rPr lang="en-US" dirty="0" smtClean="0"/>
              <a:t>If not, you can find an add code on Canvas (or ask a member of staff)</a:t>
            </a:r>
          </a:p>
          <a:p>
            <a:pPr lvl="1"/>
            <a:r>
              <a:rPr lang="en-US" dirty="0" smtClean="0"/>
              <a:t>Announcements made via Piazza</a:t>
            </a:r>
          </a:p>
          <a:p>
            <a:pPr lvl="1"/>
            <a:r>
              <a:rPr lang="en-US" dirty="0" smtClean="0"/>
              <a:t>Great </a:t>
            </a:r>
            <a:r>
              <a:rPr lang="en-US" dirty="0"/>
              <a:t>place to discuss questions with other students</a:t>
            </a:r>
          </a:p>
          <a:p>
            <a:pPr lvl="1"/>
            <a:r>
              <a:rPr lang="en-US" dirty="0"/>
              <a:t>Will be monitored by course staff</a:t>
            </a:r>
          </a:p>
          <a:p>
            <a:pPr lvl="1"/>
            <a:r>
              <a:rPr lang="en-US" dirty="0"/>
              <a:t>No posting of project code!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/>
              <a:t>Textbook</a:t>
            </a:r>
          </a:p>
          <a:p>
            <a:pPr lvl="1"/>
            <a:r>
              <a:rPr lang="en-US" b="1" dirty="0"/>
              <a:t>Optional</a:t>
            </a:r>
          </a:p>
          <a:p>
            <a:pPr lvl="1"/>
            <a:r>
              <a:rPr lang="en-US" dirty="0"/>
              <a:t>Data Structures and Algorithm Analysis in Java by Mark Allen </a:t>
            </a:r>
            <a:r>
              <a:rPr lang="en-US" dirty="0" smtClean="0"/>
              <a:t>Weiss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F7A5A-6892-406B-A408-0D293223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Image result for data structures and algorithm analysis in java">
            <a:extLst>
              <a:ext uri="{FF2B5EF4-FFF2-40B4-BE49-F238E27FC236}">
                <a16:creationId xmlns:a16="http://schemas.microsoft.com/office/drawing/2014/main" id="{1049E1B9-AAB6-44F6-89B7-A46465BF9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429" y="1367590"/>
            <a:ext cx="3373433" cy="44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D471F2A-FD53-BA44-B632-4E4F939F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F38A-216C-40FA-B7A4-886C3D3C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Break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4024E-037B-443A-B4C5-AC2DAC0E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(55%)</a:t>
            </a:r>
          </a:p>
          <a:p>
            <a:pPr lvl="1"/>
            <a:r>
              <a:rPr lang="en-US" dirty="0"/>
              <a:t>Programming Projects (35%) </a:t>
            </a:r>
            <a:endParaRPr lang="en-US" dirty="0" smtClean="0"/>
          </a:p>
          <a:p>
            <a:pPr lvl="1"/>
            <a:r>
              <a:rPr lang="en-US" dirty="0" smtClean="0"/>
              <a:t>1 Individual Project (review of 14X)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Partner </a:t>
            </a:r>
            <a:r>
              <a:rPr lang="en-US" dirty="0" smtClean="0"/>
              <a:t>Projects</a:t>
            </a:r>
            <a:endParaRPr lang="en-US" dirty="0"/>
          </a:p>
          <a:p>
            <a:pPr lvl="2"/>
            <a:r>
              <a:rPr lang="en-US" dirty="0"/>
              <a:t>Partners</a:t>
            </a:r>
            <a:r>
              <a:rPr lang="en-US" b="1" dirty="0"/>
              <a:t> GREATLY </a:t>
            </a:r>
            <a:r>
              <a:rPr lang="en-US" dirty="0" smtClean="0"/>
              <a:t>encouraged</a:t>
            </a:r>
            <a:endParaRPr lang="en-US" dirty="0"/>
          </a:p>
          <a:p>
            <a:pPr lvl="2"/>
            <a:r>
              <a:rPr lang="en-US" dirty="0"/>
              <a:t>Graded automatically</a:t>
            </a:r>
          </a:p>
          <a:p>
            <a:pPr lvl="2"/>
            <a:r>
              <a:rPr lang="en-US" dirty="0"/>
              <a:t>Regrades available on some </a:t>
            </a:r>
            <a:r>
              <a:rPr lang="en-US" dirty="0" smtClean="0"/>
              <a:t>parts</a:t>
            </a:r>
          </a:p>
          <a:p>
            <a:pPr lvl="2"/>
            <a:r>
              <a:rPr lang="en-US" dirty="0" smtClean="0"/>
              <a:t>Some projects are two connected one-week assignments; others are just one week.</a:t>
            </a:r>
            <a:endParaRPr lang="en-US" dirty="0"/>
          </a:p>
          <a:p>
            <a:pPr lvl="1"/>
            <a:r>
              <a:rPr lang="en-US" dirty="0" smtClean="0"/>
              <a:t>Written Assignments (20%)</a:t>
            </a:r>
            <a:endParaRPr lang="en-US" dirty="0"/>
          </a:p>
          <a:p>
            <a:pPr lvl="2"/>
            <a:r>
              <a:rPr lang="en-US" dirty="0" smtClean="0"/>
              <a:t>Written assignments </a:t>
            </a:r>
            <a:r>
              <a:rPr lang="en-US" dirty="0"/>
              <a:t>g</a:t>
            </a:r>
            <a:r>
              <a:rPr lang="en-US" dirty="0" smtClean="0"/>
              <a:t>raded </a:t>
            </a:r>
            <a:r>
              <a:rPr lang="en-US" dirty="0"/>
              <a:t>by TAs</a:t>
            </a:r>
          </a:p>
          <a:p>
            <a:r>
              <a:rPr lang="en-US" dirty="0"/>
              <a:t>Exams (45%)</a:t>
            </a:r>
          </a:p>
          <a:p>
            <a:pPr lvl="1"/>
            <a:r>
              <a:rPr lang="en-US" dirty="0"/>
              <a:t>Midterm Exam – Friday </a:t>
            </a:r>
            <a:r>
              <a:rPr lang="en-US" dirty="0" smtClean="0"/>
              <a:t>July 26</a:t>
            </a:r>
            <a:r>
              <a:rPr lang="en-US" baseline="30000" dirty="0" smtClean="0"/>
              <a:t>th</a:t>
            </a:r>
            <a:r>
              <a:rPr lang="en-US" dirty="0" smtClean="0"/>
              <a:t> in </a:t>
            </a:r>
            <a:r>
              <a:rPr lang="en-US" dirty="0"/>
              <a:t>class </a:t>
            </a:r>
            <a:r>
              <a:rPr lang="en-US" dirty="0" smtClean="0"/>
              <a:t>(15%)</a:t>
            </a:r>
            <a:endParaRPr lang="en-US" dirty="0"/>
          </a:p>
          <a:p>
            <a:pPr lvl="1"/>
            <a:r>
              <a:rPr lang="en-US" dirty="0"/>
              <a:t>Final Exam </a:t>
            </a:r>
            <a:r>
              <a:rPr lang="en-US" dirty="0" smtClean="0"/>
              <a:t>(30%)</a:t>
            </a:r>
            <a:endParaRPr lang="en-US" dirty="0"/>
          </a:p>
          <a:p>
            <a:pPr lvl="2"/>
            <a:r>
              <a:rPr lang="en-US" dirty="0" smtClean="0"/>
              <a:t>Two one-hour parts:</a:t>
            </a:r>
          </a:p>
          <a:p>
            <a:pPr lvl="3"/>
            <a:r>
              <a:rPr lang="en-US" dirty="0" smtClean="0"/>
              <a:t>In place of final section Thursday August 22</a:t>
            </a:r>
          </a:p>
          <a:p>
            <a:pPr lvl="3"/>
            <a:r>
              <a:rPr lang="en-US" dirty="0" smtClean="0"/>
              <a:t>In place of final lecture Friday August 23</a:t>
            </a:r>
          </a:p>
          <a:p>
            <a:r>
              <a:rPr lang="en-US" dirty="0" smtClean="0"/>
              <a:t>If you have a conflict with any of those dates, email Robbie as soon as possible.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1AD0B-9A7A-4B53-B6F1-B42879D3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238F4A7-5683-FA4E-81E2-A6EAD3A3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56759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E64B-8438-4DAE-BD53-1DE9FE41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DB688-1196-48A5-BA0B-6BD087A1C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4812306" cy="4845504"/>
          </a:xfrm>
        </p:spPr>
        <p:txBody>
          <a:bodyPr>
            <a:normAutofit/>
          </a:bodyPr>
          <a:lstStyle/>
          <a:p>
            <a:r>
              <a:rPr lang="en-US" dirty="0"/>
              <a:t>Homework Policies</a:t>
            </a:r>
          </a:p>
          <a:p>
            <a:pPr lvl="1"/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/>
              <a:t>late days</a:t>
            </a:r>
          </a:p>
          <a:p>
            <a:pPr lvl="2"/>
            <a:r>
              <a:rPr lang="en-US" dirty="0"/>
              <a:t>Both partners must use one </a:t>
            </a:r>
            <a:r>
              <a:rPr lang="en-US" dirty="0" smtClean="0"/>
              <a:t>for pair projects</a:t>
            </a:r>
            <a:endParaRPr lang="en-US" dirty="0"/>
          </a:p>
          <a:p>
            <a:pPr lvl="2"/>
            <a:r>
              <a:rPr lang="en-US" dirty="0"/>
              <a:t>When you run out you will forfeit 20% each 24 hour period an assignment is late</a:t>
            </a:r>
          </a:p>
          <a:p>
            <a:pPr lvl="2"/>
            <a:r>
              <a:rPr lang="en-US" dirty="0"/>
              <a:t>No assignment will be accepted more than 2 days late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 smtClean="0"/>
              <a:t>Regrades</a:t>
            </a:r>
            <a:endParaRPr lang="en-US" sz="2200" dirty="0"/>
          </a:p>
          <a:p>
            <a:pPr lvl="2"/>
            <a:r>
              <a:rPr lang="en-US" dirty="0" smtClean="0"/>
              <a:t>For assignments with two parts: automatically get </a:t>
            </a:r>
            <a:r>
              <a:rPr lang="en-US" dirty="0"/>
              <a:t>back half </a:t>
            </a:r>
            <a:r>
              <a:rPr lang="en-US" dirty="0" smtClean="0"/>
              <a:t>missed </a:t>
            </a:r>
            <a:r>
              <a:rPr lang="en-US" dirty="0"/>
              <a:t>points for part 1 when you turn in part </a:t>
            </a:r>
            <a:r>
              <a:rPr lang="en-US" dirty="0" smtClean="0"/>
              <a:t>2</a:t>
            </a:r>
          </a:p>
          <a:p>
            <a:pPr lvl="2"/>
            <a:r>
              <a:rPr lang="en-US" dirty="0" smtClean="0"/>
              <a:t>If you think we made a mistake grading (or the </a:t>
            </a:r>
            <a:r>
              <a:rPr lang="en-US" dirty="0" err="1" smtClean="0"/>
              <a:t>autograder</a:t>
            </a:r>
            <a:r>
              <a:rPr lang="en-US" dirty="0" smtClean="0"/>
              <a:t> did something unreasonable):</a:t>
            </a:r>
          </a:p>
          <a:p>
            <a:pPr lvl="3"/>
            <a:r>
              <a:rPr lang="en-US" dirty="0" smtClean="0"/>
              <a:t>Fill out a regrade request on </a:t>
            </a:r>
            <a:r>
              <a:rPr lang="en-US" dirty="0" err="1" smtClean="0"/>
              <a:t>gradescope</a:t>
            </a:r>
            <a:r>
              <a:rPr lang="en-US" dirty="0" smtClean="0"/>
              <a:t> for written work</a:t>
            </a:r>
          </a:p>
          <a:p>
            <a:pPr lvl="3"/>
            <a:r>
              <a:rPr lang="en-US" dirty="0" smtClean="0"/>
              <a:t>Fill out the google form for programming projects</a:t>
            </a:r>
            <a:endParaRPr lang="en-US" dirty="0"/>
          </a:p>
          <a:p>
            <a:pPr marL="310896" lvl="2" indent="0">
              <a:buNone/>
            </a:pPr>
            <a:endParaRPr lang="en-US" dirty="0"/>
          </a:p>
          <a:p>
            <a:pPr marL="31089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34A07-1DB7-43B0-A8F3-F3A8009B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DABF18-1749-7B41-B19B-6FA3B702CB25}"/>
              </a:ext>
            </a:extLst>
          </p:cNvPr>
          <p:cNvSpPr txBox="1">
            <a:spLocks/>
          </p:cNvSpPr>
          <p:nvPr/>
        </p:nvSpPr>
        <p:spPr>
          <a:xfrm>
            <a:off x="5931895" y="1463857"/>
            <a:ext cx="4812306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/>
              <a:t>Academic Integrity</a:t>
            </a:r>
          </a:p>
          <a:p>
            <a:pPr lvl="2"/>
            <a:r>
              <a:rPr lang="en-US" dirty="0" smtClean="0"/>
              <a:t>Discussing concepts and high-level ideas for problems is strongly encouraged, but submitted work must be your own.</a:t>
            </a:r>
          </a:p>
          <a:p>
            <a:pPr lvl="2"/>
            <a:r>
              <a:rPr lang="en-US" dirty="0" smtClean="0"/>
              <a:t>Read policy on the webpage.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posting code on discussion board or ANYWHERE online</a:t>
            </a:r>
          </a:p>
          <a:p>
            <a:pPr lvl="2"/>
            <a:r>
              <a:rPr lang="en-US" dirty="0"/>
              <a:t>We do run MOSS</a:t>
            </a:r>
          </a:p>
          <a:p>
            <a:pPr lvl="2"/>
            <a:r>
              <a:rPr lang="en-US" dirty="0"/>
              <a:t>No directly sharing code with one another (except for partners)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/>
              <a:t>Extra Credit</a:t>
            </a:r>
          </a:p>
          <a:p>
            <a:pPr lvl="2"/>
            <a:r>
              <a:rPr lang="en-US" dirty="0"/>
              <a:t>Available for attending </a:t>
            </a:r>
            <a:r>
              <a:rPr lang="en-US" dirty="0" smtClean="0"/>
              <a:t>lecture, by filling out </a:t>
            </a:r>
            <a:r>
              <a:rPr lang="en-US" dirty="0" err="1" smtClean="0"/>
              <a:t>PollEverywhere</a:t>
            </a:r>
            <a:r>
              <a:rPr lang="en-US" dirty="0" smtClean="0"/>
              <a:t> questions</a:t>
            </a:r>
          </a:p>
          <a:p>
            <a:pPr lvl="3"/>
            <a:r>
              <a:rPr lang="en-US" dirty="0" smtClean="0"/>
              <a:t>Based on completion not correctness.</a:t>
            </a:r>
            <a:endParaRPr lang="en-US" dirty="0"/>
          </a:p>
          <a:p>
            <a:pPr lvl="2"/>
            <a:r>
              <a:rPr lang="en-US" dirty="0"/>
              <a:t>Worth up to 0.05 GPA bump</a:t>
            </a:r>
          </a:p>
          <a:p>
            <a:pPr lvl="2"/>
            <a:endParaRPr lang="en-US" dirty="0"/>
          </a:p>
          <a:p>
            <a:pPr marL="310896" lvl="2" indent="0">
              <a:buFont typeface="Segoe UI Semilight" panose="020B0402040204020203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6924B25-84D0-0F48-898F-F143C47E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544402"/>
            <a:ext cx="5901459" cy="274320"/>
          </a:xfrm>
        </p:spPr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5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2B06-DF1F-45B0-B353-0E388675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2F67-3B1C-4189-9A67-F566D4A0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5B2FC-55FE-46DA-B925-02425CED5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Clarification on syllabus, General complaining/moaning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6B56CF-13A9-4461-B407-7F17AE320BFE}"/>
              </a:ext>
            </a:extLst>
          </p:cNvPr>
          <p:cNvCxnSpPr>
            <a:cxnSpLocks/>
          </p:cNvCxnSpPr>
          <p:nvPr/>
        </p:nvCxnSpPr>
        <p:spPr>
          <a:xfrm>
            <a:off x="4123113" y="4355869"/>
            <a:ext cx="3945774" cy="0"/>
          </a:xfrm>
          <a:prstGeom prst="line">
            <a:avLst/>
          </a:prstGeom>
          <a:ln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CSE 373 19 SU - Robbie Weber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2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8036</TotalTime>
  <Words>2379</Words>
  <Application>Microsoft Office PowerPoint</Application>
  <PresentationFormat>Widescreen</PresentationFormat>
  <Paragraphs>518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1: Welcome!</vt:lpstr>
      <vt:lpstr>Agenda</vt:lpstr>
      <vt:lpstr>Course Staff</vt:lpstr>
      <vt:lpstr>Class Style</vt:lpstr>
      <vt:lpstr>Class Style</vt:lpstr>
      <vt:lpstr>Course Administration</vt:lpstr>
      <vt:lpstr>Grade Break Down</vt:lpstr>
      <vt:lpstr>Syllabus</vt:lpstr>
      <vt:lpstr>Questions?</vt:lpstr>
      <vt:lpstr>What is this class about?</vt:lpstr>
      <vt:lpstr>Data Structures and Algorithms</vt:lpstr>
      <vt:lpstr>Basic Definitions</vt:lpstr>
      <vt:lpstr>Abstract Data Types (ADT)</vt:lpstr>
      <vt:lpstr>Review: Interfaces</vt:lpstr>
      <vt:lpstr>Review: Java Collections</vt:lpstr>
      <vt:lpstr>Full Definitions</vt:lpstr>
      <vt:lpstr>ADTs we’ll discuss this quarter</vt:lpstr>
      <vt:lpstr>Case Study: The List ADT</vt:lpstr>
      <vt:lpstr>Case Study: List Implementations</vt:lpstr>
      <vt:lpstr>Implementing ArrayList</vt:lpstr>
      <vt:lpstr>Implementing ArrayList</vt:lpstr>
      <vt:lpstr>Design Decisions</vt:lpstr>
      <vt:lpstr>Case Study: List Implementations</vt:lpstr>
      <vt:lpstr>Design Decisions</vt:lpstr>
      <vt:lpstr>Design Decisions</vt:lpstr>
      <vt:lpstr>Design Decisions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Champion</dc:creator>
  <cp:lastModifiedBy>rtweber2</cp:lastModifiedBy>
  <cp:revision>112</cp:revision>
  <dcterms:created xsi:type="dcterms:W3CDTF">2018-03-22T00:41:11Z</dcterms:created>
  <dcterms:modified xsi:type="dcterms:W3CDTF">2019-06-23T22:34:46Z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kaseyc@microsoft.com</vt:lpwstr>
  </property>
  <property fmtid="{D5CDD505-2E9C-101B-9397-08002B2CF9AE}" pid="5" name="MSIP_Label_f42aa342-8706-4288-bd11-ebb85995028c_SetDate">
    <vt:lpwstr>2018-03-22T00:48:15.4212377Z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