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96" r:id="rId3"/>
    <p:sldId id="292" r:id="rId4"/>
    <p:sldId id="278" r:id="rId5"/>
    <p:sldId id="293" r:id="rId6"/>
    <p:sldId id="313" r:id="rId7"/>
    <p:sldId id="314" r:id="rId8"/>
    <p:sldId id="258" r:id="rId9"/>
    <p:sldId id="260" r:id="rId10"/>
    <p:sldId id="289" r:id="rId11"/>
    <p:sldId id="259" r:id="rId12"/>
    <p:sldId id="261" r:id="rId13"/>
    <p:sldId id="288" r:id="rId14"/>
    <p:sldId id="290" r:id="rId15"/>
    <p:sldId id="310" r:id="rId16"/>
    <p:sldId id="295" r:id="rId17"/>
    <p:sldId id="300" r:id="rId18"/>
    <p:sldId id="311" r:id="rId19"/>
    <p:sldId id="312" r:id="rId20"/>
    <p:sldId id="301" r:id="rId21"/>
    <p:sldId id="302" r:id="rId22"/>
    <p:sldId id="303" r:id="rId23"/>
    <p:sldId id="304" r:id="rId24"/>
    <p:sldId id="305" r:id="rId25"/>
    <p:sldId id="306" r:id="rId26"/>
    <p:sldId id="283" r:id="rId27"/>
    <p:sldId id="315" r:id="rId28"/>
    <p:sldId id="299" r:id="rId29"/>
    <p:sldId id="307" r:id="rId30"/>
    <p:sldId id="308" r:id="rId31"/>
    <p:sldId id="30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3282"/>
    <a:srgbClr val="B6A479"/>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3" autoAdjust="0"/>
    <p:restoredTop sz="81014" autoAdjust="0"/>
  </p:normalViewPr>
  <p:slideViewPr>
    <p:cSldViewPr snapToGrid="0">
      <p:cViewPr varScale="1">
        <p:scale>
          <a:sx n="56" d="100"/>
          <a:sy n="56" d="100"/>
        </p:scale>
        <p:origin x="976"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3A2DB0-ED42-4BA9-97D4-3103DF415320}" type="datetimeFigureOut">
              <a:rPr lang="en-US" smtClean="0"/>
              <a:t>6/28/2019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B336D0-BB87-4158-9DDA-BA914A234D18}" type="slidenum">
              <a:rPr lang="en-US" smtClean="0"/>
              <a:t>‹#›</a:t>
            </a:fld>
            <a:endParaRPr lang="en-US"/>
          </a:p>
        </p:txBody>
      </p:sp>
    </p:spTree>
    <p:extLst>
      <p:ext uri="{BB962C8B-B14F-4D97-AF65-F5344CB8AC3E}">
        <p14:creationId xmlns:p14="http://schemas.microsoft.com/office/powerpoint/2010/main" val="59350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a:t>
            </a:fld>
            <a:endParaRPr lang="en-US"/>
          </a:p>
        </p:txBody>
      </p:sp>
    </p:spTree>
    <p:extLst>
      <p:ext uri="{BB962C8B-B14F-4D97-AF65-F5344CB8AC3E}">
        <p14:creationId xmlns:p14="http://schemas.microsoft.com/office/powerpoint/2010/main" val="3483375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observations: 1. front can wrap around and be in front of back, have to watch for that.</a:t>
            </a:r>
          </a:p>
          <a:p>
            <a:r>
              <a:rPr lang="en-US" dirty="0"/>
              <a:t>2. Still might need to resize – if so you have to copy so front is in index 0.</a:t>
            </a:r>
          </a:p>
        </p:txBody>
      </p:sp>
      <p:sp>
        <p:nvSpPr>
          <p:cNvPr id="4" name="Slide Number Placeholder 3"/>
          <p:cNvSpPr>
            <a:spLocks noGrp="1"/>
          </p:cNvSpPr>
          <p:nvPr>
            <p:ph type="sldNum" sz="quarter" idx="10"/>
          </p:nvPr>
        </p:nvSpPr>
        <p:spPr/>
        <p:txBody>
          <a:bodyPr/>
          <a:lstStyle/>
          <a:p>
            <a:fld id="{93B336D0-BB87-4158-9DDA-BA914A234D18}" type="slidenum">
              <a:rPr lang="en-US" smtClean="0"/>
              <a:t>13</a:t>
            </a:fld>
            <a:endParaRPr lang="en-US"/>
          </a:p>
        </p:txBody>
      </p:sp>
    </p:spTree>
    <p:extLst>
      <p:ext uri="{BB962C8B-B14F-4D97-AF65-F5344CB8AC3E}">
        <p14:creationId xmlns:p14="http://schemas.microsoft.com/office/powerpoint/2010/main" val="1857170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thing we added a back pointer!</a:t>
            </a:r>
            <a:br>
              <a:rPr lang="en-US" dirty="0"/>
            </a:br>
            <a:endParaRPr lang="en-US" dirty="0"/>
          </a:p>
        </p:txBody>
      </p:sp>
      <p:sp>
        <p:nvSpPr>
          <p:cNvPr id="4" name="Slide Number Placeholder 3"/>
          <p:cNvSpPr>
            <a:spLocks noGrp="1"/>
          </p:cNvSpPr>
          <p:nvPr>
            <p:ph type="sldNum" sz="quarter" idx="10"/>
          </p:nvPr>
        </p:nvSpPr>
        <p:spPr/>
        <p:txBody>
          <a:bodyPr/>
          <a:lstStyle/>
          <a:p>
            <a:fld id="{93B336D0-BB87-4158-9DDA-BA914A234D18}" type="slidenum">
              <a:rPr lang="en-US" smtClean="0"/>
              <a:t>14</a:t>
            </a:fld>
            <a:endParaRPr lang="en-US"/>
          </a:p>
        </p:txBody>
      </p:sp>
    </p:spTree>
    <p:extLst>
      <p:ext uri="{BB962C8B-B14F-4D97-AF65-F5344CB8AC3E}">
        <p14:creationId xmlns:p14="http://schemas.microsoft.com/office/powerpoint/2010/main" val="41262051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16</a:t>
            </a:fld>
            <a:endParaRPr lang="en-US"/>
          </a:p>
        </p:txBody>
      </p:sp>
    </p:spTree>
    <p:extLst>
      <p:ext uri="{BB962C8B-B14F-4D97-AF65-F5344CB8AC3E}">
        <p14:creationId xmlns:p14="http://schemas.microsoft.com/office/powerpoint/2010/main" val="1771369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20</a:t>
            </a:fld>
            <a:endParaRPr lang="en-US"/>
          </a:p>
        </p:txBody>
      </p:sp>
    </p:spTree>
    <p:extLst>
      <p:ext uri="{BB962C8B-B14F-4D97-AF65-F5344CB8AC3E}">
        <p14:creationId xmlns:p14="http://schemas.microsoft.com/office/powerpoint/2010/main" val="233191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21</a:t>
            </a:fld>
            <a:endParaRPr lang="en-US"/>
          </a:p>
        </p:txBody>
      </p:sp>
    </p:spTree>
    <p:extLst>
      <p:ext uri="{BB962C8B-B14F-4D97-AF65-F5344CB8AC3E}">
        <p14:creationId xmlns:p14="http://schemas.microsoft.com/office/powerpoint/2010/main" val="32551908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22</a:t>
            </a:fld>
            <a:endParaRPr lang="en-US"/>
          </a:p>
        </p:txBody>
      </p:sp>
    </p:spTree>
    <p:extLst>
      <p:ext uri="{BB962C8B-B14F-4D97-AF65-F5344CB8AC3E}">
        <p14:creationId xmlns:p14="http://schemas.microsoft.com/office/powerpoint/2010/main" val="36137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24</a:t>
            </a:fld>
            <a:endParaRPr lang="en-US"/>
          </a:p>
        </p:txBody>
      </p:sp>
    </p:spTree>
    <p:extLst>
      <p:ext uri="{BB962C8B-B14F-4D97-AF65-F5344CB8AC3E}">
        <p14:creationId xmlns:p14="http://schemas.microsoft.com/office/powerpoint/2010/main" val="1038341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25</a:t>
            </a:fld>
            <a:endParaRPr lang="en-US"/>
          </a:p>
        </p:txBody>
      </p:sp>
    </p:spTree>
    <p:extLst>
      <p:ext uri="{BB962C8B-B14F-4D97-AF65-F5344CB8AC3E}">
        <p14:creationId xmlns:p14="http://schemas.microsoft.com/office/powerpoint/2010/main" val="23358283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26</a:t>
            </a:fld>
            <a:endParaRPr lang="en-US"/>
          </a:p>
        </p:txBody>
      </p:sp>
    </p:spTree>
    <p:extLst>
      <p:ext uri="{BB962C8B-B14F-4D97-AF65-F5344CB8AC3E}">
        <p14:creationId xmlns:p14="http://schemas.microsoft.com/office/powerpoint/2010/main" val="417424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29</a:t>
            </a:fld>
            <a:endParaRPr lang="en-US"/>
          </a:p>
        </p:txBody>
      </p:sp>
    </p:spTree>
    <p:extLst>
      <p:ext uri="{BB962C8B-B14F-4D97-AF65-F5344CB8AC3E}">
        <p14:creationId xmlns:p14="http://schemas.microsoft.com/office/powerpoint/2010/main" val="20913944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4</a:t>
            </a:fld>
            <a:endParaRPr lang="en-US"/>
          </a:p>
        </p:txBody>
      </p:sp>
    </p:spTree>
    <p:extLst>
      <p:ext uri="{BB962C8B-B14F-4D97-AF65-F5344CB8AC3E}">
        <p14:creationId xmlns:p14="http://schemas.microsoft.com/office/powerpoint/2010/main" val="19111399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B336D0-BB87-4158-9DDA-BA914A234D18}" type="slidenum">
              <a:rPr lang="en-US" smtClean="0"/>
              <a:t>31</a:t>
            </a:fld>
            <a:endParaRPr lang="en-US"/>
          </a:p>
        </p:txBody>
      </p:sp>
    </p:spTree>
    <p:extLst>
      <p:ext uri="{BB962C8B-B14F-4D97-AF65-F5344CB8AC3E}">
        <p14:creationId xmlns:p14="http://schemas.microsoft.com/office/powerpoint/2010/main" val="1362790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5</a:t>
            </a:fld>
            <a:endParaRPr lang="en-US"/>
          </a:p>
        </p:txBody>
      </p:sp>
    </p:spTree>
    <p:extLst>
      <p:ext uri="{BB962C8B-B14F-4D97-AF65-F5344CB8AC3E}">
        <p14:creationId xmlns:p14="http://schemas.microsoft.com/office/powerpoint/2010/main" val="8559021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6</a:t>
            </a:fld>
            <a:endParaRPr lang="en-US"/>
          </a:p>
        </p:txBody>
      </p:sp>
    </p:spTree>
    <p:extLst>
      <p:ext uri="{BB962C8B-B14F-4D97-AF65-F5344CB8AC3E}">
        <p14:creationId xmlns:p14="http://schemas.microsoft.com/office/powerpoint/2010/main" val="648466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see uses later in this course – canonical one is balancing parentheses.</a:t>
            </a:r>
          </a:p>
        </p:txBody>
      </p:sp>
      <p:sp>
        <p:nvSpPr>
          <p:cNvPr id="4" name="Slide Number Placeholder 3"/>
          <p:cNvSpPr>
            <a:spLocks noGrp="1"/>
          </p:cNvSpPr>
          <p:nvPr>
            <p:ph type="sldNum" sz="quarter" idx="10"/>
          </p:nvPr>
        </p:nvSpPr>
        <p:spPr/>
        <p:txBody>
          <a:bodyPr/>
          <a:lstStyle/>
          <a:p>
            <a:fld id="{93B336D0-BB87-4158-9DDA-BA914A234D18}" type="slidenum">
              <a:rPr lang="en-US" smtClean="0"/>
              <a:t>8</a:t>
            </a:fld>
            <a:endParaRPr lang="en-US"/>
          </a:p>
        </p:txBody>
      </p:sp>
    </p:spTree>
    <p:extLst>
      <p:ext uri="{BB962C8B-B14F-4D97-AF65-F5344CB8AC3E}">
        <p14:creationId xmlns:p14="http://schemas.microsoft.com/office/powerpoint/2010/main" val="2627807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implementation idea: the thing that slowed us down when we were doing the list implementation was shifting. But we’re only inserting at one end, so if we make that not the front of the array, we can eliminate shifting.</a:t>
            </a:r>
          </a:p>
          <a:p>
            <a:r>
              <a:rPr lang="en-US" dirty="0"/>
              <a:t/>
            </a:r>
            <a:br>
              <a:rPr lang="en-US" dirty="0"/>
            </a:br>
            <a:r>
              <a:rPr lang="en-US" dirty="0"/>
              <a:t>Take 2 minutes, think about implementations. Think about O(1) vs. O(N).</a:t>
            </a:r>
          </a:p>
        </p:txBody>
      </p:sp>
      <p:sp>
        <p:nvSpPr>
          <p:cNvPr id="4" name="Slide Number Placeholder 3"/>
          <p:cNvSpPr>
            <a:spLocks noGrp="1"/>
          </p:cNvSpPr>
          <p:nvPr>
            <p:ph type="sldNum" sz="quarter" idx="10"/>
          </p:nvPr>
        </p:nvSpPr>
        <p:spPr/>
        <p:txBody>
          <a:bodyPr/>
          <a:lstStyle/>
          <a:p>
            <a:fld id="{93B336D0-BB87-4158-9DDA-BA914A234D18}" type="slidenum">
              <a:rPr lang="en-US" smtClean="0"/>
              <a:t>9</a:t>
            </a:fld>
            <a:endParaRPr lang="en-US"/>
          </a:p>
        </p:txBody>
      </p:sp>
    </p:spTree>
    <p:extLst>
      <p:ext uri="{BB962C8B-B14F-4D97-AF65-F5344CB8AC3E}">
        <p14:creationId xmlns:p14="http://schemas.microsoft.com/office/powerpoint/2010/main" val="1302472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Implementations are identical to list, don’t take time study them, just do the big-O</a:t>
            </a:r>
          </a:p>
        </p:txBody>
      </p:sp>
      <p:sp>
        <p:nvSpPr>
          <p:cNvPr id="4" name="Slide Number Placeholder 3"/>
          <p:cNvSpPr>
            <a:spLocks noGrp="1"/>
          </p:cNvSpPr>
          <p:nvPr>
            <p:ph type="sldNum" sz="quarter" idx="5"/>
          </p:nvPr>
        </p:nvSpPr>
        <p:spPr/>
        <p:txBody>
          <a:bodyPr/>
          <a:lstStyle/>
          <a:p>
            <a:fld id="{93B336D0-BB87-4158-9DDA-BA914A234D18}" type="slidenum">
              <a:rPr lang="en-US" smtClean="0"/>
              <a:t>10</a:t>
            </a:fld>
            <a:endParaRPr lang="en-US"/>
          </a:p>
        </p:txBody>
      </p:sp>
    </p:spTree>
    <p:extLst>
      <p:ext uri="{BB962C8B-B14F-4D97-AF65-F5344CB8AC3E}">
        <p14:creationId xmlns:p14="http://schemas.microsoft.com/office/powerpoint/2010/main" val="181972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3B336D0-BB87-4158-9DDA-BA914A234D18}" type="slidenum">
              <a:rPr lang="en-US" smtClean="0"/>
              <a:t>11</a:t>
            </a:fld>
            <a:endParaRPr lang="en-US"/>
          </a:p>
        </p:txBody>
      </p:sp>
    </p:spTree>
    <p:extLst>
      <p:ext uri="{BB962C8B-B14F-4D97-AF65-F5344CB8AC3E}">
        <p14:creationId xmlns:p14="http://schemas.microsoft.com/office/powerpoint/2010/main" val="2462088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avoid shifting by remembering the index of the front and back.</a:t>
            </a:r>
          </a:p>
        </p:txBody>
      </p:sp>
      <p:sp>
        <p:nvSpPr>
          <p:cNvPr id="4" name="Slide Number Placeholder 3"/>
          <p:cNvSpPr>
            <a:spLocks noGrp="1"/>
          </p:cNvSpPr>
          <p:nvPr>
            <p:ph type="sldNum" sz="quarter" idx="10"/>
          </p:nvPr>
        </p:nvSpPr>
        <p:spPr/>
        <p:txBody>
          <a:bodyPr/>
          <a:lstStyle/>
          <a:p>
            <a:fld id="{93B336D0-BB87-4158-9DDA-BA914A234D18}" type="slidenum">
              <a:rPr lang="en-US" smtClean="0"/>
              <a:t>12</a:t>
            </a:fld>
            <a:endParaRPr lang="en-US"/>
          </a:p>
        </p:txBody>
      </p:sp>
    </p:spTree>
    <p:extLst>
      <p:ext uri="{BB962C8B-B14F-4D97-AF65-F5344CB8AC3E}">
        <p14:creationId xmlns:p14="http://schemas.microsoft.com/office/powerpoint/2010/main" val="297537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dirty="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lvl1pPr algn="l">
              <a:defRPr/>
            </a:lvl1pPr>
          </a:lstStyle>
          <a:p>
            <a:fld id="{B5EC2F33-17DA-436E-A851-E42A0D33E292}" type="datetime1">
              <a:rPr lang="en-US" smtClean="0"/>
              <a:t>6/28/2019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1028" name="Picture 4" descr="Cherry blossoms on Grant Lane">
            <a:extLst>
              <a:ext uri="{FF2B5EF4-FFF2-40B4-BE49-F238E27FC236}">
                <a16:creationId xmlns:a16="http://schemas.microsoft.com/office/drawing/2014/main" id="{E196A663-22E9-46AF-AE76-3031B2F2C7B5}"/>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0034" b="13442"/>
          <a:stretch/>
        </p:blipFill>
        <p:spPr bwMode="auto">
          <a:xfrm>
            <a:off x="-3" y="-1"/>
            <a:ext cx="12192002" cy="4594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505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01CC624-0437-43EF-99D3-4B5E545BF210}"/>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05FEBE18-A94F-4CF8-8975-BC720F0701B8}"/>
              </a:ext>
            </a:extLst>
          </p:cNvPr>
          <p:cNvSpPr>
            <a:spLocks noGrp="1"/>
          </p:cNvSpPr>
          <p:nvPr>
            <p:ph type="dt" sz="half" idx="10"/>
          </p:nvPr>
        </p:nvSpPr>
        <p:spPr/>
        <p:txBody>
          <a:bodyPr/>
          <a:lstStyle/>
          <a:p>
            <a:fld id="{20B1D116-9EEC-4608-812B-930500586DFA}" type="datetime1">
              <a:rPr lang="en-US" smtClean="0"/>
              <a:t>6/28/2019</a:t>
            </a:fld>
            <a:endParaRPr lang="en-US"/>
          </a:p>
        </p:txBody>
      </p:sp>
      <p:sp>
        <p:nvSpPr>
          <p:cNvPr id="4" name="Footer Placeholder 3">
            <a:extLst>
              <a:ext uri="{FF2B5EF4-FFF2-40B4-BE49-F238E27FC236}">
                <a16:creationId xmlns:a16="http://schemas.microsoft.com/office/drawing/2014/main" id="{79FEFF45-D87C-45A5-8A43-AA51E8326F0B}"/>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94B072C5-2DDD-45C4-966C-970A137A42B6}"/>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16" name="Straight Connector 15">
            <a:extLst>
              <a:ext uri="{FF2B5EF4-FFF2-40B4-BE49-F238E27FC236}">
                <a16:creationId xmlns:a16="http://schemas.microsoft.com/office/drawing/2014/main" id="{537B5817-8D3A-4DD3-92FF-32BBC5F91560}"/>
              </a:ext>
            </a:extLst>
          </p:cNvPr>
          <p:cNvCxnSpPr/>
          <p:nvPr userDrawn="1"/>
        </p:nvCxnSpPr>
        <p:spPr>
          <a:xfrm>
            <a:off x="61415" y="753975"/>
            <a:ext cx="12008609" cy="0"/>
          </a:xfrm>
          <a:prstGeom prst="line">
            <a:avLst/>
          </a:prstGeom>
          <a:ln>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2B1C59-33FF-4FB4-BDD7-F61C64008581}"/>
              </a:ext>
            </a:extLst>
          </p:cNvPr>
          <p:cNvSpPr>
            <a:spLocks noGrp="1"/>
          </p:cNvSpPr>
          <p:nvPr>
            <p:ph type="title"/>
          </p:nvPr>
        </p:nvSpPr>
        <p:spPr>
          <a:xfrm>
            <a:off x="1428134" y="263276"/>
            <a:ext cx="10334364" cy="1014667"/>
          </a:xfrm>
          <a:solidFill>
            <a:schemeClr val="bg1"/>
          </a:solidFill>
        </p:spPr>
        <p:txBody>
          <a:bodyPr/>
          <a:lstStyle/>
          <a:p>
            <a:r>
              <a:rPr lang="en-US" dirty="0"/>
              <a:t>Click to edit Master title style</a:t>
            </a:r>
          </a:p>
        </p:txBody>
      </p:sp>
      <p:grpSp>
        <p:nvGrpSpPr>
          <p:cNvPr id="13" name="Group 12">
            <a:extLst>
              <a:ext uri="{FF2B5EF4-FFF2-40B4-BE49-F238E27FC236}">
                <a16:creationId xmlns:a16="http://schemas.microsoft.com/office/drawing/2014/main" id="{FB754F48-B758-43EB-980F-1E2884C8E2A7}"/>
              </a:ext>
            </a:extLst>
          </p:cNvPr>
          <p:cNvGrpSpPr/>
          <p:nvPr userDrawn="1"/>
        </p:nvGrpSpPr>
        <p:grpSpPr>
          <a:xfrm>
            <a:off x="575239" y="475151"/>
            <a:ext cx="631298" cy="631298"/>
            <a:chOff x="1530939" y="2405329"/>
            <a:chExt cx="631298" cy="631298"/>
          </a:xfrm>
        </p:grpSpPr>
        <p:sp>
          <p:nvSpPr>
            <p:cNvPr id="7" name="Oval 6">
              <a:extLst>
                <a:ext uri="{FF2B5EF4-FFF2-40B4-BE49-F238E27FC236}">
                  <a16:creationId xmlns:a16="http://schemas.microsoft.com/office/drawing/2014/main" id="{99BADBD9-302C-40D9-A763-C65CCFE16FDE}"/>
                </a:ext>
              </a:extLst>
            </p:cNvPr>
            <p:cNvSpPr/>
            <p:nvPr userDrawn="1"/>
          </p:nvSpPr>
          <p:spPr>
            <a:xfrm>
              <a:off x="1530939" y="2405329"/>
              <a:ext cx="631298" cy="631298"/>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Shape 490">
              <a:extLst>
                <a:ext uri="{FF2B5EF4-FFF2-40B4-BE49-F238E27FC236}">
                  <a16:creationId xmlns:a16="http://schemas.microsoft.com/office/drawing/2014/main" id="{ABC713E7-D704-4682-B292-907313F269C9}"/>
                </a:ext>
              </a:extLst>
            </p:cNvPr>
            <p:cNvGrpSpPr/>
            <p:nvPr userDrawn="1"/>
          </p:nvGrpSpPr>
          <p:grpSpPr>
            <a:xfrm>
              <a:off x="1661835" y="2536225"/>
              <a:ext cx="369505" cy="369505"/>
              <a:chOff x="2594050" y="1631825"/>
              <a:chExt cx="439625" cy="439625"/>
            </a:xfrm>
          </p:grpSpPr>
          <p:sp>
            <p:nvSpPr>
              <p:cNvPr id="9" name="Shape 491">
                <a:extLst>
                  <a:ext uri="{FF2B5EF4-FFF2-40B4-BE49-F238E27FC236}">
                    <a16:creationId xmlns:a16="http://schemas.microsoft.com/office/drawing/2014/main" id="{5701E159-D011-460A-BF32-22B3BFF6328B}"/>
                  </a:ext>
                </a:extLst>
              </p:cNvPr>
              <p:cNvSpPr/>
              <p:nvPr/>
            </p:nvSpPr>
            <p:spPr>
              <a:xfrm>
                <a:off x="2594050" y="1883300"/>
                <a:ext cx="188175" cy="188150"/>
              </a:xfrm>
              <a:custGeom>
                <a:avLst/>
                <a:gdLst/>
                <a:ahLst/>
                <a:cxnLst/>
                <a:rect l="0" t="0" r="0" b="0"/>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492">
                <a:extLst>
                  <a:ext uri="{FF2B5EF4-FFF2-40B4-BE49-F238E27FC236}">
                    <a16:creationId xmlns:a16="http://schemas.microsoft.com/office/drawing/2014/main" id="{CA3D8659-8AB7-48FB-9131-98E6A18A0B20}"/>
                  </a:ext>
                </a:extLst>
              </p:cNvPr>
              <p:cNvSpPr/>
              <p:nvPr/>
            </p:nvSpPr>
            <p:spPr>
              <a:xfrm>
                <a:off x="2857700" y="1631825"/>
                <a:ext cx="175975" cy="176000"/>
              </a:xfrm>
              <a:custGeom>
                <a:avLst/>
                <a:gdLst/>
                <a:ahLst/>
                <a:cxnLst/>
                <a:rect l="0" t="0" r="0" b="0"/>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493">
                <a:extLst>
                  <a:ext uri="{FF2B5EF4-FFF2-40B4-BE49-F238E27FC236}">
                    <a16:creationId xmlns:a16="http://schemas.microsoft.com/office/drawing/2014/main" id="{A811AE90-64AA-41C3-9DE9-62A86028AA6C}"/>
                  </a:ext>
                </a:extLst>
              </p:cNvPr>
              <p:cNvSpPr/>
              <p:nvPr/>
            </p:nvSpPr>
            <p:spPr>
              <a:xfrm>
                <a:off x="2662850" y="1699400"/>
                <a:ext cx="303250" cy="303250"/>
              </a:xfrm>
              <a:custGeom>
                <a:avLst/>
                <a:gdLst/>
                <a:ahLst/>
                <a:cxnLst/>
                <a:rect l="0" t="0" r="0" b="0"/>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4">
                <a:extLst>
                  <a:ext uri="{FF2B5EF4-FFF2-40B4-BE49-F238E27FC236}">
                    <a16:creationId xmlns:a16="http://schemas.microsoft.com/office/drawing/2014/main" id="{0551D70B-4457-48F5-81B9-3A38F6B661D9}"/>
                  </a:ext>
                </a:extLst>
              </p:cNvPr>
              <p:cNvSpPr/>
              <p:nvPr/>
            </p:nvSpPr>
            <p:spPr>
              <a:xfrm>
                <a:off x="2801675" y="1740825"/>
                <a:ext cx="49950" cy="49950"/>
              </a:xfrm>
              <a:custGeom>
                <a:avLst/>
                <a:gdLst/>
                <a:ahLst/>
                <a:cxnLst/>
                <a:rect l="0" t="0" r="0" b="0"/>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17" name="Content Placeholder 2">
            <a:extLst>
              <a:ext uri="{FF2B5EF4-FFF2-40B4-BE49-F238E27FC236}">
                <a16:creationId xmlns:a16="http://schemas.microsoft.com/office/drawing/2014/main" id="{572BD7EC-0D21-433C-A8B8-B34982C0240B}"/>
              </a:ext>
            </a:extLst>
          </p:cNvPr>
          <p:cNvSpPr>
            <a:spLocks noGrp="1"/>
          </p:cNvSpPr>
          <p:nvPr>
            <p:ph idx="1"/>
          </p:nvPr>
        </p:nvSpPr>
        <p:spPr>
          <a:xfrm>
            <a:off x="1428134" y="1463857"/>
            <a:ext cx="10334364" cy="4845504"/>
          </a:xfrm>
        </p:spPr>
        <p:txBody>
          <a:bodyPr/>
          <a:lstStyle>
            <a:lvl1pPr marL="91440" indent="-91440">
              <a:buClr>
                <a:srgbClr val="4C3282"/>
              </a:buClr>
              <a:buFont typeface="Segoe UI Semilight" panose="020B0402040204020203" pitchFamily="34" charset="0"/>
              <a:buChar char="-"/>
              <a:defRPr/>
            </a:lvl1pPr>
            <a:lvl2pPr>
              <a:buClr>
                <a:srgbClr val="4C3282"/>
              </a:buClr>
              <a:defRPr/>
            </a:lvl2pPr>
            <a:lvl3pPr>
              <a:buClr>
                <a:srgbClr val="4C3282"/>
              </a:buClr>
              <a:defRPr/>
            </a:lvl3pPr>
            <a:lvl4pPr>
              <a:buClr>
                <a:srgbClr val="4C3282"/>
              </a:buClr>
              <a:defRPr/>
            </a:lvl4pPr>
            <a:lvl5pPr>
              <a:buClr>
                <a:srgbClr val="4C3282"/>
              </a:buCl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2775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6356FD08-8E43-4554-8ACC-11234BCBCF4E}"/>
              </a:ext>
            </a:extLst>
          </p:cNvPr>
          <p:cNvCxnSpPr/>
          <p:nvPr userDrawn="1"/>
        </p:nvCxnSpPr>
        <p:spPr>
          <a:xfrm>
            <a:off x="127669" y="3557888"/>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777F25E-8269-472E-9791-7EB74F793C8D}"/>
              </a:ext>
            </a:extLst>
          </p:cNvPr>
          <p:cNvSpPr>
            <a:spLocks noGrp="1"/>
          </p:cNvSpPr>
          <p:nvPr>
            <p:ph type="title"/>
          </p:nvPr>
        </p:nvSpPr>
        <p:spPr>
          <a:xfrm>
            <a:off x="1902775" y="3262680"/>
            <a:ext cx="6504161" cy="590415"/>
          </a:xfrm>
          <a:solidFill>
            <a:schemeClr val="bg1"/>
          </a:solidFill>
        </p:spPr>
        <p:txBody>
          <a:bodyPr>
            <a:noAutofit/>
          </a:bodyPr>
          <a:lstStyle>
            <a:lvl1pPr>
              <a:defRPr sz="3200">
                <a:latin typeface="Segoe UI Semibold" panose="020B0702040204020203" pitchFamily="34" charset="0"/>
                <a:cs typeface="Segoe UI Semibold" panose="020B0702040204020203" pitchFamily="34" charset="0"/>
              </a:defRPr>
            </a:lvl1pPr>
          </a:lstStyle>
          <a:p>
            <a:r>
              <a:rPr lang="en-US" dirty="0"/>
              <a:t>Click to edit Master title style</a:t>
            </a:r>
          </a:p>
        </p:txBody>
      </p:sp>
      <p:sp>
        <p:nvSpPr>
          <p:cNvPr id="3" name="Date Placeholder 2">
            <a:extLst>
              <a:ext uri="{FF2B5EF4-FFF2-40B4-BE49-F238E27FC236}">
                <a16:creationId xmlns:a16="http://schemas.microsoft.com/office/drawing/2014/main" id="{2A7D8F82-27EF-4582-903A-FAC779261E7E}"/>
              </a:ext>
            </a:extLst>
          </p:cNvPr>
          <p:cNvSpPr>
            <a:spLocks noGrp="1"/>
          </p:cNvSpPr>
          <p:nvPr>
            <p:ph type="dt" sz="half" idx="10"/>
          </p:nvPr>
        </p:nvSpPr>
        <p:spPr/>
        <p:txBody>
          <a:bodyPr/>
          <a:lstStyle/>
          <a:p>
            <a:fld id="{20B1D116-9EEC-4608-812B-930500586DFA}" type="datetime1">
              <a:rPr lang="en-US" smtClean="0"/>
              <a:t>6/28/2019</a:t>
            </a:fld>
            <a:endParaRPr lang="en-US"/>
          </a:p>
        </p:txBody>
      </p:sp>
      <p:sp>
        <p:nvSpPr>
          <p:cNvPr id="4" name="Footer Placeholder 3">
            <a:extLst>
              <a:ext uri="{FF2B5EF4-FFF2-40B4-BE49-F238E27FC236}">
                <a16:creationId xmlns:a16="http://schemas.microsoft.com/office/drawing/2014/main" id="{E706C1EE-E506-47FA-A188-0DF16D497E4D}"/>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D980F48F-87DE-4815-AD70-D0F2CA558E7D}"/>
              </a:ext>
            </a:extLst>
          </p:cNvPr>
          <p:cNvSpPr>
            <a:spLocks noGrp="1"/>
          </p:cNvSpPr>
          <p:nvPr>
            <p:ph type="sldNum" sz="quarter" idx="12"/>
          </p:nvPr>
        </p:nvSpPr>
        <p:spPr/>
        <p:txBody>
          <a:bodyPr/>
          <a:lstStyle/>
          <a:p>
            <a:fld id="{659665DE-58FC-41F4-AC58-2C90A5E00527}" type="slidenum">
              <a:rPr lang="en-US" smtClean="0"/>
              <a:pPr/>
              <a:t>‹#›</a:t>
            </a:fld>
            <a:endParaRPr lang="en-US"/>
          </a:p>
        </p:txBody>
      </p:sp>
      <p:sp>
        <p:nvSpPr>
          <p:cNvPr id="7" name="Oval 6">
            <a:extLst>
              <a:ext uri="{FF2B5EF4-FFF2-40B4-BE49-F238E27FC236}">
                <a16:creationId xmlns:a16="http://schemas.microsoft.com/office/drawing/2014/main" id="{886714E5-EBF9-4569-A5F7-79EC8ADBC566}"/>
              </a:ext>
            </a:extLst>
          </p:cNvPr>
          <p:cNvSpPr/>
          <p:nvPr userDrawn="1"/>
        </p:nvSpPr>
        <p:spPr>
          <a:xfrm>
            <a:off x="743453" y="3050554"/>
            <a:ext cx="897775" cy="897775"/>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8A67AF-FC3C-498E-9019-5526D4E35E56}"/>
              </a:ext>
            </a:extLst>
          </p:cNvPr>
          <p:cNvSpPr/>
          <p:nvPr userDrawn="1"/>
        </p:nvSpPr>
        <p:spPr>
          <a:xfrm>
            <a:off x="321425" y="60960"/>
            <a:ext cx="171797" cy="14741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Shape 496">
            <a:extLst>
              <a:ext uri="{FF2B5EF4-FFF2-40B4-BE49-F238E27FC236}">
                <a16:creationId xmlns:a16="http://schemas.microsoft.com/office/drawing/2014/main" id="{A9D83950-EFA8-45B6-9842-F0E75D62D1E4}"/>
              </a:ext>
            </a:extLst>
          </p:cNvPr>
          <p:cNvGrpSpPr/>
          <p:nvPr userDrawn="1"/>
        </p:nvGrpSpPr>
        <p:grpSpPr>
          <a:xfrm>
            <a:off x="1042384" y="3287057"/>
            <a:ext cx="299911" cy="424768"/>
            <a:chOff x="3979850" y="1598950"/>
            <a:chExt cx="356825" cy="505375"/>
          </a:xfrm>
        </p:grpSpPr>
        <p:sp>
          <p:nvSpPr>
            <p:cNvPr id="11" name="Shape 497">
              <a:extLst>
                <a:ext uri="{FF2B5EF4-FFF2-40B4-BE49-F238E27FC236}">
                  <a16:creationId xmlns:a16="http://schemas.microsoft.com/office/drawing/2014/main" id="{5AC1FC31-D74E-4136-9F49-9396640AE6A7}"/>
                </a:ext>
              </a:extLst>
            </p:cNvPr>
            <p:cNvSpPr/>
            <p:nvPr/>
          </p:nvSpPr>
          <p:spPr>
            <a:xfrm>
              <a:off x="3979850" y="1602600"/>
              <a:ext cx="44475" cy="501725"/>
            </a:xfrm>
            <a:custGeom>
              <a:avLst/>
              <a:gdLst/>
              <a:ahLst/>
              <a:cxnLst/>
              <a:rect l="0" t="0" r="0" b="0"/>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498">
              <a:extLst>
                <a:ext uri="{FF2B5EF4-FFF2-40B4-BE49-F238E27FC236}">
                  <a16:creationId xmlns:a16="http://schemas.microsoft.com/office/drawing/2014/main" id="{55224696-5DAC-453B-AD17-A914F23CD917}"/>
                </a:ext>
              </a:extLst>
            </p:cNvPr>
            <p:cNvSpPr/>
            <p:nvPr/>
          </p:nvSpPr>
          <p:spPr>
            <a:xfrm>
              <a:off x="4037075" y="1598950"/>
              <a:ext cx="299600" cy="228950"/>
            </a:xfrm>
            <a:custGeom>
              <a:avLst/>
              <a:gdLst/>
              <a:ahLst/>
              <a:cxnLst/>
              <a:rect l="0" t="0" r="0" b="0"/>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14" name="Text Placeholder 2">
            <a:extLst>
              <a:ext uri="{FF2B5EF4-FFF2-40B4-BE49-F238E27FC236}">
                <a16:creationId xmlns:a16="http://schemas.microsoft.com/office/drawing/2014/main" id="{75FA472A-7AFD-46BC-8C3E-7439952E8F2E}"/>
              </a:ext>
            </a:extLst>
          </p:cNvPr>
          <p:cNvSpPr>
            <a:spLocks noGrp="1"/>
          </p:cNvSpPr>
          <p:nvPr>
            <p:ph type="body" idx="1"/>
          </p:nvPr>
        </p:nvSpPr>
        <p:spPr>
          <a:xfrm>
            <a:off x="1902775" y="3931493"/>
            <a:ext cx="6504161" cy="506283"/>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latin typeface="Segoe UI Light" panose="020B0502040204020203" pitchFamily="34" charset="0"/>
                <a:cs typeface="Segoe UI Light" panose="020B0502040204020203"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970505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C2204-D29B-4470-B3F3-74BB4720C8BD}" type="datetime1">
              <a:rPr lang="en-US" smtClean="0"/>
              <a:t>6/28/2019</a:t>
            </a:fld>
            <a:endParaRPr lang="en-US"/>
          </a:p>
        </p:txBody>
      </p:sp>
      <p:sp>
        <p:nvSpPr>
          <p:cNvPr id="5" name="Footer Placeholder 4"/>
          <p:cNvSpPr>
            <a:spLocks noGrp="1"/>
          </p:cNvSpPr>
          <p:nvPr>
            <p:ph type="ftr" sz="quarter" idx="11"/>
          </p:nvPr>
        </p:nvSpPr>
        <p:spPr/>
        <p:txBody>
          <a:bodyPr/>
          <a:lstStyle/>
          <a:p>
            <a:r>
              <a:rPr lang="en-US" dirty="0"/>
              <a:t>CSE 373 19 WI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1650391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77A1C4-F49F-4502-B33D-B8ED0A36CCF4}" type="datetime1">
              <a:rPr lang="en-US" smtClean="0"/>
              <a:t>6/28/2019</a:t>
            </a:fld>
            <a:endParaRPr lang="en-US"/>
          </a:p>
        </p:txBody>
      </p:sp>
      <p:sp>
        <p:nvSpPr>
          <p:cNvPr id="5" name="Footer Placeholder 4"/>
          <p:cNvSpPr>
            <a:spLocks noGrp="1"/>
          </p:cNvSpPr>
          <p:nvPr>
            <p:ph type="ftr" sz="quarter" idx="11"/>
          </p:nvPr>
        </p:nvSpPr>
        <p:spPr/>
        <p:txBody>
          <a:bodyPr/>
          <a:lstStyle/>
          <a:p>
            <a:r>
              <a:rPr lang="en-US"/>
              <a:t>CSE 373 SP 18 - Kasey Champion</a:t>
            </a:r>
          </a:p>
        </p:txBody>
      </p:sp>
      <p:sp>
        <p:nvSpPr>
          <p:cNvPr id="6" name="Slide Number Placeholder 5"/>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pic>
        <p:nvPicPr>
          <p:cNvPr id="2050" name="Picture 2" descr="UW building">
            <a:extLst>
              <a:ext uri="{FF2B5EF4-FFF2-40B4-BE49-F238E27FC236}">
                <a16:creationId xmlns:a16="http://schemas.microsoft.com/office/drawing/2014/main" id="{8DB080C4-5F0D-47C3-B99E-D2AD3B91FD79}"/>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38185" b="5565"/>
          <a:stretch/>
        </p:blipFill>
        <p:spPr bwMode="auto">
          <a:xfrm>
            <a:off x="3" y="0"/>
            <a:ext cx="12191997" cy="4572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757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4620" y="1512985"/>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809" y="1512984"/>
            <a:ext cx="5397689" cy="4796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82562C-2DAC-44DC-8D70-6EE9220D4C24}" type="datetime1">
              <a:rPr lang="en-US" smtClean="0"/>
              <a:t>6/28/2019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sp>
        <p:nvSpPr>
          <p:cNvPr id="8" name="Title Placeholder 1">
            <a:extLst>
              <a:ext uri="{FF2B5EF4-FFF2-40B4-BE49-F238E27FC236}">
                <a16:creationId xmlns:a16="http://schemas.microsoft.com/office/drawing/2014/main" id="{F45E9297-2ED3-49ED-918C-68275E6EDE6A}"/>
              </a:ext>
            </a:extLst>
          </p:cNvPr>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87666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75239"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7" name="Date Placeholder 6"/>
          <p:cNvSpPr>
            <a:spLocks noGrp="1"/>
          </p:cNvSpPr>
          <p:nvPr>
            <p:ph type="dt" sz="half" idx="10"/>
          </p:nvPr>
        </p:nvSpPr>
        <p:spPr/>
        <p:txBody>
          <a:bodyPr/>
          <a:lstStyle/>
          <a:p>
            <a:fld id="{A37AD04B-10FF-4801-A134-D6688E0221BA}" type="datetime1">
              <a:rPr lang="en-US" smtClean="0"/>
              <a:t>6/28/2019</a:t>
            </a:fld>
            <a:endParaRPr lang="en-US"/>
          </a:p>
        </p:txBody>
      </p:sp>
      <p:sp>
        <p:nvSpPr>
          <p:cNvPr id="8" name="Footer Placeholder 7"/>
          <p:cNvSpPr>
            <a:spLocks noGrp="1"/>
          </p:cNvSpPr>
          <p:nvPr>
            <p:ph type="ftr" sz="quarter" idx="11"/>
          </p:nvPr>
        </p:nvSpPr>
        <p:spPr/>
        <p:txBody>
          <a:bodyPr/>
          <a:lstStyle/>
          <a:p>
            <a:r>
              <a:rPr lang="en-US"/>
              <a:t>CSE 373 SP 18 - Kasey Champion</a:t>
            </a:r>
          </a:p>
        </p:txBody>
      </p:sp>
      <p:sp>
        <p:nvSpPr>
          <p:cNvPr id="9" name="Slide Number Placeholder 8"/>
          <p:cNvSpPr>
            <a:spLocks noGrp="1"/>
          </p:cNvSpPr>
          <p:nvPr>
            <p:ph type="sldNum" sz="quarter" idx="12"/>
          </p:nvPr>
        </p:nvSpPr>
        <p:spPr/>
        <p:txBody>
          <a:bodyPr/>
          <a:lstStyle/>
          <a:p>
            <a:fld id="{659665DE-58FC-41F4-AC58-2C90A5E00527}" type="slidenum">
              <a:rPr lang="en-US" smtClean="0"/>
              <a:t>‹#›</a:t>
            </a:fld>
            <a:endParaRPr lang="en-US"/>
          </a:p>
        </p:txBody>
      </p:sp>
      <p:sp>
        <p:nvSpPr>
          <p:cNvPr id="11" name="Content Placeholder 2">
            <a:extLst>
              <a:ext uri="{FF2B5EF4-FFF2-40B4-BE49-F238E27FC236}">
                <a16:creationId xmlns:a16="http://schemas.microsoft.com/office/drawing/2014/main" id="{57CD2F29-FDCB-4CD4-A706-8477E063ED40}"/>
              </a:ext>
            </a:extLst>
          </p:cNvPr>
          <p:cNvSpPr>
            <a:spLocks noGrp="1"/>
          </p:cNvSpPr>
          <p:nvPr>
            <p:ph sz="half" idx="13"/>
          </p:nvPr>
        </p:nvSpPr>
        <p:spPr>
          <a:xfrm>
            <a:off x="584218"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a:extLst>
              <a:ext uri="{FF2B5EF4-FFF2-40B4-BE49-F238E27FC236}">
                <a16:creationId xmlns:a16="http://schemas.microsoft.com/office/drawing/2014/main" id="{F6C8EDAC-3655-4870-AA43-44830ED94DF0}"/>
              </a:ext>
            </a:extLst>
          </p:cNvPr>
          <p:cNvSpPr>
            <a:spLocks noGrp="1"/>
          </p:cNvSpPr>
          <p:nvPr>
            <p:ph type="body" idx="14"/>
          </p:nvPr>
        </p:nvSpPr>
        <p:spPr>
          <a:xfrm>
            <a:off x="6355830" y="1531279"/>
            <a:ext cx="5397688" cy="447646"/>
          </a:xfrm>
        </p:spPr>
        <p:txBody>
          <a:bodyPr lIns="137160" rIns="137160" anchor="ctr">
            <a:normAutofit/>
          </a:bodyPr>
          <a:lstStyle>
            <a:lvl1pPr marL="0" indent="0">
              <a:spcBef>
                <a:spcPts val="0"/>
              </a:spcBef>
              <a:spcAft>
                <a:spcPts val="0"/>
              </a:spcAft>
              <a:buNone/>
              <a:defRPr lang="en-US" sz="1800" b="0" kern="1200" cap="all" baseline="0" dirty="0" smtClean="0">
                <a:solidFill>
                  <a:srgbClr val="4C3282"/>
                </a:solidFill>
                <a:latin typeface="Segoe UI" panose="020B0502040204020203" pitchFamily="34" charset="0"/>
                <a:ea typeface="+mn-ea"/>
                <a:cs typeface="Segoe UI" panose="020B05020402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spcAft>
                <a:spcPts val="0"/>
              </a:spcAft>
              <a:buClr>
                <a:schemeClr val="accent1"/>
              </a:buClr>
              <a:buSzPct val="100000"/>
              <a:buFont typeface="Tw Cen MT" panose="020B0602020104020603" pitchFamily="34" charset="0"/>
              <a:buNone/>
            </a:pPr>
            <a:r>
              <a:rPr lang="en-US" dirty="0"/>
              <a:t>Edit Master text styles</a:t>
            </a:r>
          </a:p>
        </p:txBody>
      </p:sp>
      <p:sp>
        <p:nvSpPr>
          <p:cNvPr id="13" name="Content Placeholder 2">
            <a:extLst>
              <a:ext uri="{FF2B5EF4-FFF2-40B4-BE49-F238E27FC236}">
                <a16:creationId xmlns:a16="http://schemas.microsoft.com/office/drawing/2014/main" id="{C6DFFB8E-9225-4B12-B4C6-960DAE3BDB96}"/>
              </a:ext>
            </a:extLst>
          </p:cNvPr>
          <p:cNvSpPr>
            <a:spLocks noGrp="1"/>
          </p:cNvSpPr>
          <p:nvPr>
            <p:ph sz="half" idx="15"/>
          </p:nvPr>
        </p:nvSpPr>
        <p:spPr>
          <a:xfrm>
            <a:off x="6364809" y="2096446"/>
            <a:ext cx="5397689" cy="4330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01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7EC20A-4AF7-4E30-ADB3-371D26C74958}" type="datetime1">
              <a:rPr lang="en-US" smtClean="0"/>
              <a:t>6/28/2019</a:t>
            </a:fld>
            <a:endParaRPr lang="en-US"/>
          </a:p>
        </p:txBody>
      </p:sp>
      <p:sp>
        <p:nvSpPr>
          <p:cNvPr id="4" name="Footer Placeholder 3"/>
          <p:cNvSpPr>
            <a:spLocks noGrp="1"/>
          </p:cNvSpPr>
          <p:nvPr>
            <p:ph type="ftr" sz="quarter" idx="11"/>
          </p:nvPr>
        </p:nvSpPr>
        <p:spPr/>
        <p:txBody>
          <a:bodyPr/>
          <a:lstStyle/>
          <a:p>
            <a:r>
              <a:rPr lang="en-US"/>
              <a:t>CSE 373 SP 18 - Kasey Champion</a:t>
            </a:r>
          </a:p>
        </p:txBody>
      </p:sp>
      <p:sp>
        <p:nvSpPr>
          <p:cNvPr id="5" name="Slide Number Placeholder 4"/>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875337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216E4-2A0B-4B27-A3A8-D1D355A92CC7}" type="datetime1">
              <a:rPr lang="en-US" smtClean="0"/>
              <a:t>6/28/2019</a:t>
            </a:fld>
            <a:endParaRPr lang="en-US"/>
          </a:p>
        </p:txBody>
      </p:sp>
      <p:sp>
        <p:nvSpPr>
          <p:cNvPr id="3" name="Footer Placeholder 2"/>
          <p:cNvSpPr>
            <a:spLocks noGrp="1"/>
          </p:cNvSpPr>
          <p:nvPr>
            <p:ph type="ftr" sz="quarter" idx="11"/>
          </p:nvPr>
        </p:nvSpPr>
        <p:spPr/>
        <p:txBody>
          <a:bodyPr/>
          <a:lstStyle/>
          <a:p>
            <a:r>
              <a:rPr lang="en-US"/>
              <a:t>CSE 373 SP 18 - Kasey Champion</a:t>
            </a:r>
          </a:p>
        </p:txBody>
      </p:sp>
      <p:sp>
        <p:nvSpPr>
          <p:cNvPr id="4" name="Slide Number Placeholder 3"/>
          <p:cNvSpPr>
            <a:spLocks noGrp="1"/>
          </p:cNvSpPr>
          <p:nvPr>
            <p:ph type="sldNum" sz="quarter" idx="12"/>
          </p:nvPr>
        </p:nvSpPr>
        <p:spPr/>
        <p:txBody>
          <a:bodyPr/>
          <a:lstStyle/>
          <a:p>
            <a:fld id="{659665DE-58FC-41F4-AC58-2C90A5E00527}" type="slidenum">
              <a:rPr lang="en-US" smtClean="0"/>
              <a:t>‹#›</a:t>
            </a:fld>
            <a:endParaRPr lang="en-US"/>
          </a:p>
        </p:txBody>
      </p:sp>
    </p:spTree>
    <p:extLst>
      <p:ext uri="{BB962C8B-B14F-4D97-AF65-F5344CB8AC3E}">
        <p14:creationId xmlns:p14="http://schemas.microsoft.com/office/powerpoint/2010/main" val="251561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FF2EE2-AF54-4C36-93AD-A5D9C8C4F0E5}" type="datetime1">
              <a:rPr lang="en-US" smtClean="0"/>
              <a:t>6/28/2019</a:t>
            </a:fld>
            <a:endParaRPr lang="en-US"/>
          </a:p>
        </p:txBody>
      </p:sp>
      <p:sp>
        <p:nvSpPr>
          <p:cNvPr id="6" name="Footer Placeholder 5"/>
          <p:cNvSpPr>
            <a:spLocks noGrp="1"/>
          </p:cNvSpPr>
          <p:nvPr>
            <p:ph type="ftr" sz="quarter" idx="11"/>
          </p:nvPr>
        </p:nvSpPr>
        <p:spPr/>
        <p:txBody>
          <a:bodyPr/>
          <a:lstStyle/>
          <a:p>
            <a:r>
              <a:rPr lang="en-US"/>
              <a:t>CSE 373 SP 18 - Kasey Champion</a:t>
            </a:r>
          </a:p>
        </p:txBody>
      </p:sp>
      <p:sp>
        <p:nvSpPr>
          <p:cNvPr id="7" name="Slide Number Placeholder 6"/>
          <p:cNvSpPr>
            <a:spLocks noGrp="1"/>
          </p:cNvSpPr>
          <p:nvPr>
            <p:ph type="sldNum" sz="quarter" idx="12"/>
          </p:nvPr>
        </p:nvSpPr>
        <p:spPr/>
        <p:txBody>
          <a:bodyPr/>
          <a:lstStyle/>
          <a:p>
            <a:fld id="{659665DE-58FC-41F4-AC58-2C90A5E00527}"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7797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CB2A4-11AD-445D-9449-ECE97BF7265C}"/>
              </a:ext>
            </a:extLst>
          </p:cNvPr>
          <p:cNvSpPr>
            <a:spLocks noGrp="1"/>
          </p:cNvSpPr>
          <p:nvPr>
            <p:ph type="title" hasCustomPrompt="1"/>
          </p:nvPr>
        </p:nvSpPr>
        <p:spPr>
          <a:xfrm>
            <a:off x="3315881" y="3446573"/>
            <a:ext cx="5590283" cy="1014667"/>
          </a:xfrm>
        </p:spPr>
        <p:txBody>
          <a:bodyPr/>
          <a:lstStyle>
            <a:lvl1pPr algn="ctr">
              <a:defRPr cap="none" baseline="0"/>
            </a:lvl1pPr>
          </a:lstStyle>
          <a:p>
            <a:r>
              <a:rPr lang="en-US" dirty="0"/>
              <a:t>Big Concept</a:t>
            </a:r>
          </a:p>
        </p:txBody>
      </p:sp>
      <p:sp>
        <p:nvSpPr>
          <p:cNvPr id="3" name="Date Placeholder 2">
            <a:extLst>
              <a:ext uri="{FF2B5EF4-FFF2-40B4-BE49-F238E27FC236}">
                <a16:creationId xmlns:a16="http://schemas.microsoft.com/office/drawing/2014/main" id="{E45E7B94-0CB0-48FD-9BA2-0BCEF75A76A1}"/>
              </a:ext>
            </a:extLst>
          </p:cNvPr>
          <p:cNvSpPr>
            <a:spLocks noGrp="1"/>
          </p:cNvSpPr>
          <p:nvPr>
            <p:ph type="dt" sz="half" idx="10"/>
          </p:nvPr>
        </p:nvSpPr>
        <p:spPr/>
        <p:txBody>
          <a:bodyPr/>
          <a:lstStyle/>
          <a:p>
            <a:fld id="{20B1D116-9EEC-4608-812B-930500586DFA}" type="datetime1">
              <a:rPr lang="en-US" smtClean="0"/>
              <a:t>6/28/2019</a:t>
            </a:fld>
            <a:endParaRPr lang="en-US"/>
          </a:p>
        </p:txBody>
      </p:sp>
      <p:sp>
        <p:nvSpPr>
          <p:cNvPr id="4" name="Footer Placeholder 3">
            <a:extLst>
              <a:ext uri="{FF2B5EF4-FFF2-40B4-BE49-F238E27FC236}">
                <a16:creationId xmlns:a16="http://schemas.microsoft.com/office/drawing/2014/main" id="{F7BA529F-BA16-4C50-8761-34379098BF40}"/>
              </a:ext>
            </a:extLst>
          </p:cNvPr>
          <p:cNvSpPr>
            <a:spLocks noGrp="1"/>
          </p:cNvSpPr>
          <p:nvPr>
            <p:ph type="ftr" sz="quarter" idx="11"/>
          </p:nvPr>
        </p:nvSpPr>
        <p:spPr/>
        <p:txBody>
          <a:bodyPr/>
          <a:lstStyle/>
          <a:p>
            <a:r>
              <a:rPr lang="en-US"/>
              <a:t>CSE 373 SP 18 - Kasey Champion</a:t>
            </a:r>
            <a:endParaRPr lang="en-US" dirty="0"/>
          </a:p>
        </p:txBody>
      </p:sp>
      <p:sp>
        <p:nvSpPr>
          <p:cNvPr id="5" name="Slide Number Placeholder 4">
            <a:extLst>
              <a:ext uri="{FF2B5EF4-FFF2-40B4-BE49-F238E27FC236}">
                <a16:creationId xmlns:a16="http://schemas.microsoft.com/office/drawing/2014/main" id="{8E838C27-C210-4D9C-AB83-9BF54E32912E}"/>
              </a:ext>
            </a:extLst>
          </p:cNvPr>
          <p:cNvSpPr>
            <a:spLocks noGrp="1"/>
          </p:cNvSpPr>
          <p:nvPr>
            <p:ph type="sldNum" sz="quarter" idx="12"/>
          </p:nvPr>
        </p:nvSpPr>
        <p:spPr/>
        <p:txBody>
          <a:bodyPr/>
          <a:lstStyle/>
          <a:p>
            <a:fld id="{659665DE-58FC-41F4-AC58-2C90A5E00527}" type="slidenum">
              <a:rPr lang="en-US" smtClean="0"/>
              <a:pPr/>
              <a:t>‹#›</a:t>
            </a:fld>
            <a:endParaRPr lang="en-US"/>
          </a:p>
        </p:txBody>
      </p:sp>
      <p:cxnSp>
        <p:nvCxnSpPr>
          <p:cNvPr id="21" name="Straight Connector 20">
            <a:extLst>
              <a:ext uri="{FF2B5EF4-FFF2-40B4-BE49-F238E27FC236}">
                <a16:creationId xmlns:a16="http://schemas.microsoft.com/office/drawing/2014/main" id="{C067791F-5EAB-433C-8512-E3D8B5FEA33C}"/>
              </a:ext>
            </a:extLst>
          </p:cNvPr>
          <p:cNvCxnSpPr/>
          <p:nvPr userDrawn="1"/>
        </p:nvCxnSpPr>
        <p:spPr>
          <a:xfrm>
            <a:off x="138752" y="1917510"/>
            <a:ext cx="11914495" cy="0"/>
          </a:xfrm>
          <a:prstGeom prst="line">
            <a:avLst/>
          </a:prstGeom>
          <a:ln w="19050">
            <a:solidFill>
              <a:srgbClr val="D8D8D8"/>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9FC5ADD-7CD5-4855-8137-142378EFA26D}"/>
              </a:ext>
            </a:extLst>
          </p:cNvPr>
          <p:cNvGrpSpPr/>
          <p:nvPr userDrawn="1"/>
        </p:nvGrpSpPr>
        <p:grpSpPr>
          <a:xfrm>
            <a:off x="4736398" y="555634"/>
            <a:ext cx="2723751" cy="2723751"/>
            <a:chOff x="4360460" y="449353"/>
            <a:chExt cx="3282287" cy="3282287"/>
          </a:xfrm>
        </p:grpSpPr>
        <p:sp>
          <p:nvSpPr>
            <p:cNvPr id="6" name="Oval 5">
              <a:extLst>
                <a:ext uri="{FF2B5EF4-FFF2-40B4-BE49-F238E27FC236}">
                  <a16:creationId xmlns:a16="http://schemas.microsoft.com/office/drawing/2014/main" id="{161030CC-581E-4D1E-9ACA-A92F5BB6C0CB}"/>
                </a:ext>
              </a:extLst>
            </p:cNvPr>
            <p:cNvSpPr/>
            <p:nvPr userDrawn="1"/>
          </p:nvSpPr>
          <p:spPr>
            <a:xfrm>
              <a:off x="4360460" y="449353"/>
              <a:ext cx="3282287" cy="3282287"/>
            </a:xfrm>
            <a:prstGeom prst="ellipse">
              <a:avLst/>
            </a:prstGeom>
            <a:solidFill>
              <a:srgbClr val="B6A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Shape 822">
              <a:extLst>
                <a:ext uri="{FF2B5EF4-FFF2-40B4-BE49-F238E27FC236}">
                  <a16:creationId xmlns:a16="http://schemas.microsoft.com/office/drawing/2014/main" id="{9662AC8F-8502-4CF6-87AC-2CB7EFEBC5CD}"/>
                </a:ext>
              </a:extLst>
            </p:cNvPr>
            <p:cNvGrpSpPr/>
            <p:nvPr userDrawn="1"/>
          </p:nvGrpSpPr>
          <p:grpSpPr>
            <a:xfrm>
              <a:off x="4868910" y="1003939"/>
              <a:ext cx="2265387" cy="2173113"/>
              <a:chOff x="5233525" y="4954450"/>
              <a:chExt cx="538275" cy="516350"/>
            </a:xfrm>
          </p:grpSpPr>
          <p:sp>
            <p:nvSpPr>
              <p:cNvPr id="8" name="Shape 823">
                <a:extLst>
                  <a:ext uri="{FF2B5EF4-FFF2-40B4-BE49-F238E27FC236}">
                    <a16:creationId xmlns:a16="http://schemas.microsoft.com/office/drawing/2014/main" id="{915C32CE-F54C-4A91-A795-5F6EE0E2C310}"/>
                  </a:ext>
                </a:extLst>
              </p:cNvPr>
              <p:cNvSpPr/>
              <p:nvPr/>
            </p:nvSpPr>
            <p:spPr>
              <a:xfrm>
                <a:off x="5637825" y="4954450"/>
                <a:ext cx="89525" cy="89525"/>
              </a:xfrm>
              <a:custGeom>
                <a:avLst/>
                <a:gdLst/>
                <a:ahLst/>
                <a:cxnLst/>
                <a:rect l="0" t="0" r="0" b="0"/>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 name="Shape 824">
                <a:extLst>
                  <a:ext uri="{FF2B5EF4-FFF2-40B4-BE49-F238E27FC236}">
                    <a16:creationId xmlns:a16="http://schemas.microsoft.com/office/drawing/2014/main" id="{25663F7D-C889-439B-A68E-97D8B29147A8}"/>
                  </a:ext>
                </a:extLst>
              </p:cNvPr>
              <p:cNvSpPr/>
              <p:nvPr/>
            </p:nvSpPr>
            <p:spPr>
              <a:xfrm>
                <a:off x="5323025" y="4980625"/>
                <a:ext cx="88925" cy="88925"/>
              </a:xfrm>
              <a:custGeom>
                <a:avLst/>
                <a:gdLst/>
                <a:ahLst/>
                <a:cxnLst/>
                <a:rect l="0" t="0" r="0" b="0"/>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 name="Shape 825">
                <a:extLst>
                  <a:ext uri="{FF2B5EF4-FFF2-40B4-BE49-F238E27FC236}">
                    <a16:creationId xmlns:a16="http://schemas.microsoft.com/office/drawing/2014/main" id="{5C225417-5386-4CF0-A050-D547324972FC}"/>
                  </a:ext>
                </a:extLst>
              </p:cNvPr>
              <p:cNvSpPr/>
              <p:nvPr/>
            </p:nvSpPr>
            <p:spPr>
              <a:xfrm>
                <a:off x="5233525" y="5255225"/>
                <a:ext cx="89525" cy="89525"/>
              </a:xfrm>
              <a:custGeom>
                <a:avLst/>
                <a:gdLst/>
                <a:ahLst/>
                <a:cxnLst/>
                <a:rect l="0" t="0" r="0" b="0"/>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 name="Shape 826">
                <a:extLst>
                  <a:ext uri="{FF2B5EF4-FFF2-40B4-BE49-F238E27FC236}">
                    <a16:creationId xmlns:a16="http://schemas.microsoft.com/office/drawing/2014/main" id="{F2B2177A-3C1C-4737-A983-B5086B44BAC9}"/>
                  </a:ext>
                </a:extLst>
              </p:cNvPr>
              <p:cNvSpPr/>
              <p:nvPr/>
            </p:nvSpPr>
            <p:spPr>
              <a:xfrm>
                <a:off x="5453325" y="5382475"/>
                <a:ext cx="88925" cy="88325"/>
              </a:xfrm>
              <a:custGeom>
                <a:avLst/>
                <a:gdLst/>
                <a:ahLst/>
                <a:cxnLst/>
                <a:rect l="0" t="0" r="0" b="0"/>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 name="Shape 827">
                <a:extLst>
                  <a:ext uri="{FF2B5EF4-FFF2-40B4-BE49-F238E27FC236}">
                    <a16:creationId xmlns:a16="http://schemas.microsoft.com/office/drawing/2014/main" id="{065E0883-FD56-4990-A3BA-7394FB6E3D9D}"/>
                  </a:ext>
                </a:extLst>
              </p:cNvPr>
              <p:cNvSpPr/>
              <p:nvPr/>
            </p:nvSpPr>
            <p:spPr>
              <a:xfrm>
                <a:off x="5682875" y="5188875"/>
                <a:ext cx="88925" cy="89525"/>
              </a:xfrm>
              <a:custGeom>
                <a:avLst/>
                <a:gdLst/>
                <a:ahLst/>
                <a:cxnLst/>
                <a:rect l="0" t="0" r="0" b="0"/>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3" name="Shape 828">
                <a:extLst>
                  <a:ext uri="{FF2B5EF4-FFF2-40B4-BE49-F238E27FC236}">
                    <a16:creationId xmlns:a16="http://schemas.microsoft.com/office/drawing/2014/main" id="{C497A5ED-CCEE-4F09-A7B4-7079C57F1DC1}"/>
                  </a:ext>
                </a:extLst>
              </p:cNvPr>
              <p:cNvSpPr/>
              <p:nvPr/>
            </p:nvSpPr>
            <p:spPr>
              <a:xfrm>
                <a:off x="5411925" y="5110925"/>
                <a:ext cx="188775" cy="189400"/>
              </a:xfrm>
              <a:custGeom>
                <a:avLst/>
                <a:gdLst/>
                <a:ahLst/>
                <a:cxnLst/>
                <a:rect l="0" t="0" r="0" b="0"/>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 name="Shape 829">
                <a:extLst>
                  <a:ext uri="{FF2B5EF4-FFF2-40B4-BE49-F238E27FC236}">
                    <a16:creationId xmlns:a16="http://schemas.microsoft.com/office/drawing/2014/main" id="{D8CBE5C1-1916-4EF1-B9E9-DC5E58DE62C4}"/>
                  </a:ext>
                </a:extLst>
              </p:cNvPr>
              <p:cNvSpPr/>
              <p:nvPr/>
            </p:nvSpPr>
            <p:spPr>
              <a:xfrm>
                <a:off x="5367475" y="5025075"/>
                <a:ext cx="81600" cy="105975"/>
              </a:xfrm>
              <a:custGeom>
                <a:avLst/>
                <a:gdLst/>
                <a:ahLst/>
                <a:cxnLst/>
                <a:rect l="0" t="0" r="0" b="0"/>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 name="Shape 830">
                <a:extLst>
                  <a:ext uri="{FF2B5EF4-FFF2-40B4-BE49-F238E27FC236}">
                    <a16:creationId xmlns:a16="http://schemas.microsoft.com/office/drawing/2014/main" id="{BB37530B-08B3-4205-8A08-E876EE3F9FBE}"/>
                  </a:ext>
                </a:extLst>
              </p:cNvPr>
              <p:cNvSpPr/>
              <p:nvPr/>
            </p:nvSpPr>
            <p:spPr>
              <a:xfrm>
                <a:off x="5567800" y="4999500"/>
                <a:ext cx="115100" cy="133975"/>
              </a:xfrm>
              <a:custGeom>
                <a:avLst/>
                <a:gdLst/>
                <a:ahLst/>
                <a:cxnLst/>
                <a:rect l="0" t="0" r="0" b="0"/>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 name="Shape 831">
                <a:extLst>
                  <a:ext uri="{FF2B5EF4-FFF2-40B4-BE49-F238E27FC236}">
                    <a16:creationId xmlns:a16="http://schemas.microsoft.com/office/drawing/2014/main" id="{14DEB002-C856-4D51-9E3F-42951B8C7A10}"/>
                  </a:ext>
                </a:extLst>
              </p:cNvPr>
              <p:cNvSpPr/>
              <p:nvPr/>
            </p:nvSpPr>
            <p:spPr>
              <a:xfrm>
                <a:off x="5600075" y="5217475"/>
                <a:ext cx="127275" cy="16475"/>
              </a:xfrm>
              <a:custGeom>
                <a:avLst/>
                <a:gdLst/>
                <a:ahLst/>
                <a:cxnLst/>
                <a:rect l="0" t="0" r="0" b="0"/>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 name="Shape 832">
                <a:extLst>
                  <a:ext uri="{FF2B5EF4-FFF2-40B4-BE49-F238E27FC236}">
                    <a16:creationId xmlns:a16="http://schemas.microsoft.com/office/drawing/2014/main" id="{5B5D5E96-C594-4AB6-9DF5-2ED8F56CCF52}"/>
                  </a:ext>
                </a:extLst>
              </p:cNvPr>
              <p:cNvSpPr/>
              <p:nvPr/>
            </p:nvSpPr>
            <p:spPr>
              <a:xfrm>
                <a:off x="5497775" y="5299675"/>
                <a:ext cx="4900" cy="126675"/>
              </a:xfrm>
              <a:custGeom>
                <a:avLst/>
                <a:gdLst/>
                <a:ahLst/>
                <a:cxnLst/>
                <a:rect l="0" t="0" r="0" b="0"/>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 name="Shape 833">
                <a:extLst>
                  <a:ext uri="{FF2B5EF4-FFF2-40B4-BE49-F238E27FC236}">
                    <a16:creationId xmlns:a16="http://schemas.microsoft.com/office/drawing/2014/main" id="{3FC3F998-CA08-40F4-81A5-CEC994EBBF42}"/>
                  </a:ext>
                </a:extLst>
              </p:cNvPr>
              <p:cNvSpPr/>
              <p:nvPr/>
            </p:nvSpPr>
            <p:spPr>
              <a:xfrm>
                <a:off x="5277975" y="5241825"/>
                <a:ext cx="141275" cy="58500"/>
              </a:xfrm>
              <a:custGeom>
                <a:avLst/>
                <a:gdLst/>
                <a:ahLst/>
                <a:cxnLst/>
                <a:rect l="0" t="0" r="0" b="0"/>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sp>
        <p:nvSpPr>
          <p:cNvPr id="23" name="Text Placeholder 2">
            <a:extLst>
              <a:ext uri="{FF2B5EF4-FFF2-40B4-BE49-F238E27FC236}">
                <a16:creationId xmlns:a16="http://schemas.microsoft.com/office/drawing/2014/main" id="{9C05CDBC-229D-45E2-B2F9-9037D7DF9793}"/>
              </a:ext>
            </a:extLst>
          </p:cNvPr>
          <p:cNvSpPr>
            <a:spLocks noGrp="1"/>
          </p:cNvSpPr>
          <p:nvPr>
            <p:ph type="body" idx="1"/>
          </p:nvPr>
        </p:nvSpPr>
        <p:spPr>
          <a:xfrm>
            <a:off x="3315880" y="4628428"/>
            <a:ext cx="5590283" cy="1463040"/>
          </a:xfrm>
        </p:spPr>
        <p:txBody>
          <a:bodyPr lIns="91440" rIns="91440" anchor="t">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24" name="Rectangle 23">
            <a:extLst>
              <a:ext uri="{FF2B5EF4-FFF2-40B4-BE49-F238E27FC236}">
                <a16:creationId xmlns:a16="http://schemas.microsoft.com/office/drawing/2014/main" id="{4D812236-1A32-4FE2-AB5A-F8F998D835F3}"/>
              </a:ext>
            </a:extLst>
          </p:cNvPr>
          <p:cNvSpPr/>
          <p:nvPr userDrawn="1"/>
        </p:nvSpPr>
        <p:spPr>
          <a:xfrm>
            <a:off x="272955" y="0"/>
            <a:ext cx="423081" cy="1562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DFB8EB76-3B7A-4486-95E5-0316680FFD7E}"/>
              </a:ext>
            </a:extLst>
          </p:cNvPr>
          <p:cNvCxnSpPr>
            <a:cxnSpLocks/>
          </p:cNvCxnSpPr>
          <p:nvPr userDrawn="1"/>
        </p:nvCxnSpPr>
        <p:spPr>
          <a:xfrm>
            <a:off x="3315880" y="4545974"/>
            <a:ext cx="5590283" cy="0"/>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0533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75239" y="263276"/>
            <a:ext cx="11187259" cy="101466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575240" y="1463857"/>
            <a:ext cx="11187258" cy="4845504"/>
          </a:xfrm>
          <a:prstGeom prst="rect">
            <a:avLst/>
          </a:prstGeom>
        </p:spPr>
        <p:txBody>
          <a:bodyPr vert="horz" lIns="45720" tIns="45720" rIns="4572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75240" y="6544402"/>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20B1D116-9EEC-4608-812B-930500586DFA}" type="datetime1">
              <a:rPr lang="en-US" smtClean="0"/>
              <a:t>6/28/2019</a:t>
            </a:fld>
            <a:endParaRPr lang="en-US"/>
          </a:p>
        </p:txBody>
      </p:sp>
      <p:sp>
        <p:nvSpPr>
          <p:cNvPr id="5" name="Footer Placeholder 4"/>
          <p:cNvSpPr>
            <a:spLocks noGrp="1"/>
          </p:cNvSpPr>
          <p:nvPr>
            <p:ph type="ftr" sz="quarter" idx="3"/>
          </p:nvPr>
        </p:nvSpPr>
        <p:spPr>
          <a:xfrm>
            <a:off x="5715301" y="6521027"/>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Segoe UI Light" panose="020B0502040204020203" pitchFamily="34" charset="0"/>
                <a:cs typeface="Segoe UI Light" panose="020B0502040204020203" pitchFamily="34" charset="0"/>
              </a:defRPr>
            </a:lvl1pPr>
          </a:lstStyle>
          <a:p>
            <a:r>
              <a:rPr lang="en-US" dirty="0"/>
              <a:t>CSE 373 19 </a:t>
            </a:r>
            <a:r>
              <a:rPr lang="en-US" dirty="0" err="1"/>
              <a:t>wi</a:t>
            </a:r>
            <a:r>
              <a:rPr lang="en-US" dirty="0"/>
              <a:t> - Kasey Champion</a:t>
            </a:r>
          </a:p>
        </p:txBody>
      </p:sp>
      <p:sp>
        <p:nvSpPr>
          <p:cNvPr id="6" name="Slide Number Placeholder 5"/>
          <p:cNvSpPr>
            <a:spLocks noGrp="1"/>
          </p:cNvSpPr>
          <p:nvPr>
            <p:ph type="sldNum" sz="quarter" idx="4"/>
          </p:nvPr>
        </p:nvSpPr>
        <p:spPr>
          <a:xfrm>
            <a:off x="11681670" y="6521027"/>
            <a:ext cx="421923" cy="274320"/>
          </a:xfrm>
          <a:prstGeom prst="rect">
            <a:avLst/>
          </a:prstGeom>
        </p:spPr>
        <p:txBody>
          <a:bodyPr vert="horz" lIns="91440" tIns="45720" rIns="91440" bIns="45720" rtlCol="0" anchor="ctr"/>
          <a:lstStyle>
            <a:lvl1pPr algn="r">
              <a:defRPr sz="1000">
                <a:solidFill>
                  <a:schemeClr val="tx1">
                    <a:lumMod val="95000"/>
                    <a:lumOff val="5000"/>
                  </a:schemeClr>
                </a:solidFill>
                <a:latin typeface="Segoe UI Light" panose="020B0502040204020203" pitchFamily="34" charset="0"/>
                <a:cs typeface="Segoe UI Light" panose="020B0502040204020203" pitchFamily="34" charset="0"/>
              </a:defRPr>
            </a:lvl1pPr>
          </a:lstStyle>
          <a:p>
            <a:fld id="{659665DE-58FC-41F4-AC58-2C90A5E00527}" type="slidenum">
              <a:rPr lang="en-US" smtClean="0"/>
              <a:pPr/>
              <a:t>‹#›</a:t>
            </a:fld>
            <a:endParaRPr lang="en-US"/>
          </a:p>
        </p:txBody>
      </p:sp>
      <p:cxnSp>
        <p:nvCxnSpPr>
          <p:cNvPr id="7" name="Straight Connector 6"/>
          <p:cNvCxnSpPr>
            <a:cxnSpLocks/>
          </p:cNvCxnSpPr>
          <p:nvPr/>
        </p:nvCxnSpPr>
        <p:spPr>
          <a:xfrm flipV="1">
            <a:off x="429491" y="172390"/>
            <a:ext cx="0" cy="1196439"/>
          </a:xfrm>
          <a:prstGeom prst="line">
            <a:avLst/>
          </a:prstGeom>
          <a:ln w="19050">
            <a:solidFill>
              <a:srgbClr val="4C328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88148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9" r:id="rId8"/>
    <p:sldLayoutId id="2147483670" r:id="rId9"/>
    <p:sldLayoutId id="2147483671" r:id="rId10"/>
    <p:sldLayoutId id="2147483672" r:id="rId11"/>
  </p:sldLayoutIdLst>
  <p:hf hdr="0" dt="0"/>
  <p:txStyles>
    <p:title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iazza.com/class/jwcann1clfq7b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junit.org/junit5/docs/5.0.1/api/org/junit/jupiter/api/Assertions.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oracle.com/javase/tutorial/java/generics/types.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pollev.com/cse373su1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B674C-AD1D-4C9D-88D4-76616DF5B22C}"/>
              </a:ext>
            </a:extLst>
          </p:cNvPr>
          <p:cNvSpPr>
            <a:spLocks noGrp="1"/>
          </p:cNvSpPr>
          <p:nvPr>
            <p:ph type="ctrTitle"/>
          </p:nvPr>
        </p:nvSpPr>
        <p:spPr/>
        <p:txBody>
          <a:bodyPr/>
          <a:lstStyle/>
          <a:p>
            <a:r>
              <a:rPr lang="en-US" dirty="0"/>
              <a:t>Lecture 2: Stacks </a:t>
            </a:r>
            <a:r>
              <a:rPr lang="en-US"/>
              <a:t>and Queues</a:t>
            </a:r>
            <a:endParaRPr lang="en-US" dirty="0"/>
          </a:p>
        </p:txBody>
      </p:sp>
      <p:sp>
        <p:nvSpPr>
          <p:cNvPr id="3" name="Subtitle 2">
            <a:extLst>
              <a:ext uri="{FF2B5EF4-FFF2-40B4-BE49-F238E27FC236}">
                <a16:creationId xmlns:a16="http://schemas.microsoft.com/office/drawing/2014/main" id="{FA5873D0-155C-4A49-BE31-7C26918C8D34}"/>
              </a:ext>
            </a:extLst>
          </p:cNvPr>
          <p:cNvSpPr>
            <a:spLocks noGrp="1"/>
          </p:cNvSpPr>
          <p:nvPr>
            <p:ph type="subTitle" idx="1"/>
          </p:nvPr>
        </p:nvSpPr>
        <p:spPr/>
        <p:txBody>
          <a:bodyPr/>
          <a:lstStyle/>
          <a:p>
            <a:r>
              <a:rPr lang="en-US" dirty="0"/>
              <a:t>CSE 373: Data Structures and Algorithms</a:t>
            </a:r>
          </a:p>
        </p:txBody>
      </p:sp>
      <p:sp>
        <p:nvSpPr>
          <p:cNvPr id="4" name="Footer Placeholder 3">
            <a:extLst>
              <a:ext uri="{FF2B5EF4-FFF2-40B4-BE49-F238E27FC236}">
                <a16:creationId xmlns:a16="http://schemas.microsoft.com/office/drawing/2014/main" id="{7C0660B4-D96C-4E54-B1D6-38FFCDBB589D}"/>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87ADF771-CBF5-4810-A04A-36DE8C4CCBCE}"/>
              </a:ext>
            </a:extLst>
          </p:cNvPr>
          <p:cNvSpPr>
            <a:spLocks noGrp="1"/>
          </p:cNvSpPr>
          <p:nvPr>
            <p:ph type="sldNum" sz="quarter" idx="12"/>
          </p:nvPr>
        </p:nvSpPr>
        <p:spPr/>
        <p:txBody>
          <a:bodyPr/>
          <a:lstStyle/>
          <a:p>
            <a:fld id="{659665DE-58FC-41F4-AC58-2C90A5E00527}" type="slidenum">
              <a:rPr lang="en-US" smtClean="0"/>
              <a:t>1</a:t>
            </a:fld>
            <a:endParaRPr lang="en-US"/>
          </a:p>
        </p:txBody>
      </p:sp>
    </p:spTree>
    <p:extLst>
      <p:ext uri="{BB962C8B-B14F-4D97-AF65-F5344CB8AC3E}">
        <p14:creationId xmlns:p14="http://schemas.microsoft.com/office/powerpoint/2010/main" val="2498527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E6AF6-FDC2-5D41-B3BA-4CADC1E07A4A}"/>
              </a:ext>
            </a:extLst>
          </p:cNvPr>
          <p:cNvSpPr>
            <a:spLocks noGrp="1"/>
          </p:cNvSpPr>
          <p:nvPr>
            <p:ph type="title"/>
          </p:nvPr>
        </p:nvSpPr>
        <p:spPr/>
        <p:txBody>
          <a:bodyPr/>
          <a:lstStyle/>
          <a:p>
            <a:r>
              <a:rPr lang="en-US" dirty="0"/>
              <a:t>Implementing a Stack with Nodes</a:t>
            </a:r>
          </a:p>
        </p:txBody>
      </p:sp>
      <p:sp>
        <p:nvSpPr>
          <p:cNvPr id="4" name="Footer Placeholder 3">
            <a:extLst>
              <a:ext uri="{FF2B5EF4-FFF2-40B4-BE49-F238E27FC236}">
                <a16:creationId xmlns:a16="http://schemas.microsoft.com/office/drawing/2014/main" id="{791EEC06-D2A0-5541-AF2E-51137B847F9E}"/>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71AAA9CB-778D-D047-9B91-72C4C948A0DB}"/>
              </a:ext>
            </a:extLst>
          </p:cNvPr>
          <p:cNvSpPr>
            <a:spLocks noGrp="1"/>
          </p:cNvSpPr>
          <p:nvPr>
            <p:ph type="sldNum" sz="quarter" idx="12"/>
          </p:nvPr>
        </p:nvSpPr>
        <p:spPr/>
        <p:txBody>
          <a:bodyPr/>
          <a:lstStyle/>
          <a:p>
            <a:fld id="{659665DE-58FC-41F4-AC58-2C90A5E00527}" type="slidenum">
              <a:rPr lang="en-US" smtClean="0"/>
              <a:t>10</a:t>
            </a:fld>
            <a:endParaRPr lang="en-US"/>
          </a:p>
        </p:txBody>
      </p:sp>
      <p:sp>
        <p:nvSpPr>
          <p:cNvPr id="7" name="TextBox 6">
            <a:extLst>
              <a:ext uri="{FF2B5EF4-FFF2-40B4-BE49-F238E27FC236}">
                <a16:creationId xmlns:a16="http://schemas.microsoft.com/office/drawing/2014/main" id="{C2788C58-48BD-744E-808C-2FC17CED823D}"/>
              </a:ext>
            </a:extLst>
          </p:cNvPr>
          <p:cNvSpPr txBox="1"/>
          <p:nvPr/>
        </p:nvSpPr>
        <p:spPr>
          <a:xfrm>
            <a:off x="886303" y="5101101"/>
            <a:ext cx="1892277"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push(3)</a:t>
            </a:r>
          </a:p>
          <a:p>
            <a:r>
              <a:rPr lang="en-US" sz="2400" dirty="0">
                <a:latin typeface="Courier New" panose="02070309020205020404" pitchFamily="49" charset="0"/>
                <a:cs typeface="Courier New" panose="02070309020205020404" pitchFamily="49" charset="0"/>
              </a:rPr>
              <a:t>push(4)</a:t>
            </a:r>
          </a:p>
          <a:p>
            <a:r>
              <a:rPr lang="en-US" sz="2400" dirty="0">
                <a:latin typeface="Courier New" panose="02070309020205020404" pitchFamily="49" charset="0"/>
                <a:cs typeface="Courier New" panose="02070309020205020404" pitchFamily="49" charset="0"/>
              </a:rPr>
              <a:t>pop()</a:t>
            </a:r>
          </a:p>
        </p:txBody>
      </p:sp>
      <p:sp>
        <p:nvSpPr>
          <p:cNvPr id="11" name="TextBox 10">
            <a:extLst>
              <a:ext uri="{FF2B5EF4-FFF2-40B4-BE49-F238E27FC236}">
                <a16:creationId xmlns:a16="http://schemas.microsoft.com/office/drawing/2014/main" id="{EF706D0D-5819-244A-A248-B6E91DF87BB9}"/>
              </a:ext>
            </a:extLst>
          </p:cNvPr>
          <p:cNvSpPr txBox="1"/>
          <p:nvPr/>
        </p:nvSpPr>
        <p:spPr>
          <a:xfrm>
            <a:off x="3283000" y="6002659"/>
            <a:ext cx="1701107"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numItems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12" name="TextBox 11">
            <a:extLst>
              <a:ext uri="{FF2B5EF4-FFF2-40B4-BE49-F238E27FC236}">
                <a16:creationId xmlns:a16="http://schemas.microsoft.com/office/drawing/2014/main" id="{4B3C8779-E4D8-C94E-82B2-A18FC79060FE}"/>
              </a:ext>
            </a:extLst>
          </p:cNvPr>
          <p:cNvSpPr txBox="1"/>
          <p:nvPr/>
        </p:nvSpPr>
        <p:spPr>
          <a:xfrm>
            <a:off x="4840126" y="6018515"/>
            <a:ext cx="322524" cy="369332"/>
          </a:xfrm>
          <a:prstGeom prst="rect">
            <a:avLst/>
          </a:prstGeom>
          <a:no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0</a:t>
            </a:r>
          </a:p>
        </p:txBody>
      </p:sp>
      <p:sp>
        <p:nvSpPr>
          <p:cNvPr id="13" name="TextBox 12">
            <a:extLst>
              <a:ext uri="{FF2B5EF4-FFF2-40B4-BE49-F238E27FC236}">
                <a16:creationId xmlns:a16="http://schemas.microsoft.com/office/drawing/2014/main" id="{217361B3-8EFA-0448-A525-C57ECB956332}"/>
              </a:ext>
            </a:extLst>
          </p:cNvPr>
          <p:cNvSpPr txBox="1"/>
          <p:nvPr/>
        </p:nvSpPr>
        <p:spPr>
          <a:xfrm>
            <a:off x="4840126" y="6010587"/>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1</a:t>
            </a:r>
          </a:p>
        </p:txBody>
      </p:sp>
      <p:sp>
        <p:nvSpPr>
          <p:cNvPr id="14" name="TextBox 13">
            <a:extLst>
              <a:ext uri="{FF2B5EF4-FFF2-40B4-BE49-F238E27FC236}">
                <a16:creationId xmlns:a16="http://schemas.microsoft.com/office/drawing/2014/main" id="{D311294B-A936-BE44-B3F3-4930F7D1A4B6}"/>
              </a:ext>
            </a:extLst>
          </p:cNvPr>
          <p:cNvSpPr txBox="1"/>
          <p:nvPr/>
        </p:nvSpPr>
        <p:spPr>
          <a:xfrm>
            <a:off x="4840126" y="6018515"/>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2</a:t>
            </a:r>
          </a:p>
        </p:txBody>
      </p:sp>
      <p:grpSp>
        <p:nvGrpSpPr>
          <p:cNvPr id="15" name="Group 14">
            <a:extLst>
              <a:ext uri="{FF2B5EF4-FFF2-40B4-BE49-F238E27FC236}">
                <a16:creationId xmlns:a16="http://schemas.microsoft.com/office/drawing/2014/main" id="{E08B197C-5EB7-1541-9CA4-19D3FFDD2B2D}"/>
              </a:ext>
            </a:extLst>
          </p:cNvPr>
          <p:cNvGrpSpPr/>
          <p:nvPr/>
        </p:nvGrpSpPr>
        <p:grpSpPr>
          <a:xfrm>
            <a:off x="3569076" y="1666626"/>
            <a:ext cx="3005791" cy="2853316"/>
            <a:chOff x="908858" y="1530095"/>
            <a:chExt cx="3005791" cy="2853316"/>
          </a:xfrm>
        </p:grpSpPr>
        <p:sp>
          <p:nvSpPr>
            <p:cNvPr id="16" name="Rectangle 15">
              <a:extLst>
                <a:ext uri="{FF2B5EF4-FFF2-40B4-BE49-F238E27FC236}">
                  <a16:creationId xmlns:a16="http://schemas.microsoft.com/office/drawing/2014/main" id="{7219B58D-E20D-AC43-BB92-C5433947C985}"/>
                </a:ext>
              </a:extLst>
            </p:cNvPr>
            <p:cNvSpPr/>
            <p:nvPr/>
          </p:nvSpPr>
          <p:spPr>
            <a:xfrm>
              <a:off x="908858" y="2061556"/>
              <a:ext cx="3005791" cy="2321855"/>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C98684E-3F61-9042-A4B3-4216AE98B557}"/>
                </a:ext>
              </a:extLst>
            </p:cNvPr>
            <p:cNvSpPr/>
            <p:nvPr/>
          </p:nvSpPr>
          <p:spPr>
            <a:xfrm>
              <a:off x="908858" y="1530095"/>
              <a:ext cx="3005791"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LinkedStack</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&lt;E&gt;</a:t>
              </a:r>
            </a:p>
          </p:txBody>
        </p:sp>
        <p:sp>
          <p:nvSpPr>
            <p:cNvPr id="18" name="TextBox 17">
              <a:extLst>
                <a:ext uri="{FF2B5EF4-FFF2-40B4-BE49-F238E27FC236}">
                  <a16:creationId xmlns:a16="http://schemas.microsoft.com/office/drawing/2014/main" id="{AC7E082F-FFC9-3241-8548-9B296BF4A2B1}"/>
                </a:ext>
              </a:extLst>
            </p:cNvPr>
            <p:cNvSpPr txBox="1"/>
            <p:nvPr/>
          </p:nvSpPr>
          <p:spPr>
            <a:xfrm>
              <a:off x="1014216" y="2887740"/>
              <a:ext cx="2900433" cy="1384995"/>
            </a:xfrm>
            <a:prstGeom prst="rect">
              <a:avLst/>
            </a:prstGeom>
            <a:noFill/>
          </p:spPr>
          <p:txBody>
            <a:bodyPr wrap="square" rtlCol="0">
              <a:spAutoFit/>
            </a:bodyPr>
            <a:lstStyle/>
            <a:p>
              <a:r>
                <a:rPr lang="en-US" sz="1200" u="sng" dirty="0">
                  <a:latin typeface="Courier New" panose="02070309020205020404" pitchFamily="49" charset="0"/>
                  <a:cs typeface="Courier New" panose="02070309020205020404" pitchFamily="49" charset="0"/>
                </a:rPr>
                <a:t>push</a:t>
              </a:r>
              <a:r>
                <a:rPr lang="en-US" sz="1200" dirty="0">
                  <a:latin typeface="Courier New" panose="02070309020205020404" pitchFamily="49" charset="0"/>
                  <a:cs typeface="Courier New" panose="02070309020205020404" pitchFamily="49" charset="0"/>
                </a:rPr>
                <a:t> add new node at </a:t>
              </a:r>
              <a:r>
                <a:rPr lang="en-US" sz="1200" dirty="0" smtClean="0">
                  <a:latin typeface="Courier New" panose="02070309020205020404" pitchFamily="49" charset="0"/>
                  <a:cs typeface="Courier New" panose="02070309020205020404" pitchFamily="49" charset="0"/>
                </a:rPr>
                <a:t>top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pop</a:t>
              </a:r>
              <a:r>
                <a:rPr lang="en-US" sz="1200" dirty="0">
                  <a:latin typeface="Courier New" panose="02070309020205020404" pitchFamily="49" charset="0"/>
                  <a:cs typeface="Courier New" panose="02070309020205020404" pitchFamily="49" charset="0"/>
                </a:rPr>
                <a:t> return and remove node at </a:t>
              </a:r>
              <a:r>
                <a:rPr lang="en-US" sz="1200" dirty="0" smtClean="0">
                  <a:latin typeface="Courier New" panose="02070309020205020404" pitchFamily="49" charset="0"/>
                  <a:cs typeface="Courier New" panose="02070309020205020404" pitchFamily="49" charset="0"/>
                </a:rPr>
                <a:t>top,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-=1</a:t>
              </a:r>
              <a:endParaRPr lang="en-US" sz="1200"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peek</a:t>
              </a:r>
              <a:r>
                <a:rPr lang="en-US" sz="1200" dirty="0">
                  <a:latin typeface="Courier New" panose="02070309020205020404" pitchFamily="49" charset="0"/>
                  <a:cs typeface="Courier New" panose="02070309020205020404" pitchFamily="49" charset="0"/>
                </a:rPr>
                <a:t> return node at top</a:t>
              </a:r>
            </a:p>
            <a:p>
              <a:r>
                <a:rPr lang="en-US" sz="1200" u="sng"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return </a:t>
              </a:r>
              <a:r>
                <a:rPr lang="en-US" sz="1200" dirty="0" err="1" smtClean="0">
                  <a:latin typeface="Courier New" panose="02070309020205020404" pitchFamily="49" charset="0"/>
                  <a:cs typeface="Courier New" panose="02070309020205020404" pitchFamily="49" charset="0"/>
                </a:rPr>
                <a:t>numItems</a:t>
              </a:r>
              <a:endParaRPr lang="en-US" sz="1200" dirty="0">
                <a:latin typeface="Courier New" panose="02070309020205020404" pitchFamily="49" charset="0"/>
                <a:cs typeface="Courier New" panose="02070309020205020404" pitchFamily="49" charset="0"/>
              </a:endParaRPr>
            </a:p>
            <a:p>
              <a:r>
                <a:rPr lang="en-US" sz="1200" u="sng" dirty="0" err="1">
                  <a:latin typeface="Courier New" panose="02070309020205020404" pitchFamily="49" charset="0"/>
                  <a:cs typeface="Courier New" panose="02070309020205020404" pitchFamily="49" charset="0"/>
                </a:rPr>
                <a:t>isEmpty</a:t>
              </a:r>
              <a:r>
                <a:rPr lang="en-US" sz="1200" dirty="0">
                  <a:latin typeface="Courier New" panose="02070309020205020404" pitchFamily="49" charset="0"/>
                  <a:cs typeface="Courier New" panose="02070309020205020404" pitchFamily="49" charset="0"/>
                </a:rPr>
                <a:t> return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0</a:t>
              </a:r>
            </a:p>
          </p:txBody>
        </p:sp>
        <p:sp>
          <p:nvSpPr>
            <p:cNvPr id="19" name="TextBox 18">
              <a:extLst>
                <a:ext uri="{FF2B5EF4-FFF2-40B4-BE49-F238E27FC236}">
                  <a16:creationId xmlns:a16="http://schemas.microsoft.com/office/drawing/2014/main" id="{4AE167D3-2948-C548-A1A4-2542A6B84EB0}"/>
                </a:ext>
              </a:extLst>
            </p:cNvPr>
            <p:cNvSpPr txBox="1"/>
            <p:nvPr/>
          </p:nvSpPr>
          <p:spPr>
            <a:xfrm>
              <a:off x="921215" y="2081381"/>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state</a:t>
              </a:r>
            </a:p>
          </p:txBody>
        </p:sp>
        <p:sp>
          <p:nvSpPr>
            <p:cNvPr id="20" name="TextBox 19">
              <a:extLst>
                <a:ext uri="{FF2B5EF4-FFF2-40B4-BE49-F238E27FC236}">
                  <a16:creationId xmlns:a16="http://schemas.microsoft.com/office/drawing/2014/main" id="{64C5EDC2-7146-7D48-A1E6-D65B27ACC232}"/>
                </a:ext>
              </a:extLst>
            </p:cNvPr>
            <p:cNvSpPr txBox="1"/>
            <p:nvPr/>
          </p:nvSpPr>
          <p:spPr>
            <a:xfrm>
              <a:off x="921215" y="2673036"/>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behavior</a:t>
              </a:r>
            </a:p>
          </p:txBody>
        </p:sp>
        <p:sp>
          <p:nvSpPr>
            <p:cNvPr id="21" name="TextBox 20">
              <a:extLst>
                <a:ext uri="{FF2B5EF4-FFF2-40B4-BE49-F238E27FC236}">
                  <a16:creationId xmlns:a16="http://schemas.microsoft.com/office/drawing/2014/main" id="{F658A23E-9ADE-404E-9C59-A5669BFCCB3C}"/>
                </a:ext>
              </a:extLst>
            </p:cNvPr>
            <p:cNvSpPr txBox="1"/>
            <p:nvPr/>
          </p:nvSpPr>
          <p:spPr>
            <a:xfrm>
              <a:off x="1014598" y="2298929"/>
              <a:ext cx="2035232"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Node top</a:t>
              </a:r>
            </a:p>
            <a:p>
              <a:r>
                <a:rPr lang="en-US" sz="1200" dirty="0">
                  <a:latin typeface="Courier New" panose="02070309020205020404" pitchFamily="49" charset="0"/>
                  <a:cs typeface="Courier New" panose="02070309020205020404" pitchFamily="49" charset="0"/>
                </a:rPr>
                <a:t>size</a:t>
              </a:r>
            </a:p>
          </p:txBody>
        </p:sp>
      </p:grpSp>
      <p:sp>
        <p:nvSpPr>
          <p:cNvPr id="22" name="Rectangle 21">
            <a:extLst>
              <a:ext uri="{FF2B5EF4-FFF2-40B4-BE49-F238E27FC236}">
                <a16:creationId xmlns:a16="http://schemas.microsoft.com/office/drawing/2014/main" id="{7AF4C6FE-9D82-6640-A78F-397F4DDF743D}"/>
              </a:ext>
            </a:extLst>
          </p:cNvPr>
          <p:cNvSpPr/>
          <p:nvPr/>
        </p:nvSpPr>
        <p:spPr>
          <a:xfrm>
            <a:off x="7024118" y="1666626"/>
            <a:ext cx="4754610" cy="2868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A476440-A38C-A04D-A78B-649EC8940E43}"/>
              </a:ext>
            </a:extLst>
          </p:cNvPr>
          <p:cNvSpPr txBox="1"/>
          <p:nvPr/>
        </p:nvSpPr>
        <p:spPr>
          <a:xfrm>
            <a:off x="7162970" y="1847295"/>
            <a:ext cx="2050964" cy="2412199"/>
          </a:xfrm>
          <a:prstGeom prst="rect">
            <a:avLst/>
          </a:prstGeom>
          <a:noFill/>
        </p:spPr>
        <p:txBody>
          <a:bodyPr wrap="square" rtlCol="0">
            <a:spAutoFit/>
          </a:bodyPr>
          <a:lstStyle/>
          <a:p>
            <a:r>
              <a:rPr lang="en-US"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Big O Analysis</a:t>
            </a:r>
            <a:endParaRPr lang="en-US" dirty="0">
              <a:latin typeface="Courier New" panose="02070309020205020404" pitchFamily="49" charset="0"/>
              <a:ea typeface="Segoe UI Historic" panose="020B0502040204020203" pitchFamily="34" charset="0"/>
              <a:cs typeface="Courier New" panose="02070309020205020404" pitchFamily="49" charset="0"/>
            </a:endParaRP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pop()</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peek()</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size()</a:t>
            </a:r>
          </a:p>
          <a:p>
            <a:pPr>
              <a:lnSpc>
                <a:spcPct val="150000"/>
              </a:lnSpc>
            </a:pPr>
            <a:r>
              <a:rPr lang="en-US" dirty="0" err="1">
                <a:latin typeface="Courier New" panose="02070309020205020404" pitchFamily="49" charset="0"/>
                <a:ea typeface="Segoe UI Historic" panose="020B0502040204020203" pitchFamily="34" charset="0"/>
                <a:cs typeface="Courier New" panose="02070309020205020404" pitchFamily="49" charset="0"/>
              </a:rPr>
              <a:t>isEmpty</a:t>
            </a:r>
            <a:r>
              <a:rPr lang="en-US" dirty="0">
                <a:latin typeface="Courier New" panose="02070309020205020404" pitchFamily="49" charset="0"/>
                <a:ea typeface="Segoe UI Historic" panose="020B0502040204020203" pitchFamily="34" charset="0"/>
                <a:cs typeface="Courier New" panose="02070309020205020404" pitchFamily="49" charset="0"/>
              </a:rPr>
              <a: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push()</a:t>
            </a:r>
          </a:p>
        </p:txBody>
      </p:sp>
      <p:sp>
        <p:nvSpPr>
          <p:cNvPr id="24" name="TextBox 23">
            <a:extLst>
              <a:ext uri="{FF2B5EF4-FFF2-40B4-BE49-F238E27FC236}">
                <a16:creationId xmlns:a16="http://schemas.microsoft.com/office/drawing/2014/main" id="{E02D9EAB-0793-324C-B283-AB0318EA4064}"/>
              </a:ext>
            </a:extLst>
          </p:cNvPr>
          <p:cNvSpPr txBox="1"/>
          <p:nvPr/>
        </p:nvSpPr>
        <p:spPr>
          <a:xfrm>
            <a:off x="8580337" y="3826710"/>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25" name="TextBox 24">
            <a:extLst>
              <a:ext uri="{FF2B5EF4-FFF2-40B4-BE49-F238E27FC236}">
                <a16:creationId xmlns:a16="http://schemas.microsoft.com/office/drawing/2014/main" id="{9BD75716-86EC-CB4E-8DEB-CE9F6EBBC7D0}"/>
              </a:ext>
            </a:extLst>
          </p:cNvPr>
          <p:cNvSpPr txBox="1"/>
          <p:nvPr/>
        </p:nvSpPr>
        <p:spPr>
          <a:xfrm>
            <a:off x="8580337" y="2213016"/>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26" name="TextBox 25">
            <a:extLst>
              <a:ext uri="{FF2B5EF4-FFF2-40B4-BE49-F238E27FC236}">
                <a16:creationId xmlns:a16="http://schemas.microsoft.com/office/drawing/2014/main" id="{264090E1-6488-574B-862A-676E0EC77CA7}"/>
              </a:ext>
            </a:extLst>
          </p:cNvPr>
          <p:cNvSpPr txBox="1"/>
          <p:nvPr/>
        </p:nvSpPr>
        <p:spPr>
          <a:xfrm>
            <a:off x="8580337" y="2609373"/>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27" name="TextBox 26">
            <a:extLst>
              <a:ext uri="{FF2B5EF4-FFF2-40B4-BE49-F238E27FC236}">
                <a16:creationId xmlns:a16="http://schemas.microsoft.com/office/drawing/2014/main" id="{6576F578-F8A3-4F4F-935F-ECF430317767}"/>
              </a:ext>
            </a:extLst>
          </p:cNvPr>
          <p:cNvSpPr txBox="1"/>
          <p:nvPr/>
        </p:nvSpPr>
        <p:spPr>
          <a:xfrm>
            <a:off x="8580337" y="3049794"/>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28" name="TextBox 27">
            <a:extLst>
              <a:ext uri="{FF2B5EF4-FFF2-40B4-BE49-F238E27FC236}">
                <a16:creationId xmlns:a16="http://schemas.microsoft.com/office/drawing/2014/main" id="{B40E6D14-A2EB-7C4B-8570-CDC7EBC53EAB}"/>
              </a:ext>
            </a:extLst>
          </p:cNvPr>
          <p:cNvSpPr txBox="1"/>
          <p:nvPr/>
        </p:nvSpPr>
        <p:spPr>
          <a:xfrm>
            <a:off x="8580337" y="3457378"/>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grpSp>
        <p:nvGrpSpPr>
          <p:cNvPr id="29" name="Group 28">
            <a:extLst>
              <a:ext uri="{FF2B5EF4-FFF2-40B4-BE49-F238E27FC236}">
                <a16:creationId xmlns:a16="http://schemas.microsoft.com/office/drawing/2014/main" id="{B6F9B55F-7BA8-D543-A199-E8269C1BE0E1}"/>
              </a:ext>
            </a:extLst>
          </p:cNvPr>
          <p:cNvGrpSpPr/>
          <p:nvPr/>
        </p:nvGrpSpPr>
        <p:grpSpPr>
          <a:xfrm>
            <a:off x="589754" y="1666626"/>
            <a:ext cx="2320363" cy="2780359"/>
            <a:chOff x="908857" y="1530095"/>
            <a:chExt cx="2320363" cy="2780359"/>
          </a:xfrm>
        </p:grpSpPr>
        <p:sp>
          <p:nvSpPr>
            <p:cNvPr id="30" name="Rectangle 29">
              <a:extLst>
                <a:ext uri="{FF2B5EF4-FFF2-40B4-BE49-F238E27FC236}">
                  <a16:creationId xmlns:a16="http://schemas.microsoft.com/office/drawing/2014/main" id="{C203E101-A15B-4A4D-B1C4-84F82293BEDF}"/>
                </a:ext>
              </a:extLst>
            </p:cNvPr>
            <p:cNvSpPr/>
            <p:nvPr/>
          </p:nvSpPr>
          <p:spPr>
            <a:xfrm>
              <a:off x="908857" y="2061556"/>
              <a:ext cx="2320363" cy="2248898"/>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220AF12-5F29-1E43-8DCF-376EB61F0B35}"/>
                </a:ext>
              </a:extLst>
            </p:cNvPr>
            <p:cNvSpPr/>
            <p:nvPr/>
          </p:nvSpPr>
          <p:spPr>
            <a:xfrm>
              <a:off x="908858" y="1530095"/>
              <a:ext cx="2320362"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Stack ADT</a:t>
              </a:r>
            </a:p>
          </p:txBody>
        </p:sp>
        <p:sp>
          <p:nvSpPr>
            <p:cNvPr id="32" name="TextBox 31">
              <a:extLst>
                <a:ext uri="{FF2B5EF4-FFF2-40B4-BE49-F238E27FC236}">
                  <a16:creationId xmlns:a16="http://schemas.microsoft.com/office/drawing/2014/main" id="{883B41A2-B3EB-594A-97BA-07E1535DEB87}"/>
                </a:ext>
              </a:extLst>
            </p:cNvPr>
            <p:cNvSpPr txBox="1"/>
            <p:nvPr/>
          </p:nvSpPr>
          <p:spPr>
            <a:xfrm>
              <a:off x="1076296" y="2988919"/>
              <a:ext cx="2152924" cy="1200329"/>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push(item)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pop()</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and remove item at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peek()</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look at item at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isEmpty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 is 0?</a:t>
              </a:r>
            </a:p>
          </p:txBody>
        </p:sp>
        <p:sp>
          <p:nvSpPr>
            <p:cNvPr id="33" name="TextBox 32">
              <a:extLst>
                <a:ext uri="{FF2B5EF4-FFF2-40B4-BE49-F238E27FC236}">
                  <a16:creationId xmlns:a16="http://schemas.microsoft.com/office/drawing/2014/main" id="{E6413832-1E02-CF43-B8F1-41D5D8EC12CB}"/>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34" name="TextBox 33">
              <a:extLst>
                <a:ext uri="{FF2B5EF4-FFF2-40B4-BE49-F238E27FC236}">
                  <a16:creationId xmlns:a16="http://schemas.microsoft.com/office/drawing/2014/main" id="{8DF47279-7DC6-254E-856E-4EC3C03F106D}"/>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35" name="TextBox 34">
              <a:extLst>
                <a:ext uri="{FF2B5EF4-FFF2-40B4-BE49-F238E27FC236}">
                  <a16:creationId xmlns:a16="http://schemas.microsoft.com/office/drawing/2014/main" id="{5123E4BE-7B57-F74E-A499-4FEE9149B75F}"/>
                </a:ext>
              </a:extLst>
            </p:cNvPr>
            <p:cNvSpPr txBox="1"/>
            <p:nvPr/>
          </p:nvSpPr>
          <p:spPr>
            <a:xfrm>
              <a:off x="1076295" y="2335727"/>
              <a:ext cx="1861241"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ordered items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Number of items</a:t>
              </a:r>
            </a:p>
          </p:txBody>
        </p:sp>
      </p:grpSp>
      <p:cxnSp>
        <p:nvCxnSpPr>
          <p:cNvPr id="51" name="Straight Arrow Connector 50">
            <a:extLst>
              <a:ext uri="{FF2B5EF4-FFF2-40B4-BE49-F238E27FC236}">
                <a16:creationId xmlns:a16="http://schemas.microsoft.com/office/drawing/2014/main" id="{82F6C2BC-DC7D-CA4C-861A-89B9FD0FA150}"/>
              </a:ext>
            </a:extLst>
          </p:cNvPr>
          <p:cNvCxnSpPr>
            <a:cxnSpLocks/>
          </p:cNvCxnSpPr>
          <p:nvPr/>
        </p:nvCxnSpPr>
        <p:spPr>
          <a:xfrm>
            <a:off x="4162120" y="5506700"/>
            <a:ext cx="685183"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9" name="Group 58">
            <a:extLst>
              <a:ext uri="{FF2B5EF4-FFF2-40B4-BE49-F238E27FC236}">
                <a16:creationId xmlns:a16="http://schemas.microsoft.com/office/drawing/2014/main" id="{625DB728-9385-6641-90C4-744049C8B226}"/>
              </a:ext>
            </a:extLst>
          </p:cNvPr>
          <p:cNvGrpSpPr/>
          <p:nvPr/>
        </p:nvGrpSpPr>
        <p:grpSpPr>
          <a:xfrm>
            <a:off x="4324783" y="4684849"/>
            <a:ext cx="846246" cy="434249"/>
            <a:chOff x="6736302" y="6015894"/>
            <a:chExt cx="846246" cy="434249"/>
          </a:xfrm>
        </p:grpSpPr>
        <p:sp>
          <p:nvSpPr>
            <p:cNvPr id="44" name="Rectangle 43">
              <a:extLst>
                <a:ext uri="{FF2B5EF4-FFF2-40B4-BE49-F238E27FC236}">
                  <a16:creationId xmlns:a16="http://schemas.microsoft.com/office/drawing/2014/main" id="{C574DE7B-E475-DB49-B7CC-A6E39A1287DD}"/>
                </a:ext>
              </a:extLst>
            </p:cNvPr>
            <p:cNvSpPr/>
            <p:nvPr/>
          </p:nvSpPr>
          <p:spPr>
            <a:xfrm>
              <a:off x="6743392" y="6015894"/>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5EA76A96-0EF6-8B4D-989B-6E8A7606ACD8}"/>
                </a:ext>
              </a:extLst>
            </p:cNvPr>
            <p:cNvCxnSpPr>
              <a:cxnSpLocks/>
            </p:cNvCxnSpPr>
            <p:nvPr/>
          </p:nvCxnSpPr>
          <p:spPr>
            <a:xfrm>
              <a:off x="7358383" y="6019866"/>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01918A68-579B-6746-8172-3E7FC1A7D202}"/>
                </a:ext>
              </a:extLst>
            </p:cNvPr>
            <p:cNvSpPr txBox="1"/>
            <p:nvPr/>
          </p:nvSpPr>
          <p:spPr>
            <a:xfrm>
              <a:off x="6736302" y="6080877"/>
              <a:ext cx="654207" cy="307777"/>
            </a:xfrm>
            <a:prstGeom prst="rect">
              <a:avLst/>
            </a:prstGeom>
            <a:noFill/>
          </p:spPr>
          <p:txBody>
            <a:bodyPr wrap="square" rtlCol="0">
              <a:spAutoFit/>
            </a:bodyPr>
            <a:lstStyle/>
            <a:p>
              <a:pPr algn="ctr"/>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4</a:t>
              </a:r>
            </a:p>
          </p:txBody>
        </p:sp>
      </p:grpSp>
      <p:grpSp>
        <p:nvGrpSpPr>
          <p:cNvPr id="58" name="Group 57">
            <a:extLst>
              <a:ext uri="{FF2B5EF4-FFF2-40B4-BE49-F238E27FC236}">
                <a16:creationId xmlns:a16="http://schemas.microsoft.com/office/drawing/2014/main" id="{B039E052-E09C-0344-A962-09180C2A99D3}"/>
              </a:ext>
            </a:extLst>
          </p:cNvPr>
          <p:cNvGrpSpPr/>
          <p:nvPr/>
        </p:nvGrpSpPr>
        <p:grpSpPr>
          <a:xfrm>
            <a:off x="4933031" y="5272907"/>
            <a:ext cx="850668" cy="450285"/>
            <a:chOff x="4651525" y="5241015"/>
            <a:chExt cx="850668" cy="450285"/>
          </a:xfrm>
        </p:grpSpPr>
        <p:sp>
          <p:nvSpPr>
            <p:cNvPr id="48" name="Rectangle 47">
              <a:extLst>
                <a:ext uri="{FF2B5EF4-FFF2-40B4-BE49-F238E27FC236}">
                  <a16:creationId xmlns:a16="http://schemas.microsoft.com/office/drawing/2014/main" id="{09A91D5E-D0A0-D944-9202-E9B85B46C091}"/>
                </a:ext>
              </a:extLst>
            </p:cNvPr>
            <p:cNvSpPr/>
            <p:nvPr/>
          </p:nvSpPr>
          <p:spPr>
            <a:xfrm>
              <a:off x="4658615" y="5257051"/>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a:extLst>
                <a:ext uri="{FF2B5EF4-FFF2-40B4-BE49-F238E27FC236}">
                  <a16:creationId xmlns:a16="http://schemas.microsoft.com/office/drawing/2014/main" id="{905273F5-DF68-AF40-B551-D6F8A5C1077D}"/>
                </a:ext>
              </a:extLst>
            </p:cNvPr>
            <p:cNvCxnSpPr>
              <a:cxnSpLocks/>
            </p:cNvCxnSpPr>
            <p:nvPr/>
          </p:nvCxnSpPr>
          <p:spPr>
            <a:xfrm>
              <a:off x="5273606" y="5261023"/>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076A6B3-C946-F94C-857D-BFF67A258022}"/>
                </a:ext>
              </a:extLst>
            </p:cNvPr>
            <p:cNvSpPr txBox="1"/>
            <p:nvPr/>
          </p:nvSpPr>
          <p:spPr>
            <a:xfrm>
              <a:off x="4651525" y="5322034"/>
              <a:ext cx="654207" cy="307777"/>
            </a:xfrm>
            <a:prstGeom prst="rect">
              <a:avLst/>
            </a:prstGeom>
            <a:noFill/>
          </p:spPr>
          <p:txBody>
            <a:bodyPr wrap="square" rtlCol="0">
              <a:spAutoFit/>
            </a:bodyPr>
            <a:lstStyle/>
            <a:p>
              <a:pPr algn="ctr"/>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3</a:t>
              </a:r>
            </a:p>
          </p:txBody>
        </p:sp>
        <p:cxnSp>
          <p:nvCxnSpPr>
            <p:cNvPr id="53" name="Straight Connector 52">
              <a:extLst>
                <a:ext uri="{FF2B5EF4-FFF2-40B4-BE49-F238E27FC236}">
                  <a16:creationId xmlns:a16="http://schemas.microsoft.com/office/drawing/2014/main" id="{1EE95322-EC58-364D-A09F-4E5B4D11098F}"/>
                </a:ext>
              </a:extLst>
            </p:cNvPr>
            <p:cNvCxnSpPr/>
            <p:nvPr/>
          </p:nvCxnSpPr>
          <p:spPr>
            <a:xfrm flipH="1">
              <a:off x="5278028" y="5241015"/>
              <a:ext cx="224165" cy="44421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grpSp>
      <p:sp>
        <p:nvSpPr>
          <p:cNvPr id="54" name="TextBox 53">
            <a:extLst>
              <a:ext uri="{FF2B5EF4-FFF2-40B4-BE49-F238E27FC236}">
                <a16:creationId xmlns:a16="http://schemas.microsoft.com/office/drawing/2014/main" id="{FBBD29A7-78BC-0149-8CE1-1A38A725D636}"/>
              </a:ext>
            </a:extLst>
          </p:cNvPr>
          <p:cNvSpPr txBox="1"/>
          <p:nvPr/>
        </p:nvSpPr>
        <p:spPr>
          <a:xfrm>
            <a:off x="3132097" y="5331934"/>
            <a:ext cx="87395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front</a:t>
            </a:r>
          </a:p>
        </p:txBody>
      </p:sp>
      <p:cxnSp>
        <p:nvCxnSpPr>
          <p:cNvPr id="61" name="Elbow Connector 60">
            <a:extLst>
              <a:ext uri="{FF2B5EF4-FFF2-40B4-BE49-F238E27FC236}">
                <a16:creationId xmlns:a16="http://schemas.microsoft.com/office/drawing/2014/main" id="{C199255A-A604-7F4C-9E1C-7AA17BCC5792}"/>
              </a:ext>
            </a:extLst>
          </p:cNvPr>
          <p:cNvCxnSpPr>
            <a:stCxn id="54" idx="3"/>
            <a:endCxn id="46" idx="1"/>
          </p:cNvCxnSpPr>
          <p:nvPr/>
        </p:nvCxnSpPr>
        <p:spPr>
          <a:xfrm flipV="1">
            <a:off x="4006054" y="4903721"/>
            <a:ext cx="318729" cy="612879"/>
          </a:xfrm>
          <a:prstGeom prst="bentConnector3">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Elbow Connector 65">
            <a:extLst>
              <a:ext uri="{FF2B5EF4-FFF2-40B4-BE49-F238E27FC236}">
                <a16:creationId xmlns:a16="http://schemas.microsoft.com/office/drawing/2014/main" id="{BC680198-3D10-264C-B791-E5A270ABA1BE}"/>
              </a:ext>
            </a:extLst>
          </p:cNvPr>
          <p:cNvCxnSpPr>
            <a:cxnSpLocks/>
            <a:stCxn id="44" idx="3"/>
            <a:endCxn id="50" idx="1"/>
          </p:cNvCxnSpPr>
          <p:nvPr/>
        </p:nvCxnSpPr>
        <p:spPr>
          <a:xfrm flipH="1">
            <a:off x="4933031" y="4901974"/>
            <a:ext cx="237998" cy="605841"/>
          </a:xfrm>
          <a:prstGeom prst="bentConnector5">
            <a:avLst>
              <a:gd name="adj1" fmla="val -96051"/>
              <a:gd name="adj2" fmla="val 55219"/>
              <a:gd name="adj3" fmla="val 19605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40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fade">
                                      <p:cBhvr>
                                        <p:cTn id="16" dur="500"/>
                                        <p:tgtEl>
                                          <p:spTgt spid="5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animEffect transition="in" filter="fade">
                                      <p:cBhvr>
                                        <p:cTn id="21" dur="5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8"/>
                                        </p:tgtEl>
                                        <p:attrNameLst>
                                          <p:attrName>style.visibility</p:attrName>
                                        </p:attrNameLst>
                                      </p:cBhvr>
                                      <p:to>
                                        <p:strVal val="visible"/>
                                      </p:to>
                                    </p:set>
                                    <p:animEffect transition="in" filter="fade">
                                      <p:cBhvr>
                                        <p:cTn id="26" dur="500"/>
                                        <p:tgtEl>
                                          <p:spTgt spid="5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fade">
                                      <p:cBhvr>
                                        <p:cTn id="34" dur="500"/>
                                        <p:tgtEl>
                                          <p:spTgt spid="7">
                                            <p:txEl>
                                              <p:pRg st="1" end="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500"/>
                                        <p:tgtEl>
                                          <p:spTgt spid="59"/>
                                        </p:tgtEl>
                                      </p:cBhvr>
                                    </p:animEffect>
                                  </p:childTnLst>
                                </p:cTn>
                              </p:par>
                              <p:par>
                                <p:cTn id="40" presetID="10" presetClass="entr" presetSubtype="0" fill="hold" nodeType="withEffect">
                                  <p:stCondLst>
                                    <p:cond delay="0"/>
                                  </p:stCondLst>
                                  <p:childTnLst>
                                    <p:set>
                                      <p:cBhvr>
                                        <p:cTn id="41" dur="1" fill="hold">
                                          <p:stCondLst>
                                            <p:cond delay="0"/>
                                          </p:stCondLst>
                                        </p:cTn>
                                        <p:tgtEl>
                                          <p:spTgt spid="66"/>
                                        </p:tgtEl>
                                        <p:attrNameLst>
                                          <p:attrName>style.visibility</p:attrName>
                                        </p:attrNameLst>
                                      </p:cBhvr>
                                      <p:to>
                                        <p:strVal val="visible"/>
                                      </p:to>
                                    </p:set>
                                    <p:animEffect transition="in" filter="fade">
                                      <p:cBhvr>
                                        <p:cTn id="42" dur="500"/>
                                        <p:tgtEl>
                                          <p:spTgt spid="66"/>
                                        </p:tgtEl>
                                      </p:cBhvr>
                                    </p:animEffect>
                                  </p:childTnLst>
                                </p:cTn>
                              </p:par>
                              <p:par>
                                <p:cTn id="43" presetID="10"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animEffect transition="in" filter="fade">
                                      <p:cBhvr>
                                        <p:cTn id="45" dur="500"/>
                                        <p:tgtEl>
                                          <p:spTgt spid="61"/>
                                        </p:tgtEl>
                                      </p:cBhvr>
                                    </p:animEffect>
                                  </p:childTnLst>
                                </p:cTn>
                              </p:par>
                              <p:par>
                                <p:cTn id="46" presetID="10" presetClass="exit" presetSubtype="0" fill="hold" nodeType="withEffect">
                                  <p:stCondLst>
                                    <p:cond delay="0"/>
                                  </p:stCondLst>
                                  <p:childTnLst>
                                    <p:animEffect transition="out" filter="fade">
                                      <p:cBhvr>
                                        <p:cTn id="47" dur="500"/>
                                        <p:tgtEl>
                                          <p:spTgt spid="51"/>
                                        </p:tgtEl>
                                      </p:cBhvr>
                                    </p:animEffect>
                                    <p:set>
                                      <p:cBhvr>
                                        <p:cTn id="48" dur="1" fill="hold">
                                          <p:stCondLst>
                                            <p:cond delay="499"/>
                                          </p:stCondLst>
                                        </p:cTn>
                                        <p:tgtEl>
                                          <p:spTgt spid="51"/>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fade">
                                      <p:cBhvr>
                                        <p:cTn id="51" dur="500"/>
                                        <p:tgtEl>
                                          <p:spTgt spid="1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7">
                                            <p:txEl>
                                              <p:pRg st="2" end="2"/>
                                            </p:txEl>
                                          </p:spTgt>
                                        </p:tgtEl>
                                        <p:attrNameLst>
                                          <p:attrName>style.visibility</p:attrName>
                                        </p:attrNameLst>
                                      </p:cBhvr>
                                      <p:to>
                                        <p:strVal val="visible"/>
                                      </p:to>
                                    </p:set>
                                    <p:animEffect transition="in" filter="fade">
                                      <p:cBhvr>
                                        <p:cTn id="56" dur="500"/>
                                        <p:tgtEl>
                                          <p:spTgt spid="7">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51"/>
                                        </p:tgtEl>
                                        <p:attrNameLst>
                                          <p:attrName>style.visibility</p:attrName>
                                        </p:attrNameLst>
                                      </p:cBhvr>
                                      <p:to>
                                        <p:strVal val="visible"/>
                                      </p:to>
                                    </p:set>
                                    <p:animEffect transition="in" filter="fade">
                                      <p:cBhvr>
                                        <p:cTn id="61" dur="500"/>
                                        <p:tgtEl>
                                          <p:spTgt spid="51"/>
                                        </p:tgtEl>
                                      </p:cBhvr>
                                    </p:animEffect>
                                  </p:childTnLst>
                                </p:cTn>
                              </p:par>
                              <p:par>
                                <p:cTn id="62" presetID="10" presetClass="exit" presetSubtype="0" fill="hold" grpId="1" nodeType="withEffect">
                                  <p:stCondLst>
                                    <p:cond delay="0"/>
                                  </p:stCondLst>
                                  <p:childTnLst>
                                    <p:animEffect transition="out" filter="fade">
                                      <p:cBhvr>
                                        <p:cTn id="63" dur="500"/>
                                        <p:tgtEl>
                                          <p:spTgt spid="14"/>
                                        </p:tgtEl>
                                      </p:cBhvr>
                                    </p:animEffect>
                                    <p:set>
                                      <p:cBhvr>
                                        <p:cTn id="64" dur="1" fill="hold">
                                          <p:stCondLst>
                                            <p:cond delay="499"/>
                                          </p:stCondLst>
                                        </p:cTn>
                                        <p:tgtEl>
                                          <p:spTgt spid="14"/>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66"/>
                                        </p:tgtEl>
                                      </p:cBhvr>
                                    </p:animEffect>
                                    <p:set>
                                      <p:cBhvr>
                                        <p:cTn id="70" dur="1" fill="hold">
                                          <p:stCondLst>
                                            <p:cond delay="499"/>
                                          </p:stCondLst>
                                        </p:cTn>
                                        <p:tgtEl>
                                          <p:spTgt spid="66"/>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59"/>
                                        </p:tgtEl>
                                      </p:cBhvr>
                                    </p:animEffect>
                                    <p:set>
                                      <p:cBhvr>
                                        <p:cTn id="73" dur="1" fill="hold">
                                          <p:stCondLst>
                                            <p:cond delay="499"/>
                                          </p:stCondLst>
                                        </p:cTn>
                                        <p:tgtEl>
                                          <p:spTgt spid="59"/>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23"/>
                                        </p:tgtEl>
                                        <p:attrNameLst>
                                          <p:attrName>style.visibility</p:attrName>
                                        </p:attrNameLst>
                                      </p:cBhvr>
                                      <p:to>
                                        <p:strVal val="visible"/>
                                      </p:to>
                                    </p:set>
                                    <p:animEffect transition="in" filter="fade">
                                      <p:cBhvr>
                                        <p:cTn id="78" dur="500"/>
                                        <p:tgtEl>
                                          <p:spTgt spid="2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fade">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grpId="0" nodeType="clickEffect">
                                  <p:stCondLst>
                                    <p:cond delay="0"/>
                                  </p:stCondLst>
                                  <p:childTnLst>
                                    <p:set>
                                      <p:cBhvr>
                                        <p:cTn id="95" dur="1" fill="hold">
                                          <p:stCondLst>
                                            <p:cond delay="0"/>
                                          </p:stCondLst>
                                        </p:cTn>
                                        <p:tgtEl>
                                          <p:spTgt spid="27"/>
                                        </p:tgtEl>
                                        <p:attrNameLst>
                                          <p:attrName>style.visibility</p:attrName>
                                        </p:attrNameLst>
                                      </p:cBhvr>
                                      <p:to>
                                        <p:strVal val="visible"/>
                                      </p:to>
                                    </p:set>
                                    <p:animEffect transition="in" filter="fade">
                                      <p:cBhvr>
                                        <p:cTn id="96" dur="500"/>
                                        <p:tgtEl>
                                          <p:spTgt spid="27"/>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fade">
                                      <p:cBhvr>
                                        <p:cTn id="101" dur="500"/>
                                        <p:tgtEl>
                                          <p:spTgt spid="28"/>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grpId="0" nodeType="clickEffect">
                                  <p:stCondLst>
                                    <p:cond delay="0"/>
                                  </p:stCondLst>
                                  <p:childTnLst>
                                    <p:set>
                                      <p:cBhvr>
                                        <p:cTn id="105" dur="1" fill="hold">
                                          <p:stCondLst>
                                            <p:cond delay="0"/>
                                          </p:stCondLst>
                                        </p:cTn>
                                        <p:tgtEl>
                                          <p:spTgt spid="24"/>
                                        </p:tgtEl>
                                        <p:attrNameLst>
                                          <p:attrName>style.visibility</p:attrName>
                                        </p:attrNameLst>
                                      </p:cBhvr>
                                      <p:to>
                                        <p:strVal val="visible"/>
                                      </p:to>
                                    </p:set>
                                    <p:animEffect transition="in" filter="fade">
                                      <p:cBhvr>
                                        <p:cTn id="10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3" grpId="0" animBg="1"/>
      <p:bldP spid="14" grpId="0" animBg="1"/>
      <p:bldP spid="14" grpId="1" animBg="1"/>
      <p:bldP spid="22" grpId="0" animBg="1"/>
      <p:bldP spid="23" grpId="0"/>
      <p:bldP spid="24" grpId="0"/>
      <p:bldP spid="25" grpId="0"/>
      <p:bldP spid="26" grpId="0"/>
      <p:bldP spid="27" grpId="0"/>
      <p:bldP spid="28" grpId="0"/>
      <p:bldP spid="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8E7D2-EE8E-4665-B68E-B3B7B101AABE}"/>
              </a:ext>
            </a:extLst>
          </p:cNvPr>
          <p:cNvSpPr>
            <a:spLocks noGrp="1"/>
          </p:cNvSpPr>
          <p:nvPr>
            <p:ph type="title"/>
          </p:nvPr>
        </p:nvSpPr>
        <p:spPr/>
        <p:txBody>
          <a:bodyPr/>
          <a:lstStyle/>
          <a:p>
            <a:r>
              <a:rPr lang="en-US" i="1" dirty="0">
                <a:solidFill>
                  <a:srgbClr val="B6A479"/>
                </a:solidFill>
              </a:rPr>
              <a:t>Review: </a:t>
            </a:r>
            <a:r>
              <a:rPr lang="en-US" dirty="0"/>
              <a:t>What is a Queue?</a:t>
            </a:r>
          </a:p>
        </p:txBody>
      </p:sp>
      <p:sp>
        <p:nvSpPr>
          <p:cNvPr id="3" name="Content Placeholder 2">
            <a:extLst>
              <a:ext uri="{FF2B5EF4-FFF2-40B4-BE49-F238E27FC236}">
                <a16:creationId xmlns:a16="http://schemas.microsoft.com/office/drawing/2014/main" id="{72F9AB26-302B-4F93-B77E-B50206B7D358}"/>
              </a:ext>
            </a:extLst>
          </p:cNvPr>
          <p:cNvSpPr>
            <a:spLocks noGrp="1"/>
          </p:cNvSpPr>
          <p:nvPr>
            <p:ph idx="1"/>
          </p:nvPr>
        </p:nvSpPr>
        <p:spPr>
          <a:xfrm>
            <a:off x="575240" y="1463857"/>
            <a:ext cx="6848817" cy="1719262"/>
          </a:xfrm>
        </p:spPr>
        <p:txBody>
          <a:bodyPr>
            <a:normAutofit lnSpcReduction="10000"/>
          </a:bodyPr>
          <a:lstStyle/>
          <a:p>
            <a:r>
              <a:rPr lang="en-US" altLang="en-US" b="1" dirty="0">
                <a:solidFill>
                  <a:srgbClr val="4C3282"/>
                </a:solidFill>
              </a:rPr>
              <a:t>queue</a:t>
            </a:r>
            <a:r>
              <a:rPr lang="en-US" altLang="en-US" dirty="0">
                <a:solidFill>
                  <a:srgbClr val="4C3282"/>
                </a:solidFill>
              </a:rPr>
              <a:t>:</a:t>
            </a:r>
            <a:r>
              <a:rPr lang="en-US" altLang="en-US" dirty="0"/>
              <a:t> Retrieves elements in the order they were added.</a:t>
            </a:r>
          </a:p>
          <a:p>
            <a:pPr lvl="1"/>
            <a:r>
              <a:rPr lang="en-US" altLang="en-US" dirty="0"/>
              <a:t>First-In, First-Out ("FIFO")</a:t>
            </a:r>
          </a:p>
          <a:p>
            <a:pPr lvl="1"/>
            <a:r>
              <a:rPr lang="en-US" altLang="en-US" dirty="0"/>
              <a:t>Elements are stored in order of insertion but don't have indexes.</a:t>
            </a:r>
          </a:p>
          <a:p>
            <a:pPr lvl="1"/>
            <a:r>
              <a:rPr lang="en-US" altLang="en-US" dirty="0"/>
              <a:t>Client can only add to the end of the queue, and can only examine/remove the front of the queue.</a:t>
            </a:r>
          </a:p>
        </p:txBody>
      </p:sp>
      <p:sp>
        <p:nvSpPr>
          <p:cNvPr id="4" name="Footer Placeholder 3">
            <a:extLst>
              <a:ext uri="{FF2B5EF4-FFF2-40B4-BE49-F238E27FC236}">
                <a16:creationId xmlns:a16="http://schemas.microsoft.com/office/drawing/2014/main" id="{9131A6B5-2067-4AA3-9153-CA4EB1ECE271}"/>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233217E4-C11C-40ED-9F01-2EF5F69D2E31}"/>
              </a:ext>
            </a:extLst>
          </p:cNvPr>
          <p:cNvSpPr>
            <a:spLocks noGrp="1"/>
          </p:cNvSpPr>
          <p:nvPr>
            <p:ph type="sldNum" sz="quarter" idx="12"/>
          </p:nvPr>
        </p:nvSpPr>
        <p:spPr/>
        <p:txBody>
          <a:bodyPr/>
          <a:lstStyle/>
          <a:p>
            <a:fld id="{659665DE-58FC-41F4-AC58-2C90A5E00527}" type="slidenum">
              <a:rPr lang="en-US" smtClean="0"/>
              <a:t>11</a:t>
            </a:fld>
            <a:endParaRPr lang="en-US"/>
          </a:p>
        </p:txBody>
      </p:sp>
      <p:graphicFrame>
        <p:nvGraphicFramePr>
          <p:cNvPr id="7" name="Group 135">
            <a:extLst>
              <a:ext uri="{FF2B5EF4-FFF2-40B4-BE49-F238E27FC236}">
                <a16:creationId xmlns:a16="http://schemas.microsoft.com/office/drawing/2014/main" id="{10DB36E2-F518-4D85-9B34-ADCFE11C4DCE}"/>
              </a:ext>
            </a:extLst>
          </p:cNvPr>
          <p:cNvGraphicFramePr>
            <a:graphicFrameLocks noGrp="1"/>
          </p:cNvGraphicFramePr>
          <p:nvPr>
            <p:extLst>
              <p:ext uri="{D42A27DB-BD31-4B8C-83A1-F6EECF244321}">
                <p14:modId xmlns:p14="http://schemas.microsoft.com/office/powerpoint/2010/main" val="3899809145"/>
              </p:ext>
            </p:extLst>
          </p:nvPr>
        </p:nvGraphicFramePr>
        <p:xfrm>
          <a:off x="5300886" y="3256337"/>
          <a:ext cx="2559050" cy="965200"/>
        </p:xfrm>
        <a:graphic>
          <a:graphicData uri="http://schemas.openxmlformats.org/drawingml/2006/table">
            <a:tbl>
              <a:tblPr/>
              <a:tblGrid>
                <a:gridCol w="852488">
                  <a:extLst>
                    <a:ext uri="{9D8B030D-6E8A-4147-A177-3AD203B41FA5}">
                      <a16:colId xmlns:a16="http://schemas.microsoft.com/office/drawing/2014/main" val="155430290"/>
                    </a:ext>
                  </a:extLst>
                </a:gridCol>
                <a:gridCol w="854075">
                  <a:extLst>
                    <a:ext uri="{9D8B030D-6E8A-4147-A177-3AD203B41FA5}">
                      <a16:colId xmlns:a16="http://schemas.microsoft.com/office/drawing/2014/main" val="2721957330"/>
                    </a:ext>
                  </a:extLst>
                </a:gridCol>
                <a:gridCol w="852487">
                  <a:extLst>
                    <a:ext uri="{9D8B030D-6E8A-4147-A177-3AD203B41FA5}">
                      <a16:colId xmlns:a16="http://schemas.microsoft.com/office/drawing/2014/main" val="3666642777"/>
                    </a:ext>
                  </a:extLst>
                </a:gridCol>
              </a:tblGrid>
              <a:tr h="482600">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ea typeface="MS PGothic" panose="020B0600070205080204" pitchFamily="34" charset="-128"/>
                        </a:rPr>
                        <a:t>front</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ahoma" panose="020B0604030504040204" pitchFamily="34" charset="0"/>
                        <a:ea typeface="MS PGothic" panose="020B0600070205080204" pitchFamily="34" charset="-128"/>
                      </a:endParaRP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ea typeface="MS PGothic" panose="020B0600070205080204" pitchFamily="34" charset="-128"/>
                        </a:rPr>
                        <a:t>back</a:t>
                      </a:r>
                    </a:p>
                  </a:txBody>
                  <a:tcPr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4808073"/>
                  </a:ext>
                </a:extLst>
              </a:tr>
              <a:tr h="482600">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ea typeface="MS PGothic" panose="020B0600070205080204" pitchFamily="34" charset="-128"/>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ea typeface="MS PGothic" panose="020B0600070205080204" pitchFamily="34" charset="-128"/>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MS PGothic" panose="020B0600070205080204" pitchFamily="34" charset="-128"/>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2873436592"/>
                  </a:ext>
                </a:extLst>
              </a:tr>
            </a:tbl>
          </a:graphicData>
        </a:graphic>
      </p:graphicFrame>
      <p:sp>
        <p:nvSpPr>
          <p:cNvPr id="8" name="Line 130">
            <a:extLst>
              <a:ext uri="{FF2B5EF4-FFF2-40B4-BE49-F238E27FC236}">
                <a16:creationId xmlns:a16="http://schemas.microsoft.com/office/drawing/2014/main" id="{515BEBD5-41E9-40C2-BF72-3179D33B2646}"/>
              </a:ext>
            </a:extLst>
          </p:cNvPr>
          <p:cNvSpPr>
            <a:spLocks noChangeShapeType="1"/>
          </p:cNvSpPr>
          <p:nvPr/>
        </p:nvSpPr>
        <p:spPr bwMode="auto">
          <a:xfrm flipH="1">
            <a:off x="7967886" y="3942137"/>
            <a:ext cx="685800" cy="0"/>
          </a:xfrm>
          <a:prstGeom prst="line">
            <a:avLst/>
          </a:prstGeom>
          <a:noFill/>
          <a:ln w="9525">
            <a:solidFill>
              <a:schemeClr val="tx1"/>
            </a:solidFill>
            <a:round/>
            <a:headEnd/>
            <a:tailEnd type="triangle" w="med" len="med"/>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 name="Text Box 131">
            <a:extLst>
              <a:ext uri="{FF2B5EF4-FFF2-40B4-BE49-F238E27FC236}">
                <a16:creationId xmlns:a16="http://schemas.microsoft.com/office/drawing/2014/main" id="{52453C8E-5409-404A-B5C5-FB4D606DADA4}"/>
              </a:ext>
            </a:extLst>
          </p:cNvPr>
          <p:cNvSpPr txBox="1">
            <a:spLocks noChangeArrowheads="1"/>
          </p:cNvSpPr>
          <p:nvPr/>
        </p:nvSpPr>
        <p:spPr bwMode="auto">
          <a:xfrm>
            <a:off x="8272686" y="3545262"/>
            <a:ext cx="596900"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fontAlgn="auto" hangingPunct="1">
              <a:spcBef>
                <a:spcPts val="0"/>
              </a:spcBef>
              <a:spcAft>
                <a:spcPts val="0"/>
              </a:spcAft>
              <a:defRPr/>
            </a:pPr>
            <a:r>
              <a:rPr lang="en-US" sz="2000">
                <a:latin typeface="Tahoma" charset="0"/>
                <a:ea typeface="+mn-ea"/>
              </a:rPr>
              <a:t>add</a:t>
            </a:r>
          </a:p>
        </p:txBody>
      </p:sp>
      <p:sp>
        <p:nvSpPr>
          <p:cNvPr id="10" name="Line 132">
            <a:extLst>
              <a:ext uri="{FF2B5EF4-FFF2-40B4-BE49-F238E27FC236}">
                <a16:creationId xmlns:a16="http://schemas.microsoft.com/office/drawing/2014/main" id="{C8C71462-9D40-48CD-A352-90125A726931}"/>
              </a:ext>
            </a:extLst>
          </p:cNvPr>
          <p:cNvSpPr>
            <a:spLocks noChangeShapeType="1"/>
          </p:cNvSpPr>
          <p:nvPr/>
        </p:nvSpPr>
        <p:spPr bwMode="auto">
          <a:xfrm flipH="1">
            <a:off x="4538886" y="3956425"/>
            <a:ext cx="685800" cy="0"/>
          </a:xfrm>
          <a:prstGeom prst="line">
            <a:avLst/>
          </a:prstGeom>
          <a:noFill/>
          <a:ln w="9525">
            <a:solidFill>
              <a:schemeClr val="tx1"/>
            </a:solidFill>
            <a:round/>
            <a:headEnd/>
            <a:tailEnd type="triangle" w="med" len="med"/>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11" name="Text Box 133">
            <a:extLst>
              <a:ext uri="{FF2B5EF4-FFF2-40B4-BE49-F238E27FC236}">
                <a16:creationId xmlns:a16="http://schemas.microsoft.com/office/drawing/2014/main" id="{036AEA02-126A-43D8-BFB2-AE1355236ED9}"/>
              </a:ext>
            </a:extLst>
          </p:cNvPr>
          <p:cNvSpPr txBox="1">
            <a:spLocks noChangeArrowheads="1"/>
          </p:cNvSpPr>
          <p:nvPr/>
        </p:nvSpPr>
        <p:spPr bwMode="auto">
          <a:xfrm>
            <a:off x="3472086" y="3530975"/>
            <a:ext cx="1709738"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fontAlgn="auto" hangingPunct="1">
              <a:spcBef>
                <a:spcPts val="0"/>
              </a:spcBef>
              <a:spcAft>
                <a:spcPts val="0"/>
              </a:spcAft>
              <a:defRPr/>
            </a:pPr>
            <a:r>
              <a:rPr lang="en-US" sz="2000" dirty="0">
                <a:latin typeface="Tahoma" charset="0"/>
                <a:ea typeface="+mn-ea"/>
              </a:rPr>
              <a:t>remove, peek</a:t>
            </a:r>
          </a:p>
        </p:txBody>
      </p:sp>
      <p:pic>
        <p:nvPicPr>
          <p:cNvPr id="12" name="Picture 6">
            <a:extLst>
              <a:ext uri="{FF2B5EF4-FFF2-40B4-BE49-F238E27FC236}">
                <a16:creationId xmlns:a16="http://schemas.microsoft.com/office/drawing/2014/main" id="{D195FC31-A89A-475E-B1A3-5277316977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6030" y="1463556"/>
            <a:ext cx="2819400" cy="171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Group 12">
            <a:extLst>
              <a:ext uri="{FF2B5EF4-FFF2-40B4-BE49-F238E27FC236}">
                <a16:creationId xmlns:a16="http://schemas.microsoft.com/office/drawing/2014/main" id="{BD9E7B0E-A260-254B-B6E8-8C78CCCF1CCD}"/>
              </a:ext>
            </a:extLst>
          </p:cNvPr>
          <p:cNvGrpSpPr/>
          <p:nvPr/>
        </p:nvGrpSpPr>
        <p:grpSpPr>
          <a:xfrm>
            <a:off x="575238" y="3921238"/>
            <a:ext cx="2335392" cy="2751705"/>
            <a:chOff x="908857" y="1530095"/>
            <a:chExt cx="2335392" cy="2751705"/>
          </a:xfrm>
        </p:grpSpPr>
        <p:sp>
          <p:nvSpPr>
            <p:cNvPr id="14" name="Rectangle 13">
              <a:extLst>
                <a:ext uri="{FF2B5EF4-FFF2-40B4-BE49-F238E27FC236}">
                  <a16:creationId xmlns:a16="http://schemas.microsoft.com/office/drawing/2014/main" id="{89662CC6-034A-2540-82DC-EA43D00D020B}"/>
                </a:ext>
              </a:extLst>
            </p:cNvPr>
            <p:cNvSpPr/>
            <p:nvPr/>
          </p:nvSpPr>
          <p:spPr>
            <a:xfrm>
              <a:off x="908857" y="2061556"/>
              <a:ext cx="2335391" cy="2220244"/>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F1EA8DD-D89F-4A49-827E-D2BC1BE3E78B}"/>
                </a:ext>
              </a:extLst>
            </p:cNvPr>
            <p:cNvSpPr/>
            <p:nvPr/>
          </p:nvSpPr>
          <p:spPr>
            <a:xfrm>
              <a:off x="908857" y="1530095"/>
              <a:ext cx="2335391"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Queue ADT</a:t>
              </a:r>
            </a:p>
          </p:txBody>
        </p:sp>
        <p:sp>
          <p:nvSpPr>
            <p:cNvPr id="16" name="TextBox 15">
              <a:extLst>
                <a:ext uri="{FF2B5EF4-FFF2-40B4-BE49-F238E27FC236}">
                  <a16:creationId xmlns:a16="http://schemas.microsoft.com/office/drawing/2014/main" id="{6EE9A9E5-73E6-1D48-9167-FC2573159404}"/>
                </a:ext>
              </a:extLst>
            </p:cNvPr>
            <p:cNvSpPr txBox="1"/>
            <p:nvPr/>
          </p:nvSpPr>
          <p:spPr>
            <a:xfrm>
              <a:off x="1076295" y="2988919"/>
              <a:ext cx="2167954" cy="1200329"/>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add(item)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back </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remove()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remove and return item at front</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peek()</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item at front</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isEmpty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 is 0?</a:t>
              </a:r>
            </a:p>
          </p:txBody>
        </p:sp>
        <p:sp>
          <p:nvSpPr>
            <p:cNvPr id="17" name="TextBox 16">
              <a:extLst>
                <a:ext uri="{FF2B5EF4-FFF2-40B4-BE49-F238E27FC236}">
                  <a16:creationId xmlns:a16="http://schemas.microsoft.com/office/drawing/2014/main" id="{06A66167-A9B5-FF4B-A926-0A59B8D3C025}"/>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18" name="TextBox 17">
              <a:extLst>
                <a:ext uri="{FF2B5EF4-FFF2-40B4-BE49-F238E27FC236}">
                  <a16:creationId xmlns:a16="http://schemas.microsoft.com/office/drawing/2014/main" id="{08F4582E-75F2-344D-9F93-56AC09DE911F}"/>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19" name="TextBox 18">
              <a:extLst>
                <a:ext uri="{FF2B5EF4-FFF2-40B4-BE49-F238E27FC236}">
                  <a16:creationId xmlns:a16="http://schemas.microsoft.com/office/drawing/2014/main" id="{BE5E2C61-D792-5548-AB93-DAEB327D416B}"/>
                </a:ext>
              </a:extLst>
            </p:cNvPr>
            <p:cNvSpPr txBox="1"/>
            <p:nvPr/>
          </p:nvSpPr>
          <p:spPr>
            <a:xfrm>
              <a:off x="1076295" y="2335727"/>
              <a:ext cx="1861241"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ordered items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Number of items</a:t>
              </a:r>
            </a:p>
          </p:txBody>
        </p:sp>
      </p:grpSp>
      <p:sp>
        <p:nvSpPr>
          <p:cNvPr id="20" name="Content Placeholder 2">
            <a:extLst>
              <a:ext uri="{FF2B5EF4-FFF2-40B4-BE49-F238E27FC236}">
                <a16:creationId xmlns:a16="http://schemas.microsoft.com/office/drawing/2014/main" id="{AC22D9D0-265E-E044-A6EA-18A2BB0E9491}"/>
              </a:ext>
            </a:extLst>
          </p:cNvPr>
          <p:cNvSpPr txBox="1">
            <a:spLocks/>
          </p:cNvSpPr>
          <p:nvPr/>
        </p:nvSpPr>
        <p:spPr>
          <a:xfrm>
            <a:off x="3193254" y="4486220"/>
            <a:ext cx="7910624" cy="21085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altLang="en-US" dirty="0">
                <a:solidFill>
                  <a:srgbClr val="B6A479"/>
                </a:solidFill>
              </a:rPr>
              <a:t>supported operations:</a:t>
            </a:r>
          </a:p>
          <a:p>
            <a:pPr lvl="1"/>
            <a:r>
              <a:rPr lang="en-US" altLang="en-US" b="1" dirty="0"/>
              <a:t>add(item): </a:t>
            </a:r>
            <a:r>
              <a:rPr lang="en-US" altLang="en-US" dirty="0"/>
              <a:t>aka “enqueue” add an element to the back.</a:t>
            </a:r>
          </a:p>
          <a:p>
            <a:pPr lvl="1"/>
            <a:r>
              <a:rPr lang="en-US" altLang="en-US" b="1" dirty="0"/>
              <a:t>remove():</a:t>
            </a:r>
            <a:r>
              <a:rPr lang="en-US" altLang="en-US" dirty="0"/>
              <a:t> aka “dequeue” Remove the front element and return.</a:t>
            </a:r>
          </a:p>
          <a:p>
            <a:pPr lvl="1"/>
            <a:r>
              <a:rPr lang="en-US" altLang="en-US" b="1" dirty="0"/>
              <a:t>peek()</a:t>
            </a:r>
            <a:r>
              <a:rPr lang="en-US" altLang="en-US" dirty="0"/>
              <a:t>: Examine the front element without removing it.</a:t>
            </a:r>
          </a:p>
          <a:p>
            <a:pPr lvl="1"/>
            <a:r>
              <a:rPr lang="en-US" altLang="en-US" b="1" dirty="0"/>
              <a:t>size(): </a:t>
            </a:r>
            <a:r>
              <a:rPr lang="en-US" altLang="en-US" dirty="0"/>
              <a:t>how many items are stored in the queue?</a:t>
            </a:r>
          </a:p>
          <a:p>
            <a:pPr lvl="1"/>
            <a:r>
              <a:rPr lang="en-US" altLang="en-US" b="1" dirty="0" err="1"/>
              <a:t>isEmpty</a:t>
            </a:r>
            <a:r>
              <a:rPr lang="en-US" altLang="en-US" b="1" dirty="0"/>
              <a:t>(): </a:t>
            </a:r>
            <a:r>
              <a:rPr lang="en-US" altLang="en-US" dirty="0"/>
              <a:t>if 1 or more items in the queue returns true, false otherwise</a:t>
            </a:r>
          </a:p>
          <a:p>
            <a:endParaRPr lang="en-US" dirty="0"/>
          </a:p>
        </p:txBody>
      </p:sp>
    </p:spTree>
    <p:extLst>
      <p:ext uri="{BB962C8B-B14F-4D97-AF65-F5344CB8AC3E}">
        <p14:creationId xmlns:p14="http://schemas.microsoft.com/office/powerpoint/2010/main" val="2771251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1FAB-5DC5-499D-8292-DE1A31D1F829}"/>
              </a:ext>
            </a:extLst>
          </p:cNvPr>
          <p:cNvSpPr>
            <a:spLocks noGrp="1"/>
          </p:cNvSpPr>
          <p:nvPr>
            <p:ph type="title"/>
          </p:nvPr>
        </p:nvSpPr>
        <p:spPr/>
        <p:txBody>
          <a:bodyPr/>
          <a:lstStyle/>
          <a:p>
            <a:r>
              <a:rPr lang="en-US" dirty="0"/>
              <a:t>Implementing a Queue with an Array</a:t>
            </a:r>
          </a:p>
        </p:txBody>
      </p:sp>
      <p:graphicFrame>
        <p:nvGraphicFramePr>
          <p:cNvPr id="6" name="Content Placeholder 5">
            <a:extLst>
              <a:ext uri="{FF2B5EF4-FFF2-40B4-BE49-F238E27FC236}">
                <a16:creationId xmlns:a16="http://schemas.microsoft.com/office/drawing/2014/main" id="{8A8D6DB0-8FC4-4508-B2B2-23ABF9955FAA}"/>
              </a:ext>
            </a:extLst>
          </p:cNvPr>
          <p:cNvGraphicFramePr>
            <a:graphicFrameLocks noGrp="1"/>
          </p:cNvGraphicFramePr>
          <p:nvPr>
            <p:ph idx="1"/>
            <p:extLst>
              <p:ext uri="{D42A27DB-BD31-4B8C-83A1-F6EECF244321}">
                <p14:modId xmlns:p14="http://schemas.microsoft.com/office/powerpoint/2010/main" val="107255146"/>
              </p:ext>
            </p:extLst>
          </p:nvPr>
        </p:nvGraphicFramePr>
        <p:xfrm>
          <a:off x="3117867" y="4709369"/>
          <a:ext cx="3589295" cy="1014668"/>
        </p:xfrm>
        <a:graphic>
          <a:graphicData uri="http://schemas.openxmlformats.org/drawingml/2006/table">
            <a:tbl>
              <a:tblPr firstRow="1" bandRow="1">
                <a:tableStyleId>{5C22544A-7EE6-4342-B048-85BDC9FD1C3A}</a:tableStyleId>
              </a:tblPr>
              <a:tblGrid>
                <a:gridCol w="717859">
                  <a:extLst>
                    <a:ext uri="{9D8B030D-6E8A-4147-A177-3AD203B41FA5}">
                      <a16:colId xmlns:a16="http://schemas.microsoft.com/office/drawing/2014/main" val="3841469450"/>
                    </a:ext>
                  </a:extLst>
                </a:gridCol>
                <a:gridCol w="717859">
                  <a:extLst>
                    <a:ext uri="{9D8B030D-6E8A-4147-A177-3AD203B41FA5}">
                      <a16:colId xmlns:a16="http://schemas.microsoft.com/office/drawing/2014/main" val="4098681375"/>
                    </a:ext>
                  </a:extLst>
                </a:gridCol>
                <a:gridCol w="717859">
                  <a:extLst>
                    <a:ext uri="{9D8B030D-6E8A-4147-A177-3AD203B41FA5}">
                      <a16:colId xmlns:a16="http://schemas.microsoft.com/office/drawing/2014/main" val="661582428"/>
                    </a:ext>
                  </a:extLst>
                </a:gridCol>
                <a:gridCol w="717859">
                  <a:extLst>
                    <a:ext uri="{9D8B030D-6E8A-4147-A177-3AD203B41FA5}">
                      <a16:colId xmlns:a16="http://schemas.microsoft.com/office/drawing/2014/main" val="1595276035"/>
                    </a:ext>
                  </a:extLst>
                </a:gridCol>
                <a:gridCol w="717859">
                  <a:extLst>
                    <a:ext uri="{9D8B030D-6E8A-4147-A177-3AD203B41FA5}">
                      <a16:colId xmlns:a16="http://schemas.microsoft.com/office/drawing/2014/main" val="1189247982"/>
                    </a:ext>
                  </a:extLst>
                </a:gridCol>
              </a:tblGrid>
              <a:tr h="507334">
                <a:tc>
                  <a:txBody>
                    <a:bodyPr/>
                    <a:lstStyle/>
                    <a:p>
                      <a:pPr algn="ctr"/>
                      <a:r>
                        <a:rPr lang="en-US" dirty="0">
                          <a:solidFill>
                            <a:srgbClr val="B6A479"/>
                          </a:solidFill>
                        </a:rPr>
                        <a:t>0</a:t>
                      </a:r>
                    </a:p>
                  </a:txBody>
                  <a:tcPr anchor="b">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1</a:t>
                      </a:r>
                    </a:p>
                  </a:txBody>
                  <a:tcPr anchor="b">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2</a:t>
                      </a:r>
                    </a:p>
                  </a:txBody>
                  <a:tcPr anchor="b">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3</a:t>
                      </a:r>
                    </a:p>
                  </a:txBody>
                  <a:tcPr anchor="b">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4</a:t>
                      </a: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7437719"/>
                  </a:ext>
                </a:extLst>
              </a:tr>
              <a:tr h="507334">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0638349"/>
                  </a:ext>
                </a:extLst>
              </a:tr>
            </a:tbl>
          </a:graphicData>
        </a:graphic>
      </p:graphicFrame>
      <p:sp>
        <p:nvSpPr>
          <p:cNvPr id="5" name="Slide Number Placeholder 4">
            <a:extLst>
              <a:ext uri="{FF2B5EF4-FFF2-40B4-BE49-F238E27FC236}">
                <a16:creationId xmlns:a16="http://schemas.microsoft.com/office/drawing/2014/main" id="{5E3486CE-B5F9-4E95-B300-C508C69D7A1B}"/>
              </a:ext>
            </a:extLst>
          </p:cNvPr>
          <p:cNvSpPr>
            <a:spLocks noGrp="1"/>
          </p:cNvSpPr>
          <p:nvPr>
            <p:ph type="sldNum" sz="quarter" idx="12"/>
          </p:nvPr>
        </p:nvSpPr>
        <p:spPr/>
        <p:txBody>
          <a:bodyPr/>
          <a:lstStyle/>
          <a:p>
            <a:fld id="{659665DE-58FC-41F4-AC58-2C90A5E00527}" type="slidenum">
              <a:rPr lang="en-US" smtClean="0"/>
              <a:t>12</a:t>
            </a:fld>
            <a:endParaRPr lang="en-US"/>
          </a:p>
        </p:txBody>
      </p:sp>
      <p:sp>
        <p:nvSpPr>
          <p:cNvPr id="7" name="TextBox 6">
            <a:extLst>
              <a:ext uri="{FF2B5EF4-FFF2-40B4-BE49-F238E27FC236}">
                <a16:creationId xmlns:a16="http://schemas.microsoft.com/office/drawing/2014/main" id="{732D862C-78C8-4933-9480-0AA1CE398C2F}"/>
              </a:ext>
            </a:extLst>
          </p:cNvPr>
          <p:cNvSpPr txBox="1"/>
          <p:nvPr/>
        </p:nvSpPr>
        <p:spPr>
          <a:xfrm>
            <a:off x="666609" y="5196751"/>
            <a:ext cx="2113532"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add(5)</a:t>
            </a:r>
          </a:p>
          <a:p>
            <a:r>
              <a:rPr lang="en-US" sz="2400" dirty="0">
                <a:latin typeface="Courier New" panose="02070309020205020404" pitchFamily="49" charset="0"/>
                <a:cs typeface="Courier New" panose="02070309020205020404" pitchFamily="49" charset="0"/>
              </a:rPr>
              <a:t>add(8)</a:t>
            </a:r>
          </a:p>
          <a:p>
            <a:r>
              <a:rPr lang="en-US" sz="2400" dirty="0">
                <a:latin typeface="Courier New" panose="02070309020205020404" pitchFamily="49" charset="0"/>
                <a:cs typeface="Courier New" panose="02070309020205020404" pitchFamily="49" charset="0"/>
              </a:rPr>
              <a:t>add(9)</a:t>
            </a:r>
          </a:p>
          <a:p>
            <a:r>
              <a:rPr lang="en-US" sz="2400" dirty="0">
                <a:latin typeface="Courier New" panose="02070309020205020404" pitchFamily="49" charset="0"/>
                <a:cs typeface="Courier New" panose="02070309020205020404" pitchFamily="49" charset="0"/>
              </a:rPr>
              <a:t>remove()</a:t>
            </a:r>
          </a:p>
        </p:txBody>
      </p:sp>
      <p:sp>
        <p:nvSpPr>
          <p:cNvPr id="8" name="TextBox 7">
            <a:extLst>
              <a:ext uri="{FF2B5EF4-FFF2-40B4-BE49-F238E27FC236}">
                <a16:creationId xmlns:a16="http://schemas.microsoft.com/office/drawing/2014/main" id="{224D351B-E5C9-46D4-BE2E-7996563D5290}"/>
              </a:ext>
            </a:extLst>
          </p:cNvPr>
          <p:cNvSpPr txBox="1"/>
          <p:nvPr/>
        </p:nvSpPr>
        <p:spPr>
          <a:xfrm>
            <a:off x="3439875" y="5815883"/>
            <a:ext cx="1701107"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numItems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9" name="TextBox 8">
            <a:extLst>
              <a:ext uri="{FF2B5EF4-FFF2-40B4-BE49-F238E27FC236}">
                <a16:creationId xmlns:a16="http://schemas.microsoft.com/office/drawing/2014/main" id="{09D5550B-86F8-4A1F-B6A0-F16674B43346}"/>
              </a:ext>
            </a:extLst>
          </p:cNvPr>
          <p:cNvSpPr txBox="1"/>
          <p:nvPr/>
        </p:nvSpPr>
        <p:spPr>
          <a:xfrm>
            <a:off x="5155903" y="5815883"/>
            <a:ext cx="322524" cy="369332"/>
          </a:xfrm>
          <a:prstGeom prst="rect">
            <a:avLst/>
          </a:prstGeom>
          <a:no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0</a:t>
            </a:r>
          </a:p>
        </p:txBody>
      </p:sp>
      <p:sp>
        <p:nvSpPr>
          <p:cNvPr id="10" name="TextBox 9">
            <a:extLst>
              <a:ext uri="{FF2B5EF4-FFF2-40B4-BE49-F238E27FC236}">
                <a16:creationId xmlns:a16="http://schemas.microsoft.com/office/drawing/2014/main" id="{D510BE18-1CF6-452F-893D-A44D0A1D19F5}"/>
              </a:ext>
            </a:extLst>
          </p:cNvPr>
          <p:cNvSpPr txBox="1"/>
          <p:nvPr/>
        </p:nvSpPr>
        <p:spPr>
          <a:xfrm>
            <a:off x="3316573" y="5261612"/>
            <a:ext cx="338554" cy="400110"/>
          </a:xfrm>
          <a:prstGeom prst="rect">
            <a:avLst/>
          </a:prstGeom>
          <a:noFill/>
        </p:spPr>
        <p:txBody>
          <a:bodyPr wrap="none" rtlCol="0">
            <a:spAutoFit/>
          </a:bodyPr>
          <a:lstStyle/>
          <a:p>
            <a:r>
              <a:rPr lang="en-US" sz="2000" b="1" dirty="0">
                <a:solidFill>
                  <a:srgbClr val="4C3282"/>
                </a:solidFill>
                <a:latin typeface="Courier New" panose="02070309020205020404" pitchFamily="49" charset="0"/>
                <a:cs typeface="Courier New" panose="02070309020205020404" pitchFamily="49" charset="0"/>
              </a:rPr>
              <a:t>5</a:t>
            </a:r>
          </a:p>
        </p:txBody>
      </p:sp>
      <p:sp>
        <p:nvSpPr>
          <p:cNvPr id="11" name="TextBox 10">
            <a:extLst>
              <a:ext uri="{FF2B5EF4-FFF2-40B4-BE49-F238E27FC236}">
                <a16:creationId xmlns:a16="http://schemas.microsoft.com/office/drawing/2014/main" id="{CFFA9B92-BCA8-4E90-9085-0B8C74AA7120}"/>
              </a:ext>
            </a:extLst>
          </p:cNvPr>
          <p:cNvSpPr txBox="1"/>
          <p:nvPr/>
        </p:nvSpPr>
        <p:spPr>
          <a:xfrm>
            <a:off x="4041123" y="5261612"/>
            <a:ext cx="338554" cy="400110"/>
          </a:xfrm>
          <a:prstGeom prst="rect">
            <a:avLst/>
          </a:prstGeom>
          <a:noFill/>
        </p:spPr>
        <p:txBody>
          <a:bodyPr wrap="none" rtlCol="0">
            <a:spAutoFit/>
          </a:bodyPr>
          <a:lstStyle/>
          <a:p>
            <a:r>
              <a:rPr lang="en-US" sz="2000" b="1" dirty="0">
                <a:solidFill>
                  <a:srgbClr val="4C3282"/>
                </a:solidFill>
                <a:latin typeface="Courier New" panose="02070309020205020404" pitchFamily="49" charset="0"/>
                <a:cs typeface="Courier New" panose="02070309020205020404" pitchFamily="49" charset="0"/>
              </a:rPr>
              <a:t>8</a:t>
            </a:r>
          </a:p>
        </p:txBody>
      </p:sp>
      <p:sp>
        <p:nvSpPr>
          <p:cNvPr id="12" name="TextBox 11">
            <a:extLst>
              <a:ext uri="{FF2B5EF4-FFF2-40B4-BE49-F238E27FC236}">
                <a16:creationId xmlns:a16="http://schemas.microsoft.com/office/drawing/2014/main" id="{E9D9F463-BEED-479C-B412-10EB6EF63606}"/>
              </a:ext>
            </a:extLst>
          </p:cNvPr>
          <p:cNvSpPr txBox="1"/>
          <p:nvPr/>
        </p:nvSpPr>
        <p:spPr>
          <a:xfrm>
            <a:off x="4743237" y="5261612"/>
            <a:ext cx="338554" cy="400110"/>
          </a:xfrm>
          <a:prstGeom prst="rect">
            <a:avLst/>
          </a:prstGeom>
          <a:noFill/>
        </p:spPr>
        <p:txBody>
          <a:bodyPr wrap="none" rtlCol="0">
            <a:spAutoFit/>
          </a:bodyPr>
          <a:lstStyle/>
          <a:p>
            <a:r>
              <a:rPr lang="en-US" sz="2000" b="1" dirty="0">
                <a:solidFill>
                  <a:srgbClr val="4C3282"/>
                </a:solidFill>
                <a:latin typeface="Courier New" panose="02070309020205020404" pitchFamily="49" charset="0"/>
                <a:cs typeface="Courier New" panose="02070309020205020404" pitchFamily="49" charset="0"/>
              </a:rPr>
              <a:t>9</a:t>
            </a:r>
          </a:p>
        </p:txBody>
      </p:sp>
      <p:sp>
        <p:nvSpPr>
          <p:cNvPr id="13" name="TextBox 12">
            <a:extLst>
              <a:ext uri="{FF2B5EF4-FFF2-40B4-BE49-F238E27FC236}">
                <a16:creationId xmlns:a16="http://schemas.microsoft.com/office/drawing/2014/main" id="{AA606E28-763B-4499-B7C9-A7CD0188CA55}"/>
              </a:ext>
            </a:extLst>
          </p:cNvPr>
          <p:cNvSpPr txBox="1"/>
          <p:nvPr/>
        </p:nvSpPr>
        <p:spPr>
          <a:xfrm>
            <a:off x="5155903" y="5815477"/>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1</a:t>
            </a:r>
          </a:p>
        </p:txBody>
      </p:sp>
      <p:sp>
        <p:nvSpPr>
          <p:cNvPr id="14" name="TextBox 13">
            <a:extLst>
              <a:ext uri="{FF2B5EF4-FFF2-40B4-BE49-F238E27FC236}">
                <a16:creationId xmlns:a16="http://schemas.microsoft.com/office/drawing/2014/main" id="{9D771B11-40D5-457C-A02A-292FE796BEF0}"/>
              </a:ext>
            </a:extLst>
          </p:cNvPr>
          <p:cNvSpPr txBox="1"/>
          <p:nvPr/>
        </p:nvSpPr>
        <p:spPr>
          <a:xfrm>
            <a:off x="5155903" y="5815477"/>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2</a:t>
            </a:r>
          </a:p>
        </p:txBody>
      </p:sp>
      <p:sp>
        <p:nvSpPr>
          <p:cNvPr id="15" name="TextBox 14">
            <a:extLst>
              <a:ext uri="{FF2B5EF4-FFF2-40B4-BE49-F238E27FC236}">
                <a16:creationId xmlns:a16="http://schemas.microsoft.com/office/drawing/2014/main" id="{9350320F-07C0-4535-8008-10B5BC335559}"/>
              </a:ext>
            </a:extLst>
          </p:cNvPr>
          <p:cNvSpPr txBox="1"/>
          <p:nvPr/>
        </p:nvSpPr>
        <p:spPr>
          <a:xfrm>
            <a:off x="5155903" y="5815477"/>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3</a:t>
            </a:r>
          </a:p>
        </p:txBody>
      </p:sp>
      <p:grpSp>
        <p:nvGrpSpPr>
          <p:cNvPr id="16" name="Group 15">
            <a:extLst>
              <a:ext uri="{FF2B5EF4-FFF2-40B4-BE49-F238E27FC236}">
                <a16:creationId xmlns:a16="http://schemas.microsoft.com/office/drawing/2014/main" id="{6D86F711-E716-7C4F-A10A-3490E13359D9}"/>
              </a:ext>
            </a:extLst>
          </p:cNvPr>
          <p:cNvGrpSpPr/>
          <p:nvPr/>
        </p:nvGrpSpPr>
        <p:grpSpPr>
          <a:xfrm>
            <a:off x="3514989" y="1517683"/>
            <a:ext cx="3574565" cy="3503023"/>
            <a:chOff x="902359" y="1530095"/>
            <a:chExt cx="3012290" cy="3503023"/>
          </a:xfrm>
        </p:grpSpPr>
        <p:sp>
          <p:nvSpPr>
            <p:cNvPr id="17" name="Rectangle 16">
              <a:extLst>
                <a:ext uri="{FF2B5EF4-FFF2-40B4-BE49-F238E27FC236}">
                  <a16:creationId xmlns:a16="http://schemas.microsoft.com/office/drawing/2014/main" id="{474361D0-9F8E-AC4B-855E-FED1172AE5F1}"/>
                </a:ext>
              </a:extLst>
            </p:cNvPr>
            <p:cNvSpPr/>
            <p:nvPr/>
          </p:nvSpPr>
          <p:spPr>
            <a:xfrm>
              <a:off x="908858" y="2061556"/>
              <a:ext cx="3005791" cy="2672361"/>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8CAFC3-C65D-124C-99A2-83E668D4C867}"/>
                </a:ext>
              </a:extLst>
            </p:cNvPr>
            <p:cNvSpPr/>
            <p:nvPr/>
          </p:nvSpPr>
          <p:spPr>
            <a:xfrm>
              <a:off x="908858" y="1530095"/>
              <a:ext cx="3005791"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ArrayQueue</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&lt;E&gt;</a:t>
              </a:r>
            </a:p>
          </p:txBody>
        </p:sp>
        <p:sp>
          <p:nvSpPr>
            <p:cNvPr id="19" name="TextBox 18">
              <a:extLst>
                <a:ext uri="{FF2B5EF4-FFF2-40B4-BE49-F238E27FC236}">
                  <a16:creationId xmlns:a16="http://schemas.microsoft.com/office/drawing/2014/main" id="{ECB04E1D-DAA6-7E4A-BD01-0BF2EC633224}"/>
                </a:ext>
              </a:extLst>
            </p:cNvPr>
            <p:cNvSpPr txBox="1"/>
            <p:nvPr/>
          </p:nvSpPr>
          <p:spPr>
            <a:xfrm>
              <a:off x="995360" y="3278792"/>
              <a:ext cx="2900433" cy="1754326"/>
            </a:xfrm>
            <a:prstGeom prst="rect">
              <a:avLst/>
            </a:prstGeom>
            <a:noFill/>
          </p:spPr>
          <p:txBody>
            <a:bodyPr wrap="square" rtlCol="0">
              <a:spAutoFit/>
            </a:bodyPr>
            <a:lstStyle/>
            <a:p>
              <a:r>
                <a:rPr lang="en-US" sz="1200" u="sng" dirty="0">
                  <a:latin typeface="Courier New" panose="02070309020205020404" pitchFamily="49" charset="0"/>
                  <a:cs typeface="Courier New" panose="02070309020205020404" pitchFamily="49" charset="0"/>
                </a:rPr>
                <a:t>add</a:t>
              </a:r>
              <a:r>
                <a:rPr lang="en-US" sz="1200" dirty="0">
                  <a:latin typeface="Courier New" panose="02070309020205020404" pitchFamily="49" charset="0"/>
                  <a:cs typeface="Courier New" panose="02070309020205020404" pitchFamily="49" charset="0"/>
                </a:rPr>
                <a:t> – data[back] = value, if out of room grow data, back</a:t>
              </a:r>
              <a:r>
                <a:rPr lang="en-US" sz="1200" dirty="0" smtClean="0">
                  <a:latin typeface="Courier New" panose="02070309020205020404" pitchFamily="49" charset="0"/>
                  <a:cs typeface="Courier New" panose="02070309020205020404" pitchFamily="49" charset="0"/>
                </a:rPr>
                <a:t>++,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remove</a:t>
              </a:r>
              <a:r>
                <a:rPr lang="en-US" sz="1200" dirty="0">
                  <a:latin typeface="Courier New" panose="02070309020205020404" pitchFamily="49" charset="0"/>
                  <a:cs typeface="Courier New" panose="02070309020205020404" pitchFamily="49" charset="0"/>
                </a:rPr>
                <a:t> – return data[front],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1, front++</a:t>
              </a:r>
            </a:p>
            <a:p>
              <a:r>
                <a:rPr lang="en-US" sz="1200" u="sng" dirty="0">
                  <a:latin typeface="Courier New" panose="02070309020205020404" pitchFamily="49" charset="0"/>
                  <a:cs typeface="Courier New" panose="02070309020205020404" pitchFamily="49" charset="0"/>
                </a:rPr>
                <a:t>peek</a:t>
              </a:r>
              <a:r>
                <a:rPr lang="en-US" sz="1200" dirty="0">
                  <a:latin typeface="Courier New" panose="02070309020205020404" pitchFamily="49" charset="0"/>
                  <a:cs typeface="Courier New" panose="02070309020205020404" pitchFamily="49" charset="0"/>
                </a:rPr>
                <a:t> – return data[front]</a:t>
              </a:r>
            </a:p>
            <a:p>
              <a:r>
                <a:rPr lang="en-US" sz="1200" u="sng"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 return </a:t>
              </a:r>
              <a:r>
                <a:rPr lang="en-US" sz="1200" dirty="0" err="1" smtClean="0">
                  <a:latin typeface="Courier New" panose="02070309020205020404" pitchFamily="49" charset="0"/>
                  <a:cs typeface="Courier New" panose="02070309020205020404" pitchFamily="49" charset="0"/>
                </a:rPr>
                <a:t>numItems</a:t>
              </a:r>
              <a:endParaRPr lang="en-US" sz="1200" dirty="0">
                <a:latin typeface="Courier New" panose="02070309020205020404" pitchFamily="49" charset="0"/>
                <a:cs typeface="Courier New" panose="02070309020205020404" pitchFamily="49" charset="0"/>
              </a:endParaRPr>
            </a:p>
            <a:p>
              <a:r>
                <a:rPr lang="en-US" sz="1200" u="sng" dirty="0" err="1">
                  <a:latin typeface="Courier New" panose="02070309020205020404" pitchFamily="49" charset="0"/>
                  <a:cs typeface="Courier New" panose="02070309020205020404" pitchFamily="49" charset="0"/>
                </a:rPr>
                <a:t>isEmpty</a:t>
              </a:r>
              <a:r>
                <a:rPr lang="en-US" sz="1200" dirty="0">
                  <a:latin typeface="Courier New" panose="02070309020205020404" pitchFamily="49" charset="0"/>
                  <a:cs typeface="Courier New" panose="02070309020205020404" pitchFamily="49" charset="0"/>
                </a:rPr>
                <a:t> – return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0</a:t>
              </a:r>
            </a:p>
          </p:txBody>
        </p:sp>
        <p:sp>
          <p:nvSpPr>
            <p:cNvPr id="20" name="TextBox 19">
              <a:extLst>
                <a:ext uri="{FF2B5EF4-FFF2-40B4-BE49-F238E27FC236}">
                  <a16:creationId xmlns:a16="http://schemas.microsoft.com/office/drawing/2014/main" id="{8D903B8C-964F-D24C-B819-AA4219853B75}"/>
                </a:ext>
              </a:extLst>
            </p:cNvPr>
            <p:cNvSpPr txBox="1"/>
            <p:nvPr/>
          </p:nvSpPr>
          <p:spPr>
            <a:xfrm>
              <a:off x="921215" y="2081381"/>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state</a:t>
              </a:r>
            </a:p>
          </p:txBody>
        </p:sp>
        <p:sp>
          <p:nvSpPr>
            <p:cNvPr id="21" name="TextBox 20">
              <a:extLst>
                <a:ext uri="{FF2B5EF4-FFF2-40B4-BE49-F238E27FC236}">
                  <a16:creationId xmlns:a16="http://schemas.microsoft.com/office/drawing/2014/main" id="{68950E64-7881-1F48-8B2C-91E156EBF33C}"/>
                </a:ext>
              </a:extLst>
            </p:cNvPr>
            <p:cNvSpPr txBox="1"/>
            <p:nvPr/>
          </p:nvSpPr>
          <p:spPr>
            <a:xfrm>
              <a:off x="902359" y="3064088"/>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behavior</a:t>
              </a:r>
            </a:p>
          </p:txBody>
        </p:sp>
        <p:sp>
          <p:nvSpPr>
            <p:cNvPr id="22" name="TextBox 21">
              <a:extLst>
                <a:ext uri="{FF2B5EF4-FFF2-40B4-BE49-F238E27FC236}">
                  <a16:creationId xmlns:a16="http://schemas.microsoft.com/office/drawing/2014/main" id="{77792EF0-F5B0-1A40-90AE-F8AB58CF83BD}"/>
                </a:ext>
              </a:extLst>
            </p:cNvPr>
            <p:cNvSpPr txBox="1"/>
            <p:nvPr/>
          </p:nvSpPr>
          <p:spPr>
            <a:xfrm>
              <a:off x="1071636" y="2294485"/>
              <a:ext cx="2035232" cy="830997"/>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data[]</a:t>
              </a:r>
            </a:p>
            <a:p>
              <a:r>
                <a:rPr lang="en-US" sz="1200" dirty="0" err="1" smtClean="0">
                  <a:latin typeface="Courier New" panose="02070309020205020404" pitchFamily="49" charset="0"/>
                  <a:cs typeface="Courier New" panose="02070309020205020404" pitchFamily="49" charset="0"/>
                </a:rPr>
                <a:t>numItems</a:t>
              </a:r>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front index</a:t>
              </a:r>
            </a:p>
            <a:p>
              <a:r>
                <a:rPr lang="en-US" sz="1200" dirty="0">
                  <a:latin typeface="Courier New" panose="02070309020205020404" pitchFamily="49" charset="0"/>
                  <a:cs typeface="Courier New" panose="02070309020205020404" pitchFamily="49" charset="0"/>
                </a:rPr>
                <a:t>back index</a:t>
              </a:r>
            </a:p>
          </p:txBody>
        </p:sp>
      </p:grpSp>
      <p:grpSp>
        <p:nvGrpSpPr>
          <p:cNvPr id="23" name="Group 22">
            <a:extLst>
              <a:ext uri="{FF2B5EF4-FFF2-40B4-BE49-F238E27FC236}">
                <a16:creationId xmlns:a16="http://schemas.microsoft.com/office/drawing/2014/main" id="{0B069CC0-DAA5-D744-9A34-EB5ADA45F15A}"/>
              </a:ext>
            </a:extLst>
          </p:cNvPr>
          <p:cNvGrpSpPr/>
          <p:nvPr/>
        </p:nvGrpSpPr>
        <p:grpSpPr>
          <a:xfrm>
            <a:off x="575239" y="1517683"/>
            <a:ext cx="2335392" cy="2751705"/>
            <a:chOff x="908857" y="1530095"/>
            <a:chExt cx="2335392" cy="2751705"/>
          </a:xfrm>
        </p:grpSpPr>
        <p:sp>
          <p:nvSpPr>
            <p:cNvPr id="24" name="Rectangle 23">
              <a:extLst>
                <a:ext uri="{FF2B5EF4-FFF2-40B4-BE49-F238E27FC236}">
                  <a16:creationId xmlns:a16="http://schemas.microsoft.com/office/drawing/2014/main" id="{E54FBBA3-BD03-444C-AC5B-3BCB86610A37}"/>
                </a:ext>
              </a:extLst>
            </p:cNvPr>
            <p:cNvSpPr/>
            <p:nvPr/>
          </p:nvSpPr>
          <p:spPr>
            <a:xfrm>
              <a:off x="908857" y="2061556"/>
              <a:ext cx="2335391" cy="2220244"/>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1806A4-CD8E-344E-9E42-1DDBC63B6E50}"/>
                </a:ext>
              </a:extLst>
            </p:cNvPr>
            <p:cNvSpPr/>
            <p:nvPr/>
          </p:nvSpPr>
          <p:spPr>
            <a:xfrm>
              <a:off x="908857" y="1530095"/>
              <a:ext cx="2335391"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Queue ADT</a:t>
              </a:r>
            </a:p>
          </p:txBody>
        </p:sp>
        <p:sp>
          <p:nvSpPr>
            <p:cNvPr id="26" name="TextBox 25">
              <a:extLst>
                <a:ext uri="{FF2B5EF4-FFF2-40B4-BE49-F238E27FC236}">
                  <a16:creationId xmlns:a16="http://schemas.microsoft.com/office/drawing/2014/main" id="{BED040AA-AF7E-9E41-9422-0357B47FC9BB}"/>
                </a:ext>
              </a:extLst>
            </p:cNvPr>
            <p:cNvSpPr txBox="1"/>
            <p:nvPr/>
          </p:nvSpPr>
          <p:spPr>
            <a:xfrm>
              <a:off x="1076295" y="2988919"/>
              <a:ext cx="2167954" cy="1200329"/>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add(item)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back </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remove()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remove and return item at front</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peek()</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item at front</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isEmpty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 is 0?</a:t>
              </a:r>
            </a:p>
          </p:txBody>
        </p:sp>
        <p:sp>
          <p:nvSpPr>
            <p:cNvPr id="27" name="TextBox 26">
              <a:extLst>
                <a:ext uri="{FF2B5EF4-FFF2-40B4-BE49-F238E27FC236}">
                  <a16:creationId xmlns:a16="http://schemas.microsoft.com/office/drawing/2014/main" id="{F76A2F8F-9FDB-2249-ABF0-96F7EB240977}"/>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28" name="TextBox 27">
              <a:extLst>
                <a:ext uri="{FF2B5EF4-FFF2-40B4-BE49-F238E27FC236}">
                  <a16:creationId xmlns:a16="http://schemas.microsoft.com/office/drawing/2014/main" id="{D1496F10-8BDE-9A47-9A49-E7C1DC3301FE}"/>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29" name="TextBox 28">
              <a:extLst>
                <a:ext uri="{FF2B5EF4-FFF2-40B4-BE49-F238E27FC236}">
                  <a16:creationId xmlns:a16="http://schemas.microsoft.com/office/drawing/2014/main" id="{9056E83F-CB5B-7942-86C6-163CDA9BD32C}"/>
                </a:ext>
              </a:extLst>
            </p:cNvPr>
            <p:cNvSpPr txBox="1"/>
            <p:nvPr/>
          </p:nvSpPr>
          <p:spPr>
            <a:xfrm>
              <a:off x="1076295" y="2335727"/>
              <a:ext cx="1861241"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ordered items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Number of items</a:t>
              </a:r>
            </a:p>
          </p:txBody>
        </p:sp>
      </p:grpSp>
      <p:sp>
        <p:nvSpPr>
          <p:cNvPr id="30" name="TextBox 29">
            <a:extLst>
              <a:ext uri="{FF2B5EF4-FFF2-40B4-BE49-F238E27FC236}">
                <a16:creationId xmlns:a16="http://schemas.microsoft.com/office/drawing/2014/main" id="{B479D5DF-D383-3A4E-96DC-34487333DDE8}"/>
              </a:ext>
            </a:extLst>
          </p:cNvPr>
          <p:cNvSpPr txBox="1"/>
          <p:nvPr/>
        </p:nvSpPr>
        <p:spPr>
          <a:xfrm>
            <a:off x="3439875" y="6127629"/>
            <a:ext cx="1425390"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front = 0</a:t>
            </a:r>
          </a:p>
        </p:txBody>
      </p:sp>
      <p:sp>
        <p:nvSpPr>
          <p:cNvPr id="31" name="TextBox 30">
            <a:extLst>
              <a:ext uri="{FF2B5EF4-FFF2-40B4-BE49-F238E27FC236}">
                <a16:creationId xmlns:a16="http://schemas.microsoft.com/office/drawing/2014/main" id="{5CD22E7A-3309-9E41-BACA-E8D6D5584940}"/>
              </a:ext>
            </a:extLst>
          </p:cNvPr>
          <p:cNvSpPr txBox="1"/>
          <p:nvPr/>
        </p:nvSpPr>
        <p:spPr>
          <a:xfrm>
            <a:off x="3439875" y="6426015"/>
            <a:ext cx="1287532"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back = 0</a:t>
            </a:r>
          </a:p>
        </p:txBody>
      </p:sp>
      <p:sp>
        <p:nvSpPr>
          <p:cNvPr id="33" name="Rectangle 32">
            <a:extLst>
              <a:ext uri="{FF2B5EF4-FFF2-40B4-BE49-F238E27FC236}">
                <a16:creationId xmlns:a16="http://schemas.microsoft.com/office/drawing/2014/main" id="{DF9923C0-5A1F-8D45-9CDA-ABE4D3307184}"/>
              </a:ext>
            </a:extLst>
          </p:cNvPr>
          <p:cNvSpPr/>
          <p:nvPr/>
        </p:nvSpPr>
        <p:spPr>
          <a:xfrm>
            <a:off x="7138021" y="1510353"/>
            <a:ext cx="4754610" cy="2868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9E47608-600A-A04F-8A4D-1F0F47440C32}"/>
              </a:ext>
            </a:extLst>
          </p:cNvPr>
          <p:cNvSpPr txBox="1"/>
          <p:nvPr/>
        </p:nvSpPr>
        <p:spPr>
          <a:xfrm>
            <a:off x="7276873" y="1691022"/>
            <a:ext cx="2050964" cy="2412199"/>
          </a:xfrm>
          <a:prstGeom prst="rect">
            <a:avLst/>
          </a:prstGeom>
          <a:noFill/>
        </p:spPr>
        <p:txBody>
          <a:bodyPr wrap="square" rtlCol="0">
            <a:spAutoFit/>
          </a:bodyPr>
          <a:lstStyle/>
          <a:p>
            <a:r>
              <a:rPr lang="en-US"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Big O Analysis</a:t>
            </a:r>
            <a:endParaRPr lang="en-US" dirty="0">
              <a:latin typeface="Courier New" panose="02070309020205020404" pitchFamily="49" charset="0"/>
              <a:ea typeface="Segoe UI Historic" panose="020B0502040204020203" pitchFamily="34" charset="0"/>
              <a:cs typeface="Courier New" panose="02070309020205020404" pitchFamily="49" charset="0"/>
            </a:endParaRP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remove()</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peek()</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size()</a:t>
            </a:r>
          </a:p>
          <a:p>
            <a:pPr>
              <a:lnSpc>
                <a:spcPct val="150000"/>
              </a:lnSpc>
            </a:pPr>
            <a:r>
              <a:rPr lang="en-US" dirty="0" err="1">
                <a:latin typeface="Courier New" panose="02070309020205020404" pitchFamily="49" charset="0"/>
                <a:ea typeface="Segoe UI Historic" panose="020B0502040204020203" pitchFamily="34" charset="0"/>
                <a:cs typeface="Courier New" panose="02070309020205020404" pitchFamily="49" charset="0"/>
              </a:rPr>
              <a:t>isEmpty</a:t>
            </a:r>
            <a:r>
              <a:rPr lang="en-US" dirty="0">
                <a:latin typeface="Courier New" panose="02070309020205020404" pitchFamily="49" charset="0"/>
                <a:ea typeface="Segoe UI Historic" panose="020B0502040204020203" pitchFamily="34" charset="0"/>
                <a:cs typeface="Courier New" panose="02070309020205020404" pitchFamily="49" charset="0"/>
              </a:rPr>
              <a: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add()</a:t>
            </a:r>
          </a:p>
        </p:txBody>
      </p:sp>
      <p:sp>
        <p:nvSpPr>
          <p:cNvPr id="36" name="TextBox 35">
            <a:extLst>
              <a:ext uri="{FF2B5EF4-FFF2-40B4-BE49-F238E27FC236}">
                <a16:creationId xmlns:a16="http://schemas.microsoft.com/office/drawing/2014/main" id="{9A07BBBD-E595-954A-B9D8-5DE9EC2290D9}"/>
              </a:ext>
            </a:extLst>
          </p:cNvPr>
          <p:cNvSpPr txBox="1"/>
          <p:nvPr/>
        </p:nvSpPr>
        <p:spPr>
          <a:xfrm>
            <a:off x="8694240" y="3670437"/>
            <a:ext cx="2964466" cy="646331"/>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Don’t resize: O(1) Constant</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Do resize: O(N) linear</a:t>
            </a:r>
          </a:p>
        </p:txBody>
      </p:sp>
      <p:sp>
        <p:nvSpPr>
          <p:cNvPr id="37" name="TextBox 36">
            <a:extLst>
              <a:ext uri="{FF2B5EF4-FFF2-40B4-BE49-F238E27FC236}">
                <a16:creationId xmlns:a16="http://schemas.microsoft.com/office/drawing/2014/main" id="{AD30105D-7A02-494D-B764-32A55D5F5711}"/>
              </a:ext>
            </a:extLst>
          </p:cNvPr>
          <p:cNvSpPr txBox="1"/>
          <p:nvPr/>
        </p:nvSpPr>
        <p:spPr>
          <a:xfrm>
            <a:off x="8694240" y="2056743"/>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8" name="TextBox 37">
            <a:extLst>
              <a:ext uri="{FF2B5EF4-FFF2-40B4-BE49-F238E27FC236}">
                <a16:creationId xmlns:a16="http://schemas.microsoft.com/office/drawing/2014/main" id="{EFB1C883-4597-A149-AFA9-6B141E2EBFB1}"/>
              </a:ext>
            </a:extLst>
          </p:cNvPr>
          <p:cNvSpPr txBox="1"/>
          <p:nvPr/>
        </p:nvSpPr>
        <p:spPr>
          <a:xfrm>
            <a:off x="8694240" y="2453100"/>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9" name="TextBox 38">
            <a:extLst>
              <a:ext uri="{FF2B5EF4-FFF2-40B4-BE49-F238E27FC236}">
                <a16:creationId xmlns:a16="http://schemas.microsoft.com/office/drawing/2014/main" id="{3FD6BCF6-F2E2-FB4A-9846-0FC01FE5FDE9}"/>
              </a:ext>
            </a:extLst>
          </p:cNvPr>
          <p:cNvSpPr txBox="1"/>
          <p:nvPr/>
        </p:nvSpPr>
        <p:spPr>
          <a:xfrm>
            <a:off x="8694240" y="2893521"/>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40" name="TextBox 39">
            <a:extLst>
              <a:ext uri="{FF2B5EF4-FFF2-40B4-BE49-F238E27FC236}">
                <a16:creationId xmlns:a16="http://schemas.microsoft.com/office/drawing/2014/main" id="{5D666FFD-EF45-6241-894E-1A137C52AD9B}"/>
              </a:ext>
            </a:extLst>
          </p:cNvPr>
          <p:cNvSpPr txBox="1"/>
          <p:nvPr/>
        </p:nvSpPr>
        <p:spPr>
          <a:xfrm>
            <a:off x="8694240" y="3301105"/>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41" name="TextBox 40">
            <a:extLst>
              <a:ext uri="{FF2B5EF4-FFF2-40B4-BE49-F238E27FC236}">
                <a16:creationId xmlns:a16="http://schemas.microsoft.com/office/drawing/2014/main" id="{04BBEA7F-F732-4745-ADB1-F102024A47C0}"/>
              </a:ext>
            </a:extLst>
          </p:cNvPr>
          <p:cNvSpPr txBox="1"/>
          <p:nvPr/>
        </p:nvSpPr>
        <p:spPr>
          <a:xfrm>
            <a:off x="4413934" y="6428495"/>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1</a:t>
            </a:r>
          </a:p>
        </p:txBody>
      </p:sp>
      <p:sp>
        <p:nvSpPr>
          <p:cNvPr id="42" name="TextBox 41">
            <a:extLst>
              <a:ext uri="{FF2B5EF4-FFF2-40B4-BE49-F238E27FC236}">
                <a16:creationId xmlns:a16="http://schemas.microsoft.com/office/drawing/2014/main" id="{2682533B-3BB3-B847-9D72-F814FDDFD685}"/>
              </a:ext>
            </a:extLst>
          </p:cNvPr>
          <p:cNvSpPr txBox="1"/>
          <p:nvPr/>
        </p:nvSpPr>
        <p:spPr>
          <a:xfrm>
            <a:off x="4409409" y="6426015"/>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2</a:t>
            </a:r>
          </a:p>
        </p:txBody>
      </p:sp>
      <p:sp>
        <p:nvSpPr>
          <p:cNvPr id="44" name="TextBox 43">
            <a:extLst>
              <a:ext uri="{FF2B5EF4-FFF2-40B4-BE49-F238E27FC236}">
                <a16:creationId xmlns:a16="http://schemas.microsoft.com/office/drawing/2014/main" id="{716774D9-A8F9-534A-93C7-9C05109822F6}"/>
              </a:ext>
            </a:extLst>
          </p:cNvPr>
          <p:cNvSpPr txBox="1"/>
          <p:nvPr/>
        </p:nvSpPr>
        <p:spPr>
          <a:xfrm>
            <a:off x="4558051" y="6119709"/>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1</a:t>
            </a:r>
          </a:p>
        </p:txBody>
      </p:sp>
      <p:sp>
        <p:nvSpPr>
          <p:cNvPr id="45" name="Footer Placeholder 3">
            <a:extLst>
              <a:ext uri="{FF2B5EF4-FFF2-40B4-BE49-F238E27FC236}">
                <a16:creationId xmlns:a16="http://schemas.microsoft.com/office/drawing/2014/main" id="{BBCBF4F9-4444-BA43-8A8D-59303A5B738B}"/>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Tree>
    <p:extLst>
      <p:ext uri="{BB962C8B-B14F-4D97-AF65-F5344CB8AC3E}">
        <p14:creationId xmlns:p14="http://schemas.microsoft.com/office/powerpoint/2010/main" val="359562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xEl>
                                              <p:pRg st="0" end="0"/>
                                            </p:txEl>
                                          </p:spTgt>
                                        </p:tgtEl>
                                        <p:attrNameLst>
                                          <p:attrName>style.visibility</p:attrName>
                                        </p:attrNameLst>
                                      </p:cBhvr>
                                      <p:to>
                                        <p:strVal val="visible"/>
                                      </p:to>
                                    </p:set>
                                    <p:animEffect transition="in" filter="fade">
                                      <p:cBhvr>
                                        <p:cTn id="24" dur="500"/>
                                        <p:tgtEl>
                                          <p:spTgt spid="7">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fade">
                                      <p:cBhvr>
                                        <p:cTn id="37" dur="500"/>
                                        <p:tgtEl>
                                          <p:spTgt spid="7">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fade">
                                      <p:cBhvr>
                                        <p:cTn id="45" dur="500"/>
                                        <p:tgtEl>
                                          <p:spTgt spid="4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fade">
                                      <p:cBhvr>
                                        <p:cTn id="53" dur="500"/>
                                        <p:tgtEl>
                                          <p:spTgt spid="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fade">
                                      <p:cBhvr>
                                        <p:cTn id="61" dur="500"/>
                                        <p:tgtEl>
                                          <p:spTgt spid="1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2"/>
                                        </p:tgtEl>
                                        <p:attrNameLst>
                                          <p:attrName>style.visibility</p:attrName>
                                        </p:attrNameLst>
                                      </p:cBhvr>
                                      <p:to>
                                        <p:strVal val="visible"/>
                                      </p:to>
                                    </p:set>
                                    <p:animEffect transition="in" filter="fade">
                                      <p:cBhvr>
                                        <p:cTn id="64" dur="500"/>
                                        <p:tgtEl>
                                          <p:spTgt spid="4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7">
                                            <p:txEl>
                                              <p:pRg st="3" end="3"/>
                                            </p:txEl>
                                          </p:spTgt>
                                        </p:tgtEl>
                                        <p:attrNameLst>
                                          <p:attrName>style.visibility</p:attrName>
                                        </p:attrNameLst>
                                      </p:cBhvr>
                                      <p:to>
                                        <p:strVal val="visible"/>
                                      </p:to>
                                    </p:set>
                                    <p:animEffect transition="in" filter="fade">
                                      <p:cBhvr>
                                        <p:cTn id="69" dur="500"/>
                                        <p:tgtEl>
                                          <p:spTgt spid="7">
                                            <p:txEl>
                                              <p:pRg st="3" end="3"/>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xit" presetSubtype="0" fill="hold" grpId="1" nodeType="clickEffect">
                                  <p:stCondLst>
                                    <p:cond delay="0"/>
                                  </p:stCondLst>
                                  <p:childTnLst>
                                    <p:animEffect transition="out" filter="fade">
                                      <p:cBhvr>
                                        <p:cTn id="73" dur="500"/>
                                        <p:tgtEl>
                                          <p:spTgt spid="10"/>
                                        </p:tgtEl>
                                      </p:cBhvr>
                                    </p:animEffect>
                                    <p:set>
                                      <p:cBhvr>
                                        <p:cTn id="74" dur="1" fill="hold">
                                          <p:stCondLst>
                                            <p:cond delay="499"/>
                                          </p:stCondLst>
                                        </p:cTn>
                                        <p:tgtEl>
                                          <p:spTgt spid="10"/>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5"/>
                                        </p:tgtEl>
                                      </p:cBhvr>
                                    </p:animEffect>
                                    <p:set>
                                      <p:cBhvr>
                                        <p:cTn id="77" dur="1" fill="hold">
                                          <p:stCondLst>
                                            <p:cond delay="499"/>
                                          </p:stCondLst>
                                        </p:cTn>
                                        <p:tgtEl>
                                          <p:spTgt spid="15"/>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fade">
                                      <p:cBhvr>
                                        <p:cTn id="85" dur="500"/>
                                        <p:tgtEl>
                                          <p:spTgt spid="33"/>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fade">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fade">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fade">
                                      <p:cBhvr>
                                        <p:cTn id="103" dur="500"/>
                                        <p:tgtEl>
                                          <p:spTgt spid="39"/>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500"/>
                                        <p:tgtEl>
                                          <p:spTgt spid="40"/>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36"/>
                                        </p:tgtEl>
                                        <p:attrNameLst>
                                          <p:attrName>style.visibility</p:attrName>
                                        </p:attrNameLst>
                                      </p:cBhvr>
                                      <p:to>
                                        <p:strVal val="visible"/>
                                      </p:to>
                                    </p:set>
                                    <p:animEffect transition="in" filter="fade">
                                      <p:cBhvr>
                                        <p:cTn id="113"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0" grpId="1"/>
      <p:bldP spid="11" grpId="0"/>
      <p:bldP spid="12" grpId="0"/>
      <p:bldP spid="13" grpId="0" animBg="1"/>
      <p:bldP spid="14" grpId="0" animBg="1"/>
      <p:bldP spid="15" grpId="0" animBg="1"/>
      <p:bldP spid="15" grpId="1" animBg="1"/>
      <p:bldP spid="30" grpId="0"/>
      <p:bldP spid="31" grpId="0"/>
      <p:bldP spid="33" grpId="0" animBg="1"/>
      <p:bldP spid="35" grpId="0"/>
      <p:bldP spid="36" grpId="0"/>
      <p:bldP spid="37" grpId="0"/>
      <p:bldP spid="38" grpId="0"/>
      <p:bldP spid="39" grpId="0"/>
      <p:bldP spid="40" grpId="0"/>
      <p:bldP spid="41" grpId="0" animBg="1"/>
      <p:bldP spid="42" grpId="0" animBg="1"/>
      <p:bldP spid="4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29B5-F302-4ACB-928B-225E055D66E0}"/>
              </a:ext>
            </a:extLst>
          </p:cNvPr>
          <p:cNvSpPr>
            <a:spLocks noGrp="1"/>
          </p:cNvSpPr>
          <p:nvPr>
            <p:ph type="title"/>
          </p:nvPr>
        </p:nvSpPr>
        <p:spPr>
          <a:xfrm>
            <a:off x="575239" y="157876"/>
            <a:ext cx="11187259" cy="1014667"/>
          </a:xfrm>
        </p:spPr>
        <p:txBody>
          <a:bodyPr/>
          <a:lstStyle/>
          <a:p>
            <a:r>
              <a:rPr lang="en-US" dirty="0"/>
              <a:t>Implementing a Queue with an Array</a:t>
            </a:r>
          </a:p>
        </p:txBody>
      </p:sp>
      <p:sp>
        <p:nvSpPr>
          <p:cNvPr id="4" name="Footer Placeholder 3">
            <a:extLst>
              <a:ext uri="{FF2B5EF4-FFF2-40B4-BE49-F238E27FC236}">
                <a16:creationId xmlns:a16="http://schemas.microsoft.com/office/drawing/2014/main" id="{A5364C2C-F943-4F6F-9AA7-C44F4249BCA1}"/>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A0D686EB-8378-4025-B91D-CEF92C7BF23D}"/>
              </a:ext>
            </a:extLst>
          </p:cNvPr>
          <p:cNvSpPr>
            <a:spLocks noGrp="1"/>
          </p:cNvSpPr>
          <p:nvPr>
            <p:ph type="sldNum" sz="quarter" idx="12"/>
          </p:nvPr>
        </p:nvSpPr>
        <p:spPr/>
        <p:txBody>
          <a:bodyPr/>
          <a:lstStyle/>
          <a:p>
            <a:fld id="{659665DE-58FC-41F4-AC58-2C90A5E00527}" type="slidenum">
              <a:rPr lang="en-US" smtClean="0"/>
              <a:t>13</a:t>
            </a:fld>
            <a:endParaRPr lang="en-US"/>
          </a:p>
        </p:txBody>
      </p:sp>
      <p:graphicFrame>
        <p:nvGraphicFramePr>
          <p:cNvPr id="6" name="Content Placeholder 5">
            <a:extLst>
              <a:ext uri="{FF2B5EF4-FFF2-40B4-BE49-F238E27FC236}">
                <a16:creationId xmlns:a16="http://schemas.microsoft.com/office/drawing/2014/main" id="{650100AD-E8A7-4A5A-9294-6A4FBC11B7DD}"/>
              </a:ext>
            </a:extLst>
          </p:cNvPr>
          <p:cNvGraphicFramePr>
            <a:graphicFrameLocks/>
          </p:cNvGraphicFramePr>
          <p:nvPr>
            <p:extLst>
              <p:ext uri="{D42A27DB-BD31-4B8C-83A1-F6EECF244321}">
                <p14:modId xmlns:p14="http://schemas.microsoft.com/office/powerpoint/2010/main" val="818390761"/>
              </p:ext>
            </p:extLst>
          </p:nvPr>
        </p:nvGraphicFramePr>
        <p:xfrm>
          <a:off x="6610932" y="2370402"/>
          <a:ext cx="3952250" cy="1343920"/>
        </p:xfrm>
        <a:graphic>
          <a:graphicData uri="http://schemas.openxmlformats.org/drawingml/2006/table">
            <a:tbl>
              <a:tblPr firstRow="1" bandRow="1">
                <a:tableStyleId>{5C22544A-7EE6-4342-B048-85BDC9FD1C3A}</a:tableStyleId>
              </a:tblPr>
              <a:tblGrid>
                <a:gridCol w="790450">
                  <a:extLst>
                    <a:ext uri="{9D8B030D-6E8A-4147-A177-3AD203B41FA5}">
                      <a16:colId xmlns:a16="http://schemas.microsoft.com/office/drawing/2014/main" val="3841469450"/>
                    </a:ext>
                  </a:extLst>
                </a:gridCol>
                <a:gridCol w="790450">
                  <a:extLst>
                    <a:ext uri="{9D8B030D-6E8A-4147-A177-3AD203B41FA5}">
                      <a16:colId xmlns:a16="http://schemas.microsoft.com/office/drawing/2014/main" val="4098681375"/>
                    </a:ext>
                  </a:extLst>
                </a:gridCol>
                <a:gridCol w="790450">
                  <a:extLst>
                    <a:ext uri="{9D8B030D-6E8A-4147-A177-3AD203B41FA5}">
                      <a16:colId xmlns:a16="http://schemas.microsoft.com/office/drawing/2014/main" val="661582428"/>
                    </a:ext>
                  </a:extLst>
                </a:gridCol>
                <a:gridCol w="790450">
                  <a:extLst>
                    <a:ext uri="{9D8B030D-6E8A-4147-A177-3AD203B41FA5}">
                      <a16:colId xmlns:a16="http://schemas.microsoft.com/office/drawing/2014/main" val="1595276035"/>
                    </a:ext>
                  </a:extLst>
                </a:gridCol>
                <a:gridCol w="790450">
                  <a:extLst>
                    <a:ext uri="{9D8B030D-6E8A-4147-A177-3AD203B41FA5}">
                      <a16:colId xmlns:a16="http://schemas.microsoft.com/office/drawing/2014/main" val="1189247982"/>
                    </a:ext>
                  </a:extLst>
                </a:gridCol>
              </a:tblGrid>
              <a:tr h="671960">
                <a:tc>
                  <a:txBody>
                    <a:bodyPr/>
                    <a:lstStyle/>
                    <a:p>
                      <a:pPr algn="ctr"/>
                      <a:r>
                        <a:rPr lang="en-US" dirty="0">
                          <a:solidFill>
                            <a:schemeClr val="bg1">
                              <a:lumMod val="65000"/>
                            </a:schemeClr>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7437719"/>
                  </a:ext>
                </a:extLst>
              </a:tr>
              <a:tr h="67196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0638349"/>
                  </a:ext>
                </a:extLst>
              </a:tr>
            </a:tbl>
          </a:graphicData>
        </a:graphic>
      </p:graphicFrame>
      <p:sp>
        <p:nvSpPr>
          <p:cNvPr id="7" name="TextBox 6">
            <a:extLst>
              <a:ext uri="{FF2B5EF4-FFF2-40B4-BE49-F238E27FC236}">
                <a16:creationId xmlns:a16="http://schemas.microsoft.com/office/drawing/2014/main" id="{DF60052E-1886-44E2-A79F-ACB648C49F74}"/>
              </a:ext>
            </a:extLst>
          </p:cNvPr>
          <p:cNvSpPr txBox="1"/>
          <p:nvPr/>
        </p:nvSpPr>
        <p:spPr>
          <a:xfrm>
            <a:off x="7107315" y="4005925"/>
            <a:ext cx="1701107"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numItems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8" name="TextBox 7">
            <a:extLst>
              <a:ext uri="{FF2B5EF4-FFF2-40B4-BE49-F238E27FC236}">
                <a16:creationId xmlns:a16="http://schemas.microsoft.com/office/drawing/2014/main" id="{7D092558-4AB5-455D-B330-441328737CD1}"/>
              </a:ext>
            </a:extLst>
          </p:cNvPr>
          <p:cNvSpPr txBox="1"/>
          <p:nvPr/>
        </p:nvSpPr>
        <p:spPr>
          <a:xfrm>
            <a:off x="8663323" y="4005519"/>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3</a:t>
            </a:r>
          </a:p>
        </p:txBody>
      </p:sp>
      <p:sp>
        <p:nvSpPr>
          <p:cNvPr id="9" name="TextBox 8">
            <a:extLst>
              <a:ext uri="{FF2B5EF4-FFF2-40B4-BE49-F238E27FC236}">
                <a16:creationId xmlns:a16="http://schemas.microsoft.com/office/drawing/2014/main" id="{4E3F97C8-D6B0-4133-B86A-F7D0CF7F4D55}"/>
              </a:ext>
            </a:extLst>
          </p:cNvPr>
          <p:cNvSpPr txBox="1"/>
          <p:nvPr/>
        </p:nvSpPr>
        <p:spPr>
          <a:xfrm>
            <a:off x="7341762" y="1395408"/>
            <a:ext cx="873957" cy="369332"/>
          </a:xfrm>
          <a:prstGeom prst="rect">
            <a:avLst/>
          </a:prstGeom>
          <a:no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front</a:t>
            </a:r>
          </a:p>
        </p:txBody>
      </p:sp>
      <p:sp>
        <p:nvSpPr>
          <p:cNvPr id="10" name="TextBox 9">
            <a:extLst>
              <a:ext uri="{FF2B5EF4-FFF2-40B4-BE49-F238E27FC236}">
                <a16:creationId xmlns:a16="http://schemas.microsoft.com/office/drawing/2014/main" id="{A1A0FCFD-9BE2-4662-B865-0E1D72E80CB1}"/>
              </a:ext>
            </a:extLst>
          </p:cNvPr>
          <p:cNvSpPr txBox="1"/>
          <p:nvPr/>
        </p:nvSpPr>
        <p:spPr>
          <a:xfrm>
            <a:off x="8996179" y="1399722"/>
            <a:ext cx="736099" cy="369332"/>
          </a:xfrm>
          <a:prstGeom prst="rect">
            <a:avLst/>
          </a:prstGeom>
          <a:noFill/>
          <a:ln>
            <a:solidFill>
              <a:srgbClr val="4C3282"/>
            </a:solidFill>
          </a:ln>
        </p:spPr>
        <p:txBody>
          <a:bodyPr wrap="none" rtlCol="0">
            <a:spAutoFit/>
          </a:bodyPr>
          <a:lstStyle/>
          <a:p>
            <a:r>
              <a:rPr lang="en-US" dirty="0">
                <a:latin typeface="Courier New" panose="02070309020205020404" pitchFamily="49" charset="0"/>
                <a:cs typeface="Courier New" panose="02070309020205020404" pitchFamily="49" charset="0"/>
              </a:rPr>
              <a:t>back</a:t>
            </a:r>
          </a:p>
        </p:txBody>
      </p:sp>
      <p:cxnSp>
        <p:nvCxnSpPr>
          <p:cNvPr id="12" name="Straight Arrow Connector 11">
            <a:extLst>
              <a:ext uri="{FF2B5EF4-FFF2-40B4-BE49-F238E27FC236}">
                <a16:creationId xmlns:a16="http://schemas.microsoft.com/office/drawing/2014/main" id="{20AD5211-EA1B-4A7E-8EBA-38EF1358C9DB}"/>
              </a:ext>
            </a:extLst>
          </p:cNvPr>
          <p:cNvCxnSpPr>
            <a:cxnSpLocks/>
            <a:stCxn id="9" idx="2"/>
          </p:cNvCxnSpPr>
          <p:nvPr/>
        </p:nvCxnSpPr>
        <p:spPr>
          <a:xfrm>
            <a:off x="7778741" y="1764740"/>
            <a:ext cx="0" cy="77018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C3C1ED3-B571-4404-8B57-6CE2BF24B650}"/>
              </a:ext>
            </a:extLst>
          </p:cNvPr>
          <p:cNvCxnSpPr>
            <a:stCxn id="10" idx="2"/>
          </p:cNvCxnSpPr>
          <p:nvPr/>
        </p:nvCxnSpPr>
        <p:spPr>
          <a:xfrm flipH="1">
            <a:off x="9358788" y="1769054"/>
            <a:ext cx="5441" cy="685118"/>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9EF20D1-FF23-4C37-92FA-918098F65D47}"/>
              </a:ext>
            </a:extLst>
          </p:cNvPr>
          <p:cNvSpPr txBox="1"/>
          <p:nvPr/>
        </p:nvSpPr>
        <p:spPr>
          <a:xfrm>
            <a:off x="7606397" y="3105069"/>
            <a:ext cx="399468" cy="523220"/>
          </a:xfrm>
          <a:prstGeom prst="rect">
            <a:avLst/>
          </a:prstGeom>
          <a:noFill/>
        </p:spPr>
        <p:txBody>
          <a:bodyPr wrap="none" rtlCol="0">
            <a:spAutoFit/>
          </a:bodyPr>
          <a:lstStyle/>
          <a:p>
            <a:r>
              <a:rPr lang="en-US" sz="2800" b="1" dirty="0">
                <a:solidFill>
                  <a:srgbClr val="4C3282"/>
                </a:solidFill>
                <a:latin typeface="Courier New" panose="02070309020205020404" pitchFamily="49" charset="0"/>
                <a:cs typeface="Courier New" panose="02070309020205020404" pitchFamily="49" charset="0"/>
              </a:rPr>
              <a:t>5</a:t>
            </a:r>
          </a:p>
        </p:txBody>
      </p:sp>
      <p:sp>
        <p:nvSpPr>
          <p:cNvPr id="17" name="TextBox 16">
            <a:extLst>
              <a:ext uri="{FF2B5EF4-FFF2-40B4-BE49-F238E27FC236}">
                <a16:creationId xmlns:a16="http://schemas.microsoft.com/office/drawing/2014/main" id="{1E2009C6-DB88-409F-AEA3-1A8AE62C5C4B}"/>
              </a:ext>
            </a:extLst>
          </p:cNvPr>
          <p:cNvSpPr txBox="1"/>
          <p:nvPr/>
        </p:nvSpPr>
        <p:spPr>
          <a:xfrm>
            <a:off x="8401276" y="3105069"/>
            <a:ext cx="399468" cy="523220"/>
          </a:xfrm>
          <a:prstGeom prst="rect">
            <a:avLst/>
          </a:prstGeom>
          <a:noFill/>
        </p:spPr>
        <p:txBody>
          <a:bodyPr wrap="none" rtlCol="0">
            <a:spAutoFit/>
          </a:bodyPr>
          <a:lstStyle/>
          <a:p>
            <a:r>
              <a:rPr lang="en-US" sz="2800" b="1" dirty="0">
                <a:solidFill>
                  <a:srgbClr val="4C3282"/>
                </a:solidFill>
                <a:latin typeface="Courier New" panose="02070309020205020404" pitchFamily="49" charset="0"/>
                <a:cs typeface="Courier New" panose="02070309020205020404" pitchFamily="49" charset="0"/>
              </a:rPr>
              <a:t>9</a:t>
            </a:r>
          </a:p>
        </p:txBody>
      </p:sp>
      <p:sp>
        <p:nvSpPr>
          <p:cNvPr id="18" name="TextBox 17">
            <a:extLst>
              <a:ext uri="{FF2B5EF4-FFF2-40B4-BE49-F238E27FC236}">
                <a16:creationId xmlns:a16="http://schemas.microsoft.com/office/drawing/2014/main" id="{EBA355DA-3A34-4EE7-ABDB-F74A755B0252}"/>
              </a:ext>
            </a:extLst>
          </p:cNvPr>
          <p:cNvSpPr txBox="1"/>
          <p:nvPr/>
        </p:nvSpPr>
        <p:spPr>
          <a:xfrm>
            <a:off x="9165608" y="3105069"/>
            <a:ext cx="399468" cy="523220"/>
          </a:xfrm>
          <a:prstGeom prst="rect">
            <a:avLst/>
          </a:prstGeom>
          <a:noFill/>
        </p:spPr>
        <p:txBody>
          <a:bodyPr wrap="none" rtlCol="0">
            <a:spAutoFit/>
          </a:bodyPr>
          <a:lstStyle/>
          <a:p>
            <a:r>
              <a:rPr lang="en-US" sz="2800" b="1" dirty="0">
                <a:solidFill>
                  <a:srgbClr val="4C3282"/>
                </a:solidFill>
                <a:latin typeface="Courier New" panose="02070309020205020404" pitchFamily="49" charset="0"/>
                <a:cs typeface="Courier New" panose="02070309020205020404" pitchFamily="49" charset="0"/>
              </a:rPr>
              <a:t>2</a:t>
            </a:r>
          </a:p>
        </p:txBody>
      </p:sp>
      <p:sp>
        <p:nvSpPr>
          <p:cNvPr id="19" name="TextBox 18">
            <a:extLst>
              <a:ext uri="{FF2B5EF4-FFF2-40B4-BE49-F238E27FC236}">
                <a16:creationId xmlns:a16="http://schemas.microsoft.com/office/drawing/2014/main" id="{975B10A2-80B9-40F5-A386-657B0BB8E0B7}"/>
              </a:ext>
            </a:extLst>
          </p:cNvPr>
          <p:cNvSpPr txBox="1"/>
          <p:nvPr/>
        </p:nvSpPr>
        <p:spPr>
          <a:xfrm>
            <a:off x="9989958" y="3105069"/>
            <a:ext cx="399468" cy="523220"/>
          </a:xfrm>
          <a:prstGeom prst="rect">
            <a:avLst/>
          </a:prstGeom>
          <a:noFill/>
        </p:spPr>
        <p:txBody>
          <a:bodyPr wrap="none" rtlCol="0">
            <a:spAutoFit/>
          </a:bodyPr>
          <a:lstStyle/>
          <a:p>
            <a:r>
              <a:rPr lang="en-US" sz="2800" b="1" dirty="0">
                <a:solidFill>
                  <a:srgbClr val="4C3282"/>
                </a:solidFill>
                <a:latin typeface="Courier New" panose="02070309020205020404" pitchFamily="49" charset="0"/>
                <a:cs typeface="Courier New" panose="02070309020205020404" pitchFamily="49" charset="0"/>
              </a:rPr>
              <a:t>7</a:t>
            </a:r>
          </a:p>
        </p:txBody>
      </p:sp>
      <p:sp>
        <p:nvSpPr>
          <p:cNvPr id="20" name="TextBox 19">
            <a:extLst>
              <a:ext uri="{FF2B5EF4-FFF2-40B4-BE49-F238E27FC236}">
                <a16:creationId xmlns:a16="http://schemas.microsoft.com/office/drawing/2014/main" id="{B6A5755E-E5A4-4DC6-9116-14907062A883}"/>
              </a:ext>
            </a:extLst>
          </p:cNvPr>
          <p:cNvSpPr txBox="1"/>
          <p:nvPr/>
        </p:nvSpPr>
        <p:spPr>
          <a:xfrm>
            <a:off x="6782047" y="3105069"/>
            <a:ext cx="399468" cy="523220"/>
          </a:xfrm>
          <a:prstGeom prst="rect">
            <a:avLst/>
          </a:prstGeom>
          <a:noFill/>
        </p:spPr>
        <p:txBody>
          <a:bodyPr wrap="none" rtlCol="0">
            <a:spAutoFit/>
          </a:bodyPr>
          <a:lstStyle/>
          <a:p>
            <a:r>
              <a:rPr lang="en-US" sz="2800" b="1" dirty="0">
                <a:solidFill>
                  <a:srgbClr val="4C3282"/>
                </a:solidFill>
                <a:latin typeface="Courier New" panose="02070309020205020404" pitchFamily="49" charset="0"/>
                <a:cs typeface="Courier New" panose="02070309020205020404" pitchFamily="49" charset="0"/>
              </a:rPr>
              <a:t>4</a:t>
            </a:r>
          </a:p>
        </p:txBody>
      </p:sp>
      <p:sp>
        <p:nvSpPr>
          <p:cNvPr id="21" name="TextBox 20">
            <a:extLst>
              <a:ext uri="{FF2B5EF4-FFF2-40B4-BE49-F238E27FC236}">
                <a16:creationId xmlns:a16="http://schemas.microsoft.com/office/drawing/2014/main" id="{1529B322-58B3-4BE0-8B80-BF150A027424}"/>
              </a:ext>
            </a:extLst>
          </p:cNvPr>
          <p:cNvSpPr txBox="1"/>
          <p:nvPr/>
        </p:nvSpPr>
        <p:spPr>
          <a:xfrm>
            <a:off x="999302" y="1525740"/>
            <a:ext cx="1844529" cy="1938992"/>
          </a:xfrm>
          <a:prstGeom prst="rect">
            <a:avLst/>
          </a:prstGeom>
          <a:noFill/>
        </p:spPr>
        <p:txBody>
          <a:bodyPr wrap="square" rtlCol="0">
            <a:spAutoFit/>
          </a:bodyPr>
          <a:lstStyle/>
          <a:p>
            <a:r>
              <a:rPr lang="en-US" sz="4000" dirty="0">
                <a:latin typeface="Segoe UI Semilight" panose="020B0402040204020203" pitchFamily="34" charset="0"/>
                <a:cs typeface="Segoe UI Semilight" panose="020B0402040204020203" pitchFamily="34" charset="0"/>
              </a:rPr>
              <a:t>add(7)</a:t>
            </a:r>
          </a:p>
          <a:p>
            <a:r>
              <a:rPr lang="en-US" sz="4000" dirty="0">
                <a:latin typeface="Segoe UI Semilight" panose="020B0402040204020203" pitchFamily="34" charset="0"/>
                <a:cs typeface="Segoe UI Semilight" panose="020B0402040204020203" pitchFamily="34" charset="0"/>
              </a:rPr>
              <a:t>add(4)</a:t>
            </a:r>
          </a:p>
          <a:p>
            <a:r>
              <a:rPr lang="en-US" sz="4000" dirty="0">
                <a:latin typeface="Segoe UI Semilight" panose="020B0402040204020203" pitchFamily="34" charset="0"/>
                <a:cs typeface="Segoe UI Semilight" panose="020B0402040204020203" pitchFamily="34" charset="0"/>
              </a:rPr>
              <a:t>add(1)</a:t>
            </a:r>
          </a:p>
        </p:txBody>
      </p:sp>
      <p:sp>
        <p:nvSpPr>
          <p:cNvPr id="22" name="TextBox 21">
            <a:extLst>
              <a:ext uri="{FF2B5EF4-FFF2-40B4-BE49-F238E27FC236}">
                <a16:creationId xmlns:a16="http://schemas.microsoft.com/office/drawing/2014/main" id="{52D90F61-33B0-4AEA-9A47-89C800860B82}"/>
              </a:ext>
            </a:extLst>
          </p:cNvPr>
          <p:cNvSpPr txBox="1"/>
          <p:nvPr/>
        </p:nvSpPr>
        <p:spPr>
          <a:xfrm>
            <a:off x="8663323" y="4005519"/>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4</a:t>
            </a:r>
          </a:p>
        </p:txBody>
      </p:sp>
      <p:cxnSp>
        <p:nvCxnSpPr>
          <p:cNvPr id="26" name="Straight Arrow Connector 25">
            <a:extLst>
              <a:ext uri="{FF2B5EF4-FFF2-40B4-BE49-F238E27FC236}">
                <a16:creationId xmlns:a16="http://schemas.microsoft.com/office/drawing/2014/main" id="{BD80EAF4-B2C8-4114-BBF4-3361004E1EFE}"/>
              </a:ext>
            </a:extLst>
          </p:cNvPr>
          <p:cNvCxnSpPr>
            <a:cxnSpLocks/>
          </p:cNvCxnSpPr>
          <p:nvPr/>
        </p:nvCxnSpPr>
        <p:spPr>
          <a:xfrm flipH="1">
            <a:off x="6981781" y="1594922"/>
            <a:ext cx="2008959" cy="993005"/>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CDE2C82F-5CB4-4C06-9F41-B2A6D801AB34}"/>
              </a:ext>
            </a:extLst>
          </p:cNvPr>
          <p:cNvSpPr txBox="1"/>
          <p:nvPr/>
        </p:nvSpPr>
        <p:spPr>
          <a:xfrm>
            <a:off x="8658172" y="4005519"/>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5</a:t>
            </a:r>
          </a:p>
        </p:txBody>
      </p:sp>
      <p:graphicFrame>
        <p:nvGraphicFramePr>
          <p:cNvPr id="30" name="Content Placeholder 5">
            <a:extLst>
              <a:ext uri="{FF2B5EF4-FFF2-40B4-BE49-F238E27FC236}">
                <a16:creationId xmlns:a16="http://schemas.microsoft.com/office/drawing/2014/main" id="{6C0CA7C9-2257-4059-8B5B-095566EEE141}"/>
              </a:ext>
            </a:extLst>
          </p:cNvPr>
          <p:cNvGraphicFramePr>
            <a:graphicFrameLocks/>
          </p:cNvGraphicFramePr>
          <p:nvPr>
            <p:extLst>
              <p:ext uri="{D42A27DB-BD31-4B8C-83A1-F6EECF244321}">
                <p14:modId xmlns:p14="http://schemas.microsoft.com/office/powerpoint/2010/main" val="952305911"/>
              </p:ext>
            </p:extLst>
          </p:nvPr>
        </p:nvGraphicFramePr>
        <p:xfrm>
          <a:off x="1507625" y="5088946"/>
          <a:ext cx="8898560" cy="1343920"/>
        </p:xfrm>
        <a:graphic>
          <a:graphicData uri="http://schemas.openxmlformats.org/drawingml/2006/table">
            <a:tbl>
              <a:tblPr firstRow="1" bandRow="1">
                <a:tableStyleId>{5C22544A-7EE6-4342-B048-85BDC9FD1C3A}</a:tableStyleId>
              </a:tblPr>
              <a:tblGrid>
                <a:gridCol w="889856">
                  <a:extLst>
                    <a:ext uri="{9D8B030D-6E8A-4147-A177-3AD203B41FA5}">
                      <a16:colId xmlns:a16="http://schemas.microsoft.com/office/drawing/2014/main" val="3841469450"/>
                    </a:ext>
                  </a:extLst>
                </a:gridCol>
                <a:gridCol w="889856">
                  <a:extLst>
                    <a:ext uri="{9D8B030D-6E8A-4147-A177-3AD203B41FA5}">
                      <a16:colId xmlns:a16="http://schemas.microsoft.com/office/drawing/2014/main" val="4098681375"/>
                    </a:ext>
                  </a:extLst>
                </a:gridCol>
                <a:gridCol w="889856">
                  <a:extLst>
                    <a:ext uri="{9D8B030D-6E8A-4147-A177-3AD203B41FA5}">
                      <a16:colId xmlns:a16="http://schemas.microsoft.com/office/drawing/2014/main" val="661582428"/>
                    </a:ext>
                  </a:extLst>
                </a:gridCol>
                <a:gridCol w="889856">
                  <a:extLst>
                    <a:ext uri="{9D8B030D-6E8A-4147-A177-3AD203B41FA5}">
                      <a16:colId xmlns:a16="http://schemas.microsoft.com/office/drawing/2014/main" val="1595276035"/>
                    </a:ext>
                  </a:extLst>
                </a:gridCol>
                <a:gridCol w="889856">
                  <a:extLst>
                    <a:ext uri="{9D8B030D-6E8A-4147-A177-3AD203B41FA5}">
                      <a16:colId xmlns:a16="http://schemas.microsoft.com/office/drawing/2014/main" val="1189247982"/>
                    </a:ext>
                  </a:extLst>
                </a:gridCol>
                <a:gridCol w="889856">
                  <a:extLst>
                    <a:ext uri="{9D8B030D-6E8A-4147-A177-3AD203B41FA5}">
                      <a16:colId xmlns:a16="http://schemas.microsoft.com/office/drawing/2014/main" val="97032416"/>
                    </a:ext>
                  </a:extLst>
                </a:gridCol>
                <a:gridCol w="889856">
                  <a:extLst>
                    <a:ext uri="{9D8B030D-6E8A-4147-A177-3AD203B41FA5}">
                      <a16:colId xmlns:a16="http://schemas.microsoft.com/office/drawing/2014/main" val="2657480612"/>
                    </a:ext>
                  </a:extLst>
                </a:gridCol>
                <a:gridCol w="889856">
                  <a:extLst>
                    <a:ext uri="{9D8B030D-6E8A-4147-A177-3AD203B41FA5}">
                      <a16:colId xmlns:a16="http://schemas.microsoft.com/office/drawing/2014/main" val="398093445"/>
                    </a:ext>
                  </a:extLst>
                </a:gridCol>
                <a:gridCol w="889856">
                  <a:extLst>
                    <a:ext uri="{9D8B030D-6E8A-4147-A177-3AD203B41FA5}">
                      <a16:colId xmlns:a16="http://schemas.microsoft.com/office/drawing/2014/main" val="2764165528"/>
                    </a:ext>
                  </a:extLst>
                </a:gridCol>
                <a:gridCol w="889856">
                  <a:extLst>
                    <a:ext uri="{9D8B030D-6E8A-4147-A177-3AD203B41FA5}">
                      <a16:colId xmlns:a16="http://schemas.microsoft.com/office/drawing/2014/main" val="463216641"/>
                    </a:ext>
                  </a:extLst>
                </a:gridCol>
              </a:tblGrid>
              <a:tr h="671960">
                <a:tc>
                  <a:txBody>
                    <a:bodyPr/>
                    <a:lstStyle/>
                    <a:p>
                      <a:pPr algn="ctr"/>
                      <a:r>
                        <a:rPr lang="en-US" dirty="0">
                          <a:solidFill>
                            <a:schemeClr val="bg1">
                              <a:lumMod val="65000"/>
                            </a:schemeClr>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4</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5</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6</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7</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8</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bg1">
                              <a:lumMod val="65000"/>
                            </a:schemeClr>
                          </a:solidFill>
                        </a:rPr>
                        <a:t>9</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7437719"/>
                  </a:ext>
                </a:extLst>
              </a:tr>
              <a:tr h="671960">
                <a:tc>
                  <a:txBody>
                    <a:bodyPr/>
                    <a:lstStyle/>
                    <a:p>
                      <a:pPr algn="ctr"/>
                      <a:r>
                        <a:rPr lang="en-US" sz="2800" b="1" dirty="0">
                          <a:solidFill>
                            <a:srgbClr val="4C3282"/>
                          </a:solidFill>
                          <a:latin typeface="Courier New" panose="02070309020205020404" pitchFamily="49" charset="0"/>
                          <a:cs typeface="Courier New" panose="02070309020205020404" pitchFamily="49"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rgbClr val="4C3282"/>
                          </a:solidFill>
                          <a:latin typeface="Courier New" panose="02070309020205020404" pitchFamily="49" charset="0"/>
                          <a:cs typeface="Courier New" panose="02070309020205020404" pitchFamily="49"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rgbClr val="4C3282"/>
                          </a:solidFill>
                          <a:latin typeface="Courier New" panose="02070309020205020404" pitchFamily="49" charset="0"/>
                          <a:cs typeface="Courier New" panose="02070309020205020404" pitchFamily="49"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rgbClr val="4C3282"/>
                          </a:solidFill>
                          <a:latin typeface="Courier New" panose="02070309020205020404" pitchFamily="49" charset="0"/>
                          <a:cs typeface="Courier New" panose="02070309020205020404" pitchFamily="49"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800" b="1" dirty="0">
                          <a:solidFill>
                            <a:srgbClr val="4C3282"/>
                          </a:solidFill>
                          <a:latin typeface="Courier New" panose="02070309020205020404" pitchFamily="49" charset="0"/>
                          <a:cs typeface="Courier New" panose="02070309020205020404" pitchFamily="49"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solidFill>
                          <a:srgbClr val="4C3282"/>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solidFill>
                          <a:srgbClr val="4C3282"/>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solidFill>
                          <a:srgbClr val="4C3282"/>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solidFill>
                          <a:srgbClr val="4C3282"/>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2800" b="1" dirty="0">
                        <a:solidFill>
                          <a:srgbClr val="4C3282"/>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0638349"/>
                  </a:ext>
                </a:extLst>
              </a:tr>
            </a:tbl>
          </a:graphicData>
        </a:graphic>
      </p:graphicFrame>
      <p:sp>
        <p:nvSpPr>
          <p:cNvPr id="31" name="TextBox 30">
            <a:extLst>
              <a:ext uri="{FF2B5EF4-FFF2-40B4-BE49-F238E27FC236}">
                <a16:creationId xmlns:a16="http://schemas.microsoft.com/office/drawing/2014/main" id="{A22B83DB-5B2F-49C9-AEB7-7883E5A9D8E5}"/>
              </a:ext>
            </a:extLst>
          </p:cNvPr>
          <p:cNvSpPr txBox="1"/>
          <p:nvPr/>
        </p:nvSpPr>
        <p:spPr>
          <a:xfrm>
            <a:off x="1507625" y="3997186"/>
            <a:ext cx="873957" cy="369332"/>
          </a:xfrm>
          <a:prstGeom prst="rect">
            <a:avLst/>
          </a:prstGeom>
          <a:no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front</a:t>
            </a:r>
          </a:p>
        </p:txBody>
      </p:sp>
      <p:cxnSp>
        <p:nvCxnSpPr>
          <p:cNvPr id="32" name="Straight Arrow Connector 31">
            <a:extLst>
              <a:ext uri="{FF2B5EF4-FFF2-40B4-BE49-F238E27FC236}">
                <a16:creationId xmlns:a16="http://schemas.microsoft.com/office/drawing/2014/main" id="{7D3EFB44-C8E6-4FC7-9E03-128385FE355B}"/>
              </a:ext>
            </a:extLst>
          </p:cNvPr>
          <p:cNvCxnSpPr>
            <a:cxnSpLocks/>
            <a:stCxn id="31" idx="2"/>
          </p:cNvCxnSpPr>
          <p:nvPr/>
        </p:nvCxnSpPr>
        <p:spPr>
          <a:xfrm>
            <a:off x="1944604" y="4366518"/>
            <a:ext cx="0" cy="77018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343D3142-3064-43F1-A59F-A26EABC3288D}"/>
              </a:ext>
            </a:extLst>
          </p:cNvPr>
          <p:cNvSpPr txBox="1"/>
          <p:nvPr/>
        </p:nvSpPr>
        <p:spPr>
          <a:xfrm>
            <a:off x="5144852" y="4066080"/>
            <a:ext cx="736099" cy="369332"/>
          </a:xfrm>
          <a:prstGeom prst="rect">
            <a:avLst/>
          </a:prstGeom>
          <a:noFill/>
          <a:ln>
            <a:solidFill>
              <a:srgbClr val="4C3282"/>
            </a:solidFill>
          </a:ln>
        </p:spPr>
        <p:txBody>
          <a:bodyPr wrap="none" rtlCol="0">
            <a:spAutoFit/>
          </a:bodyPr>
          <a:lstStyle/>
          <a:p>
            <a:r>
              <a:rPr lang="en-US" dirty="0">
                <a:latin typeface="Courier New" panose="02070309020205020404" pitchFamily="49" charset="0"/>
                <a:cs typeface="Courier New" panose="02070309020205020404" pitchFamily="49" charset="0"/>
              </a:rPr>
              <a:t>back</a:t>
            </a:r>
          </a:p>
        </p:txBody>
      </p:sp>
      <p:cxnSp>
        <p:nvCxnSpPr>
          <p:cNvPr id="34" name="Straight Arrow Connector 33">
            <a:extLst>
              <a:ext uri="{FF2B5EF4-FFF2-40B4-BE49-F238E27FC236}">
                <a16:creationId xmlns:a16="http://schemas.microsoft.com/office/drawing/2014/main" id="{1161EE3F-1677-463C-8716-3FE7A73EBD8E}"/>
              </a:ext>
            </a:extLst>
          </p:cNvPr>
          <p:cNvCxnSpPr>
            <a:stCxn id="33" idx="2"/>
          </p:cNvCxnSpPr>
          <p:nvPr/>
        </p:nvCxnSpPr>
        <p:spPr>
          <a:xfrm flipH="1">
            <a:off x="5507461" y="4435412"/>
            <a:ext cx="5441" cy="685118"/>
          </a:xfrm>
          <a:prstGeom prst="straightConnector1">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F5D40EF-2AE3-462F-AFE4-C2D9971D7EAA}"/>
              </a:ext>
            </a:extLst>
          </p:cNvPr>
          <p:cNvSpPr txBox="1"/>
          <p:nvPr/>
        </p:nvSpPr>
        <p:spPr>
          <a:xfrm>
            <a:off x="6200446" y="5816456"/>
            <a:ext cx="399468" cy="523220"/>
          </a:xfrm>
          <a:prstGeom prst="rect">
            <a:avLst/>
          </a:prstGeom>
          <a:noFill/>
        </p:spPr>
        <p:txBody>
          <a:bodyPr wrap="none" rtlCol="0">
            <a:spAutoFit/>
          </a:bodyPr>
          <a:lstStyle/>
          <a:p>
            <a:r>
              <a:rPr lang="en-US" sz="2800" b="1" dirty="0">
                <a:solidFill>
                  <a:srgbClr val="4C3282"/>
                </a:solidFill>
                <a:latin typeface="Courier New" panose="02070309020205020404" pitchFamily="49" charset="0"/>
                <a:cs typeface="Courier New" panose="02070309020205020404" pitchFamily="49" charset="0"/>
              </a:rPr>
              <a:t>1</a:t>
            </a:r>
          </a:p>
        </p:txBody>
      </p:sp>
      <p:cxnSp>
        <p:nvCxnSpPr>
          <p:cNvPr id="11" name="Elbow Connector 10">
            <a:extLst>
              <a:ext uri="{FF2B5EF4-FFF2-40B4-BE49-F238E27FC236}">
                <a16:creationId xmlns:a16="http://schemas.microsoft.com/office/drawing/2014/main" id="{A0B820B7-6A72-9846-A6FB-015FA8678262}"/>
              </a:ext>
            </a:extLst>
          </p:cNvPr>
          <p:cNvCxnSpPr>
            <a:cxnSpLocks/>
            <a:stCxn id="10" idx="2"/>
          </p:cNvCxnSpPr>
          <p:nvPr/>
        </p:nvCxnSpPr>
        <p:spPr>
          <a:xfrm rot="16200000" flipH="1">
            <a:off x="9334236" y="1799046"/>
            <a:ext cx="859746" cy="799761"/>
          </a:xfrm>
          <a:prstGeom prst="bentConnector3">
            <a:avLst>
              <a:gd name="adj1" fmla="val 50000"/>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sp>
        <p:nvSpPr>
          <p:cNvPr id="36" name="Title 1">
            <a:extLst>
              <a:ext uri="{FF2B5EF4-FFF2-40B4-BE49-F238E27FC236}">
                <a16:creationId xmlns:a16="http://schemas.microsoft.com/office/drawing/2014/main" id="{A606129F-9344-FC45-9687-64385136DE64}"/>
              </a:ext>
            </a:extLst>
          </p:cNvPr>
          <p:cNvSpPr txBox="1">
            <a:spLocks/>
          </p:cNvSpPr>
          <p:nvPr/>
        </p:nvSpPr>
        <p:spPr>
          <a:xfrm>
            <a:off x="1004741" y="595136"/>
            <a:ext cx="4791191" cy="101466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none" spc="100" baseline="0">
                <a:solidFill>
                  <a:schemeClr val="tx1">
                    <a:lumMod val="95000"/>
                    <a:lumOff val="5000"/>
                  </a:schemeClr>
                </a:solidFill>
                <a:latin typeface="Segoe UI" panose="020B0502040204020203" pitchFamily="34" charset="0"/>
                <a:ea typeface="+mj-ea"/>
                <a:cs typeface="Segoe UI" panose="020B0502040204020203" pitchFamily="34" charset="0"/>
              </a:defRPr>
            </a:lvl1pPr>
          </a:lstStyle>
          <a:p>
            <a:r>
              <a:rPr lang="en-US" sz="3600" dirty="0">
                <a:solidFill>
                  <a:srgbClr val="4C3282"/>
                </a:solidFill>
              </a:rPr>
              <a:t>&gt; Wrapping Around</a:t>
            </a:r>
          </a:p>
        </p:txBody>
      </p:sp>
      <p:cxnSp>
        <p:nvCxnSpPr>
          <p:cNvPr id="41" name="Elbow Connector 40">
            <a:extLst>
              <a:ext uri="{FF2B5EF4-FFF2-40B4-BE49-F238E27FC236}">
                <a16:creationId xmlns:a16="http://schemas.microsoft.com/office/drawing/2014/main" id="{D505BA09-B193-3242-BE96-884F3DBDBA3E}"/>
              </a:ext>
            </a:extLst>
          </p:cNvPr>
          <p:cNvCxnSpPr>
            <a:cxnSpLocks/>
            <a:stCxn id="33" idx="2"/>
          </p:cNvCxnSpPr>
          <p:nvPr/>
        </p:nvCxnSpPr>
        <p:spPr>
          <a:xfrm rot="16200000" flipH="1">
            <a:off x="5499157" y="4449156"/>
            <a:ext cx="909536" cy="882047"/>
          </a:xfrm>
          <a:prstGeom prst="bentConnector3">
            <a:avLst/>
          </a:prstGeom>
          <a:ln>
            <a:solidFill>
              <a:srgbClr val="4C328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21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xit" presetSubtype="0" fill="hold" nodeType="withEffect">
                                  <p:stCondLst>
                                    <p:cond delay="0"/>
                                  </p:stCondLst>
                                  <p:childTnLst>
                                    <p:animEffect transition="out" filter="fade">
                                      <p:cBhvr>
                                        <p:cTn id="17" dur="500"/>
                                        <p:tgtEl>
                                          <p:spTgt spid="14"/>
                                        </p:tgtEl>
                                      </p:cBhvr>
                                    </p:animEffect>
                                    <p:set>
                                      <p:cBhvr>
                                        <p:cTn id="18" dur="1" fill="hold">
                                          <p:stCondLst>
                                            <p:cond delay="499"/>
                                          </p:stCondLst>
                                        </p:cTn>
                                        <p:tgtEl>
                                          <p:spTgt spid="14"/>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1">
                                            <p:txEl>
                                              <p:pRg st="1" end="1"/>
                                            </p:txEl>
                                          </p:spTgt>
                                        </p:tgtEl>
                                        <p:attrNameLst>
                                          <p:attrName>style.visibility</p:attrName>
                                        </p:attrNameLst>
                                      </p:cBhvr>
                                      <p:to>
                                        <p:strVal val="visible"/>
                                      </p:to>
                                    </p:set>
                                    <p:animEffect transition="in" filter="fade">
                                      <p:cBhvr>
                                        <p:cTn id="26" dur="500"/>
                                        <p:tgtEl>
                                          <p:spTgt spid="21">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fade">
                                      <p:cBhvr>
                                        <p:cTn id="34" dur="500"/>
                                        <p:tgtEl>
                                          <p:spTgt spid="2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xit" presetSubtype="0" fill="hold" nodeType="withEffect">
                                  <p:stCondLst>
                                    <p:cond delay="0"/>
                                  </p:stCondLst>
                                  <p:childTnLst>
                                    <p:animEffect transition="out" filter="fade">
                                      <p:cBhvr>
                                        <p:cTn id="39" dur="500"/>
                                        <p:tgtEl>
                                          <p:spTgt spid="11"/>
                                        </p:tgtEl>
                                      </p:cBhvr>
                                    </p:animEffect>
                                    <p:set>
                                      <p:cBhvr>
                                        <p:cTn id="40" dur="1" fill="hold">
                                          <p:stCondLst>
                                            <p:cond delay="499"/>
                                          </p:stCondLst>
                                        </p:cTn>
                                        <p:tgtEl>
                                          <p:spTgt spid="1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1">
                                            <p:txEl>
                                              <p:pRg st="2" end="2"/>
                                            </p:txEl>
                                          </p:spTgt>
                                        </p:tgtEl>
                                        <p:attrNameLst>
                                          <p:attrName>style.visibility</p:attrName>
                                        </p:attrNameLst>
                                      </p:cBhvr>
                                      <p:to>
                                        <p:strVal val="visible"/>
                                      </p:to>
                                    </p:set>
                                    <p:animEffect transition="in" filter="fade">
                                      <p:cBhvr>
                                        <p:cTn id="45" dur="500"/>
                                        <p:tgtEl>
                                          <p:spTgt spid="21">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par>
                                <p:cTn id="51" presetID="10" presetClass="entr" presetSubtype="0"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500"/>
                                        <p:tgtEl>
                                          <p:spTgt spid="32"/>
                                        </p:tgtEl>
                                      </p:cBhvr>
                                    </p:animEffect>
                                  </p:childTnLst>
                                </p:cTn>
                              </p:par>
                              <p:par>
                                <p:cTn id="54" presetID="10" presetClass="exit" presetSubtype="0" fill="hold" nodeType="withEffect">
                                  <p:stCondLst>
                                    <p:cond delay="0"/>
                                  </p:stCondLst>
                                  <p:childTnLst>
                                    <p:animEffect transition="out" filter="fade">
                                      <p:cBhvr>
                                        <p:cTn id="55" dur="500"/>
                                        <p:tgtEl>
                                          <p:spTgt spid="26"/>
                                        </p:tgtEl>
                                      </p:cBhvr>
                                    </p:animEffect>
                                    <p:set>
                                      <p:cBhvr>
                                        <p:cTn id="56" dur="1" fill="hold">
                                          <p:stCondLst>
                                            <p:cond delay="499"/>
                                          </p:stCondLst>
                                        </p:cTn>
                                        <p:tgtEl>
                                          <p:spTgt spid="26"/>
                                        </p:tgtEl>
                                        <p:attrNameLst>
                                          <p:attrName>style.visibility</p:attrName>
                                        </p:attrNameLst>
                                      </p:cBhvr>
                                      <p:to>
                                        <p:strVal val="hidden"/>
                                      </p:to>
                                    </p:set>
                                  </p:childTnLst>
                                </p:cTn>
                              </p:par>
                              <p:par>
                                <p:cTn id="57" presetID="10" presetClass="exit" presetSubtype="0" fill="hold" nodeType="withEffect">
                                  <p:stCondLst>
                                    <p:cond delay="0"/>
                                  </p:stCondLst>
                                  <p:childTnLst>
                                    <p:animEffect transition="out" filter="fade">
                                      <p:cBhvr>
                                        <p:cTn id="58" dur="500"/>
                                        <p:tgtEl>
                                          <p:spTgt spid="12"/>
                                        </p:tgtEl>
                                      </p:cBhvr>
                                    </p:animEffect>
                                    <p:set>
                                      <p:cBhvr>
                                        <p:cTn id="59" dur="1" fill="hold">
                                          <p:stCondLst>
                                            <p:cond delay="499"/>
                                          </p:stCondLst>
                                        </p:cTn>
                                        <p:tgtEl>
                                          <p:spTgt spid="12"/>
                                        </p:tgtEl>
                                        <p:attrNameLst>
                                          <p:attrName>style.visibility</p:attrName>
                                        </p:attrNameLst>
                                      </p:cBhvr>
                                      <p:to>
                                        <p:strVal val="hidden"/>
                                      </p:to>
                                    </p:set>
                                  </p:childTnLst>
                                </p:cTn>
                              </p:par>
                              <p:par>
                                <p:cTn id="60" presetID="10"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par>
                                <p:cTn id="63" presetID="10"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gtEl>
                                        <p:attrNameLst>
                                          <p:attrName>style.visibility</p:attrName>
                                        </p:attrNameLst>
                                      </p:cBhvr>
                                      <p:to>
                                        <p:strVal val="visible"/>
                                      </p:to>
                                    </p:set>
                                    <p:animEffect transition="in" filter="fade">
                                      <p:cBhvr>
                                        <p:cTn id="68" dur="500"/>
                                        <p:tgtEl>
                                          <p:spTgt spid="30"/>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par>
                                <p:cTn id="74" presetID="10" presetClass="entr" presetSubtype="0"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fade">
                                      <p:cBhvr>
                                        <p:cTn id="76" dur="500"/>
                                        <p:tgtEl>
                                          <p:spTgt spid="41"/>
                                        </p:tgtEl>
                                      </p:cBhvr>
                                    </p:animEffect>
                                  </p:childTnLst>
                                </p:cTn>
                              </p:par>
                              <p:par>
                                <p:cTn id="77" presetID="10" presetClass="exit" presetSubtype="0" fill="hold" nodeType="withEffect">
                                  <p:stCondLst>
                                    <p:cond delay="0"/>
                                  </p:stCondLst>
                                  <p:childTnLst>
                                    <p:animEffect transition="out" filter="fade">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animBg="1"/>
      <p:bldP spid="27" grpId="0" animBg="1"/>
      <p:bldP spid="31" grpId="0" animBg="1"/>
      <p:bldP spid="33" grpId="0" animBg="1"/>
      <p:bldP spid="3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A1FAB-5DC5-499D-8292-DE1A31D1F829}"/>
              </a:ext>
            </a:extLst>
          </p:cNvPr>
          <p:cNvSpPr>
            <a:spLocks noGrp="1"/>
          </p:cNvSpPr>
          <p:nvPr>
            <p:ph type="title"/>
          </p:nvPr>
        </p:nvSpPr>
        <p:spPr/>
        <p:txBody>
          <a:bodyPr/>
          <a:lstStyle/>
          <a:p>
            <a:r>
              <a:rPr lang="en-US" dirty="0"/>
              <a:t>Implementing a Queue with Nodes</a:t>
            </a:r>
          </a:p>
        </p:txBody>
      </p:sp>
      <p:sp>
        <p:nvSpPr>
          <p:cNvPr id="5" name="Slide Number Placeholder 4">
            <a:extLst>
              <a:ext uri="{FF2B5EF4-FFF2-40B4-BE49-F238E27FC236}">
                <a16:creationId xmlns:a16="http://schemas.microsoft.com/office/drawing/2014/main" id="{5E3486CE-B5F9-4E95-B300-C508C69D7A1B}"/>
              </a:ext>
            </a:extLst>
          </p:cNvPr>
          <p:cNvSpPr>
            <a:spLocks noGrp="1"/>
          </p:cNvSpPr>
          <p:nvPr>
            <p:ph type="sldNum" sz="quarter" idx="12"/>
          </p:nvPr>
        </p:nvSpPr>
        <p:spPr/>
        <p:txBody>
          <a:bodyPr/>
          <a:lstStyle/>
          <a:p>
            <a:fld id="{659665DE-58FC-41F4-AC58-2C90A5E00527}" type="slidenum">
              <a:rPr lang="en-US" smtClean="0"/>
              <a:t>14</a:t>
            </a:fld>
            <a:endParaRPr lang="en-US"/>
          </a:p>
        </p:txBody>
      </p:sp>
      <p:sp>
        <p:nvSpPr>
          <p:cNvPr id="7" name="TextBox 6">
            <a:extLst>
              <a:ext uri="{FF2B5EF4-FFF2-40B4-BE49-F238E27FC236}">
                <a16:creationId xmlns:a16="http://schemas.microsoft.com/office/drawing/2014/main" id="{732D862C-78C8-4933-9480-0AA1CE398C2F}"/>
              </a:ext>
            </a:extLst>
          </p:cNvPr>
          <p:cNvSpPr txBox="1"/>
          <p:nvPr/>
        </p:nvSpPr>
        <p:spPr>
          <a:xfrm>
            <a:off x="666609" y="5196751"/>
            <a:ext cx="2113532" cy="1200329"/>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add(5)</a:t>
            </a:r>
          </a:p>
          <a:p>
            <a:r>
              <a:rPr lang="en-US" sz="2400" dirty="0">
                <a:latin typeface="Courier New" panose="02070309020205020404" pitchFamily="49" charset="0"/>
                <a:cs typeface="Courier New" panose="02070309020205020404" pitchFamily="49" charset="0"/>
              </a:rPr>
              <a:t>add(8)</a:t>
            </a:r>
          </a:p>
          <a:p>
            <a:r>
              <a:rPr lang="en-US" sz="2400" dirty="0">
                <a:latin typeface="Courier New" panose="02070309020205020404" pitchFamily="49" charset="0"/>
                <a:cs typeface="Courier New" panose="02070309020205020404" pitchFamily="49" charset="0"/>
              </a:rPr>
              <a:t>remove()</a:t>
            </a:r>
          </a:p>
        </p:txBody>
      </p:sp>
      <p:grpSp>
        <p:nvGrpSpPr>
          <p:cNvPr id="16" name="Group 15">
            <a:extLst>
              <a:ext uri="{FF2B5EF4-FFF2-40B4-BE49-F238E27FC236}">
                <a16:creationId xmlns:a16="http://schemas.microsoft.com/office/drawing/2014/main" id="{6D86F711-E716-7C4F-A10A-3490E13359D9}"/>
              </a:ext>
            </a:extLst>
          </p:cNvPr>
          <p:cNvGrpSpPr/>
          <p:nvPr/>
        </p:nvGrpSpPr>
        <p:grpSpPr>
          <a:xfrm>
            <a:off x="3514990" y="1517683"/>
            <a:ext cx="3480170" cy="3318357"/>
            <a:chOff x="902359" y="1530095"/>
            <a:chExt cx="3012290" cy="3318357"/>
          </a:xfrm>
        </p:grpSpPr>
        <p:sp>
          <p:nvSpPr>
            <p:cNvPr id="17" name="Rectangle 16">
              <a:extLst>
                <a:ext uri="{FF2B5EF4-FFF2-40B4-BE49-F238E27FC236}">
                  <a16:creationId xmlns:a16="http://schemas.microsoft.com/office/drawing/2014/main" id="{474361D0-9F8E-AC4B-855E-FED1172AE5F1}"/>
                </a:ext>
              </a:extLst>
            </p:cNvPr>
            <p:cNvSpPr/>
            <p:nvPr/>
          </p:nvSpPr>
          <p:spPr>
            <a:xfrm>
              <a:off x="908858" y="2061556"/>
              <a:ext cx="3005791" cy="2672361"/>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38CAFC3-C65D-124C-99A2-83E668D4C867}"/>
                </a:ext>
              </a:extLst>
            </p:cNvPr>
            <p:cNvSpPr/>
            <p:nvPr/>
          </p:nvSpPr>
          <p:spPr>
            <a:xfrm>
              <a:off x="908858" y="1530095"/>
              <a:ext cx="3005791"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LinkedQueue</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&lt;E&gt;</a:t>
              </a:r>
            </a:p>
          </p:txBody>
        </p:sp>
        <p:sp>
          <p:nvSpPr>
            <p:cNvPr id="19" name="TextBox 18">
              <a:extLst>
                <a:ext uri="{FF2B5EF4-FFF2-40B4-BE49-F238E27FC236}">
                  <a16:creationId xmlns:a16="http://schemas.microsoft.com/office/drawing/2014/main" id="{ECB04E1D-DAA6-7E4A-BD01-0BF2EC633224}"/>
                </a:ext>
              </a:extLst>
            </p:cNvPr>
            <p:cNvSpPr txBox="1"/>
            <p:nvPr/>
          </p:nvSpPr>
          <p:spPr>
            <a:xfrm>
              <a:off x="995360" y="3278792"/>
              <a:ext cx="2900433" cy="1569660"/>
            </a:xfrm>
            <a:prstGeom prst="rect">
              <a:avLst/>
            </a:prstGeom>
            <a:noFill/>
          </p:spPr>
          <p:txBody>
            <a:bodyPr wrap="square" rtlCol="0">
              <a:spAutoFit/>
            </a:bodyPr>
            <a:lstStyle/>
            <a:p>
              <a:r>
                <a:rPr lang="en-US" sz="1200" u="sng" dirty="0">
                  <a:latin typeface="Courier New" panose="02070309020205020404" pitchFamily="49" charset="0"/>
                  <a:cs typeface="Courier New" panose="02070309020205020404" pitchFamily="49" charset="0"/>
                </a:rPr>
                <a:t>add</a:t>
              </a:r>
              <a:r>
                <a:rPr lang="en-US" sz="1200" dirty="0">
                  <a:latin typeface="Courier New" panose="02070309020205020404" pitchFamily="49" charset="0"/>
                  <a:cs typeface="Courier New" panose="02070309020205020404" pitchFamily="49" charset="0"/>
                </a:rPr>
                <a:t> – add node to </a:t>
              </a:r>
              <a:r>
                <a:rPr lang="en-US" sz="1200" dirty="0" smtClean="0">
                  <a:latin typeface="Courier New" panose="02070309020205020404" pitchFamily="49" charset="0"/>
                  <a:cs typeface="Courier New" panose="02070309020205020404" pitchFamily="49" charset="0"/>
                </a:rPr>
                <a:t>back,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remove</a:t>
              </a:r>
              <a:r>
                <a:rPr lang="en-US" sz="1200" dirty="0">
                  <a:latin typeface="Courier New" panose="02070309020205020404" pitchFamily="49" charset="0"/>
                  <a:cs typeface="Courier New" panose="02070309020205020404" pitchFamily="49" charset="0"/>
                </a:rPr>
                <a:t> – return and remove node at </a:t>
              </a:r>
              <a:r>
                <a:rPr lang="en-US" sz="1200" dirty="0" smtClean="0">
                  <a:latin typeface="Courier New" panose="02070309020205020404" pitchFamily="49" charset="0"/>
                  <a:cs typeface="Courier New" panose="02070309020205020404" pitchFamily="49" charset="0"/>
                </a:rPr>
                <a:t>front,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peek</a:t>
              </a:r>
              <a:r>
                <a:rPr lang="en-US" sz="1200" dirty="0">
                  <a:latin typeface="Courier New" panose="02070309020205020404" pitchFamily="49" charset="0"/>
                  <a:cs typeface="Courier New" panose="02070309020205020404" pitchFamily="49" charset="0"/>
                </a:rPr>
                <a:t> – return node at front</a:t>
              </a:r>
            </a:p>
            <a:p>
              <a:r>
                <a:rPr lang="en-US" sz="1200" u="sng"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 return </a:t>
              </a:r>
              <a:r>
                <a:rPr lang="en-US" sz="1200" dirty="0" err="1" smtClean="0">
                  <a:latin typeface="Courier New" panose="02070309020205020404" pitchFamily="49" charset="0"/>
                  <a:cs typeface="Courier New" panose="02070309020205020404" pitchFamily="49" charset="0"/>
                </a:rPr>
                <a:t>numItems</a:t>
              </a:r>
              <a:endParaRPr lang="en-US" sz="1200" dirty="0">
                <a:latin typeface="Courier New" panose="02070309020205020404" pitchFamily="49" charset="0"/>
                <a:cs typeface="Courier New" panose="02070309020205020404" pitchFamily="49" charset="0"/>
              </a:endParaRPr>
            </a:p>
            <a:p>
              <a:r>
                <a:rPr lang="en-US" sz="1200" u="sng" dirty="0" err="1">
                  <a:latin typeface="Courier New" panose="02070309020205020404" pitchFamily="49" charset="0"/>
                  <a:cs typeface="Courier New" panose="02070309020205020404" pitchFamily="49" charset="0"/>
                </a:rPr>
                <a:t>isEmpty</a:t>
              </a:r>
              <a:r>
                <a:rPr lang="en-US" sz="1200" dirty="0">
                  <a:latin typeface="Courier New" panose="02070309020205020404" pitchFamily="49" charset="0"/>
                  <a:cs typeface="Courier New" panose="02070309020205020404" pitchFamily="49" charset="0"/>
                </a:rPr>
                <a:t> – return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0</a:t>
              </a:r>
            </a:p>
          </p:txBody>
        </p:sp>
        <p:sp>
          <p:nvSpPr>
            <p:cNvPr id="20" name="TextBox 19">
              <a:extLst>
                <a:ext uri="{FF2B5EF4-FFF2-40B4-BE49-F238E27FC236}">
                  <a16:creationId xmlns:a16="http://schemas.microsoft.com/office/drawing/2014/main" id="{8D903B8C-964F-D24C-B819-AA4219853B75}"/>
                </a:ext>
              </a:extLst>
            </p:cNvPr>
            <p:cNvSpPr txBox="1"/>
            <p:nvPr/>
          </p:nvSpPr>
          <p:spPr>
            <a:xfrm>
              <a:off x="921215" y="2081381"/>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state</a:t>
              </a:r>
            </a:p>
          </p:txBody>
        </p:sp>
        <p:sp>
          <p:nvSpPr>
            <p:cNvPr id="21" name="TextBox 20">
              <a:extLst>
                <a:ext uri="{FF2B5EF4-FFF2-40B4-BE49-F238E27FC236}">
                  <a16:creationId xmlns:a16="http://schemas.microsoft.com/office/drawing/2014/main" id="{68950E64-7881-1F48-8B2C-91E156EBF33C}"/>
                </a:ext>
              </a:extLst>
            </p:cNvPr>
            <p:cNvSpPr txBox="1"/>
            <p:nvPr/>
          </p:nvSpPr>
          <p:spPr>
            <a:xfrm>
              <a:off x="902359" y="3064088"/>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behavior</a:t>
              </a:r>
            </a:p>
          </p:txBody>
        </p:sp>
        <p:sp>
          <p:nvSpPr>
            <p:cNvPr id="22" name="TextBox 21">
              <a:extLst>
                <a:ext uri="{FF2B5EF4-FFF2-40B4-BE49-F238E27FC236}">
                  <a16:creationId xmlns:a16="http://schemas.microsoft.com/office/drawing/2014/main" id="{77792EF0-F5B0-1A40-90AE-F8AB58CF83BD}"/>
                </a:ext>
              </a:extLst>
            </p:cNvPr>
            <p:cNvSpPr txBox="1"/>
            <p:nvPr/>
          </p:nvSpPr>
          <p:spPr>
            <a:xfrm>
              <a:off x="1071636" y="2294485"/>
              <a:ext cx="2035232" cy="646331"/>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Node front</a:t>
              </a:r>
            </a:p>
            <a:p>
              <a:r>
                <a:rPr lang="en-US" sz="1200" dirty="0">
                  <a:latin typeface="Courier New" panose="02070309020205020404" pitchFamily="49" charset="0"/>
                  <a:cs typeface="Courier New" panose="02070309020205020404" pitchFamily="49" charset="0"/>
                </a:rPr>
                <a:t>Node back</a:t>
              </a:r>
            </a:p>
            <a:p>
              <a:r>
                <a:rPr lang="en-US" sz="1200" dirty="0" err="1" smtClean="0">
                  <a:latin typeface="Courier New" panose="02070309020205020404" pitchFamily="49" charset="0"/>
                  <a:cs typeface="Courier New" panose="02070309020205020404" pitchFamily="49" charset="0"/>
                </a:rPr>
                <a:t>numItems</a:t>
              </a:r>
              <a:endParaRPr lang="en-US" sz="1200" dirty="0">
                <a:latin typeface="Courier New" panose="02070309020205020404" pitchFamily="49" charset="0"/>
                <a:cs typeface="Courier New" panose="02070309020205020404" pitchFamily="49" charset="0"/>
              </a:endParaRPr>
            </a:p>
          </p:txBody>
        </p:sp>
      </p:grpSp>
      <p:grpSp>
        <p:nvGrpSpPr>
          <p:cNvPr id="23" name="Group 22">
            <a:extLst>
              <a:ext uri="{FF2B5EF4-FFF2-40B4-BE49-F238E27FC236}">
                <a16:creationId xmlns:a16="http://schemas.microsoft.com/office/drawing/2014/main" id="{0B069CC0-DAA5-D744-9A34-EB5ADA45F15A}"/>
              </a:ext>
            </a:extLst>
          </p:cNvPr>
          <p:cNvGrpSpPr/>
          <p:nvPr/>
        </p:nvGrpSpPr>
        <p:grpSpPr>
          <a:xfrm>
            <a:off x="575239" y="1517683"/>
            <a:ext cx="2335392" cy="2751705"/>
            <a:chOff x="908857" y="1530095"/>
            <a:chExt cx="2335392" cy="2751705"/>
          </a:xfrm>
        </p:grpSpPr>
        <p:sp>
          <p:nvSpPr>
            <p:cNvPr id="24" name="Rectangle 23">
              <a:extLst>
                <a:ext uri="{FF2B5EF4-FFF2-40B4-BE49-F238E27FC236}">
                  <a16:creationId xmlns:a16="http://schemas.microsoft.com/office/drawing/2014/main" id="{E54FBBA3-BD03-444C-AC5B-3BCB86610A37}"/>
                </a:ext>
              </a:extLst>
            </p:cNvPr>
            <p:cNvSpPr/>
            <p:nvPr/>
          </p:nvSpPr>
          <p:spPr>
            <a:xfrm>
              <a:off x="908857" y="2061556"/>
              <a:ext cx="2335391" cy="2220244"/>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21806A4-CD8E-344E-9E42-1DDBC63B6E50}"/>
                </a:ext>
              </a:extLst>
            </p:cNvPr>
            <p:cNvSpPr/>
            <p:nvPr/>
          </p:nvSpPr>
          <p:spPr>
            <a:xfrm>
              <a:off x="908857" y="1530095"/>
              <a:ext cx="2335391"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Queue ADT</a:t>
              </a:r>
            </a:p>
          </p:txBody>
        </p:sp>
        <p:sp>
          <p:nvSpPr>
            <p:cNvPr id="26" name="TextBox 25">
              <a:extLst>
                <a:ext uri="{FF2B5EF4-FFF2-40B4-BE49-F238E27FC236}">
                  <a16:creationId xmlns:a16="http://schemas.microsoft.com/office/drawing/2014/main" id="{BED040AA-AF7E-9E41-9422-0357B47FC9BB}"/>
                </a:ext>
              </a:extLst>
            </p:cNvPr>
            <p:cNvSpPr txBox="1"/>
            <p:nvPr/>
          </p:nvSpPr>
          <p:spPr>
            <a:xfrm>
              <a:off x="1076295" y="2988919"/>
              <a:ext cx="2167954" cy="1200329"/>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add(item)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back </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remove()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remove and return item at front</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peek()</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item at front</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isEmpty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 is 0?</a:t>
              </a:r>
            </a:p>
          </p:txBody>
        </p:sp>
        <p:sp>
          <p:nvSpPr>
            <p:cNvPr id="27" name="TextBox 26">
              <a:extLst>
                <a:ext uri="{FF2B5EF4-FFF2-40B4-BE49-F238E27FC236}">
                  <a16:creationId xmlns:a16="http://schemas.microsoft.com/office/drawing/2014/main" id="{F76A2F8F-9FDB-2249-ABF0-96F7EB240977}"/>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28" name="TextBox 27">
              <a:extLst>
                <a:ext uri="{FF2B5EF4-FFF2-40B4-BE49-F238E27FC236}">
                  <a16:creationId xmlns:a16="http://schemas.microsoft.com/office/drawing/2014/main" id="{D1496F10-8BDE-9A47-9A49-E7C1DC3301FE}"/>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29" name="TextBox 28">
              <a:extLst>
                <a:ext uri="{FF2B5EF4-FFF2-40B4-BE49-F238E27FC236}">
                  <a16:creationId xmlns:a16="http://schemas.microsoft.com/office/drawing/2014/main" id="{9056E83F-CB5B-7942-86C6-163CDA9BD32C}"/>
                </a:ext>
              </a:extLst>
            </p:cNvPr>
            <p:cNvSpPr txBox="1"/>
            <p:nvPr/>
          </p:nvSpPr>
          <p:spPr>
            <a:xfrm>
              <a:off x="1076295" y="2335727"/>
              <a:ext cx="1861241"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ordered items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Number of items</a:t>
              </a:r>
            </a:p>
          </p:txBody>
        </p:sp>
      </p:grpSp>
      <p:sp>
        <p:nvSpPr>
          <p:cNvPr id="33" name="Rectangle 32">
            <a:extLst>
              <a:ext uri="{FF2B5EF4-FFF2-40B4-BE49-F238E27FC236}">
                <a16:creationId xmlns:a16="http://schemas.microsoft.com/office/drawing/2014/main" id="{DF9923C0-5A1F-8D45-9CDA-ABE4D3307184}"/>
              </a:ext>
            </a:extLst>
          </p:cNvPr>
          <p:cNvSpPr/>
          <p:nvPr/>
        </p:nvSpPr>
        <p:spPr>
          <a:xfrm>
            <a:off x="7138021" y="1510353"/>
            <a:ext cx="4754610" cy="2868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19E47608-600A-A04F-8A4D-1F0F47440C32}"/>
              </a:ext>
            </a:extLst>
          </p:cNvPr>
          <p:cNvSpPr txBox="1"/>
          <p:nvPr/>
        </p:nvSpPr>
        <p:spPr>
          <a:xfrm>
            <a:off x="7276873" y="1691022"/>
            <a:ext cx="2050964" cy="2412199"/>
          </a:xfrm>
          <a:prstGeom prst="rect">
            <a:avLst/>
          </a:prstGeom>
          <a:noFill/>
        </p:spPr>
        <p:txBody>
          <a:bodyPr wrap="square" rtlCol="0">
            <a:spAutoFit/>
          </a:bodyPr>
          <a:lstStyle/>
          <a:p>
            <a:r>
              <a:rPr lang="en-US"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Big O Analysis</a:t>
            </a:r>
            <a:endParaRPr lang="en-US" dirty="0">
              <a:latin typeface="Courier New" panose="02070309020205020404" pitchFamily="49" charset="0"/>
              <a:ea typeface="Segoe UI Historic" panose="020B0502040204020203" pitchFamily="34" charset="0"/>
              <a:cs typeface="Courier New" panose="02070309020205020404" pitchFamily="49" charset="0"/>
            </a:endParaRP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remove()</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peek()</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size()</a:t>
            </a:r>
          </a:p>
          <a:p>
            <a:pPr>
              <a:lnSpc>
                <a:spcPct val="150000"/>
              </a:lnSpc>
            </a:pPr>
            <a:r>
              <a:rPr lang="en-US" dirty="0" err="1">
                <a:latin typeface="Courier New" panose="02070309020205020404" pitchFamily="49" charset="0"/>
                <a:ea typeface="Segoe UI Historic" panose="020B0502040204020203" pitchFamily="34" charset="0"/>
                <a:cs typeface="Courier New" panose="02070309020205020404" pitchFamily="49" charset="0"/>
              </a:rPr>
              <a:t>isEmpty</a:t>
            </a:r>
            <a:r>
              <a:rPr lang="en-US" dirty="0">
                <a:latin typeface="Courier New" panose="02070309020205020404" pitchFamily="49" charset="0"/>
                <a:ea typeface="Segoe UI Historic" panose="020B0502040204020203" pitchFamily="34" charset="0"/>
                <a:cs typeface="Courier New" panose="02070309020205020404" pitchFamily="49" charset="0"/>
              </a:rPr>
              <a: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add()</a:t>
            </a:r>
          </a:p>
        </p:txBody>
      </p:sp>
      <p:sp>
        <p:nvSpPr>
          <p:cNvPr id="36" name="TextBox 35">
            <a:extLst>
              <a:ext uri="{FF2B5EF4-FFF2-40B4-BE49-F238E27FC236}">
                <a16:creationId xmlns:a16="http://schemas.microsoft.com/office/drawing/2014/main" id="{9A07BBBD-E595-954A-B9D8-5DE9EC2290D9}"/>
              </a:ext>
            </a:extLst>
          </p:cNvPr>
          <p:cNvSpPr txBox="1"/>
          <p:nvPr/>
        </p:nvSpPr>
        <p:spPr>
          <a:xfrm>
            <a:off x="8694240" y="3733889"/>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7" name="TextBox 36">
            <a:extLst>
              <a:ext uri="{FF2B5EF4-FFF2-40B4-BE49-F238E27FC236}">
                <a16:creationId xmlns:a16="http://schemas.microsoft.com/office/drawing/2014/main" id="{AD30105D-7A02-494D-B764-32A55D5F5711}"/>
              </a:ext>
            </a:extLst>
          </p:cNvPr>
          <p:cNvSpPr txBox="1"/>
          <p:nvPr/>
        </p:nvSpPr>
        <p:spPr>
          <a:xfrm>
            <a:off x="8694240" y="2056743"/>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8" name="TextBox 37">
            <a:extLst>
              <a:ext uri="{FF2B5EF4-FFF2-40B4-BE49-F238E27FC236}">
                <a16:creationId xmlns:a16="http://schemas.microsoft.com/office/drawing/2014/main" id="{EFB1C883-4597-A149-AFA9-6B141E2EBFB1}"/>
              </a:ext>
            </a:extLst>
          </p:cNvPr>
          <p:cNvSpPr txBox="1"/>
          <p:nvPr/>
        </p:nvSpPr>
        <p:spPr>
          <a:xfrm>
            <a:off x="8694240" y="2453100"/>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9" name="TextBox 38">
            <a:extLst>
              <a:ext uri="{FF2B5EF4-FFF2-40B4-BE49-F238E27FC236}">
                <a16:creationId xmlns:a16="http://schemas.microsoft.com/office/drawing/2014/main" id="{3FD6BCF6-F2E2-FB4A-9846-0FC01FE5FDE9}"/>
              </a:ext>
            </a:extLst>
          </p:cNvPr>
          <p:cNvSpPr txBox="1"/>
          <p:nvPr/>
        </p:nvSpPr>
        <p:spPr>
          <a:xfrm>
            <a:off x="8694240" y="2893521"/>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40" name="TextBox 39">
            <a:extLst>
              <a:ext uri="{FF2B5EF4-FFF2-40B4-BE49-F238E27FC236}">
                <a16:creationId xmlns:a16="http://schemas.microsoft.com/office/drawing/2014/main" id="{5D666FFD-EF45-6241-894E-1A137C52AD9B}"/>
              </a:ext>
            </a:extLst>
          </p:cNvPr>
          <p:cNvSpPr txBox="1"/>
          <p:nvPr/>
        </p:nvSpPr>
        <p:spPr>
          <a:xfrm>
            <a:off x="8694240" y="3301105"/>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45" name="Footer Placeholder 3">
            <a:extLst>
              <a:ext uri="{FF2B5EF4-FFF2-40B4-BE49-F238E27FC236}">
                <a16:creationId xmlns:a16="http://schemas.microsoft.com/office/drawing/2014/main" id="{BBCBF4F9-4444-BA43-8A8D-59303A5B738B}"/>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43" name="TextBox 42">
            <a:extLst>
              <a:ext uri="{FF2B5EF4-FFF2-40B4-BE49-F238E27FC236}">
                <a16:creationId xmlns:a16="http://schemas.microsoft.com/office/drawing/2014/main" id="{EF185FD9-7D6A-694F-9911-6048A2A5AEAB}"/>
              </a:ext>
            </a:extLst>
          </p:cNvPr>
          <p:cNvSpPr txBox="1"/>
          <p:nvPr/>
        </p:nvSpPr>
        <p:spPr>
          <a:xfrm>
            <a:off x="3122086" y="4793416"/>
            <a:ext cx="1701107"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numItems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46" name="TextBox 45">
            <a:extLst>
              <a:ext uri="{FF2B5EF4-FFF2-40B4-BE49-F238E27FC236}">
                <a16:creationId xmlns:a16="http://schemas.microsoft.com/office/drawing/2014/main" id="{17381BB9-2023-7240-A70A-120457084233}"/>
              </a:ext>
            </a:extLst>
          </p:cNvPr>
          <p:cNvSpPr txBox="1"/>
          <p:nvPr/>
        </p:nvSpPr>
        <p:spPr>
          <a:xfrm>
            <a:off x="4710040" y="4793416"/>
            <a:ext cx="322524" cy="369332"/>
          </a:xfrm>
          <a:prstGeom prst="rect">
            <a:avLst/>
          </a:prstGeom>
          <a:no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0</a:t>
            </a:r>
          </a:p>
        </p:txBody>
      </p:sp>
      <p:sp>
        <p:nvSpPr>
          <p:cNvPr id="47" name="TextBox 46">
            <a:extLst>
              <a:ext uri="{FF2B5EF4-FFF2-40B4-BE49-F238E27FC236}">
                <a16:creationId xmlns:a16="http://schemas.microsoft.com/office/drawing/2014/main" id="{AFB00D60-EF21-A649-82B4-7B14A4C82170}"/>
              </a:ext>
            </a:extLst>
          </p:cNvPr>
          <p:cNvSpPr txBox="1"/>
          <p:nvPr/>
        </p:nvSpPr>
        <p:spPr>
          <a:xfrm>
            <a:off x="4710040" y="4796474"/>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1</a:t>
            </a:r>
          </a:p>
        </p:txBody>
      </p:sp>
      <p:sp>
        <p:nvSpPr>
          <p:cNvPr id="48" name="TextBox 47">
            <a:extLst>
              <a:ext uri="{FF2B5EF4-FFF2-40B4-BE49-F238E27FC236}">
                <a16:creationId xmlns:a16="http://schemas.microsoft.com/office/drawing/2014/main" id="{8FE5D93A-9333-7D43-82C4-FAA715C632C7}"/>
              </a:ext>
            </a:extLst>
          </p:cNvPr>
          <p:cNvSpPr txBox="1"/>
          <p:nvPr/>
        </p:nvSpPr>
        <p:spPr>
          <a:xfrm>
            <a:off x="4709124" y="4796167"/>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2</a:t>
            </a:r>
          </a:p>
        </p:txBody>
      </p:sp>
      <p:cxnSp>
        <p:nvCxnSpPr>
          <p:cNvPr id="49" name="Straight Arrow Connector 48">
            <a:extLst>
              <a:ext uri="{FF2B5EF4-FFF2-40B4-BE49-F238E27FC236}">
                <a16:creationId xmlns:a16="http://schemas.microsoft.com/office/drawing/2014/main" id="{2F34F10E-755B-AA4D-BF5C-62F0848DAD9B}"/>
              </a:ext>
            </a:extLst>
          </p:cNvPr>
          <p:cNvCxnSpPr>
            <a:cxnSpLocks/>
          </p:cNvCxnSpPr>
          <p:nvPr/>
        </p:nvCxnSpPr>
        <p:spPr>
          <a:xfrm>
            <a:off x="3996043" y="5727286"/>
            <a:ext cx="38049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50" name="Group 49">
            <a:extLst>
              <a:ext uri="{FF2B5EF4-FFF2-40B4-BE49-F238E27FC236}">
                <a16:creationId xmlns:a16="http://schemas.microsoft.com/office/drawing/2014/main" id="{07A43FED-5367-174C-8E05-2AA3FADC3816}"/>
              </a:ext>
            </a:extLst>
          </p:cNvPr>
          <p:cNvGrpSpPr/>
          <p:nvPr/>
        </p:nvGrpSpPr>
        <p:grpSpPr>
          <a:xfrm>
            <a:off x="5788535" y="5520694"/>
            <a:ext cx="846246" cy="434249"/>
            <a:chOff x="6736302" y="6015894"/>
            <a:chExt cx="846246" cy="434249"/>
          </a:xfrm>
        </p:grpSpPr>
        <p:sp>
          <p:nvSpPr>
            <p:cNvPr id="51" name="Rectangle 50">
              <a:extLst>
                <a:ext uri="{FF2B5EF4-FFF2-40B4-BE49-F238E27FC236}">
                  <a16:creationId xmlns:a16="http://schemas.microsoft.com/office/drawing/2014/main" id="{529F27B1-09B3-474B-BC22-3F2FB8A46CFE}"/>
                </a:ext>
              </a:extLst>
            </p:cNvPr>
            <p:cNvSpPr/>
            <p:nvPr/>
          </p:nvSpPr>
          <p:spPr>
            <a:xfrm>
              <a:off x="6743392" y="6015894"/>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F61AEF1A-E033-4746-A41C-9EF80725DA1A}"/>
                </a:ext>
              </a:extLst>
            </p:cNvPr>
            <p:cNvCxnSpPr>
              <a:cxnSpLocks/>
            </p:cNvCxnSpPr>
            <p:nvPr/>
          </p:nvCxnSpPr>
          <p:spPr>
            <a:xfrm>
              <a:off x="7358383" y="6019866"/>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87CE2CCA-37EC-494F-8BDE-19A4C3C85E5F}"/>
                </a:ext>
              </a:extLst>
            </p:cNvPr>
            <p:cNvSpPr txBox="1"/>
            <p:nvPr/>
          </p:nvSpPr>
          <p:spPr>
            <a:xfrm>
              <a:off x="6736302" y="6080877"/>
              <a:ext cx="654207" cy="307777"/>
            </a:xfrm>
            <a:prstGeom prst="rect">
              <a:avLst/>
            </a:prstGeom>
            <a:noFill/>
          </p:spPr>
          <p:txBody>
            <a:bodyPr wrap="square" rtlCol="0">
              <a:spAutoFit/>
            </a:bodyPr>
            <a:lstStyle/>
            <a:p>
              <a:pPr algn="ctr"/>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8</a:t>
              </a:r>
            </a:p>
          </p:txBody>
        </p:sp>
      </p:grpSp>
      <p:sp>
        <p:nvSpPr>
          <p:cNvPr id="55" name="Rectangle 54">
            <a:extLst>
              <a:ext uri="{FF2B5EF4-FFF2-40B4-BE49-F238E27FC236}">
                <a16:creationId xmlns:a16="http://schemas.microsoft.com/office/drawing/2014/main" id="{B46AC73F-841B-C64B-A73E-1A6E0BA76379}"/>
              </a:ext>
            </a:extLst>
          </p:cNvPr>
          <p:cNvSpPr/>
          <p:nvPr/>
        </p:nvSpPr>
        <p:spPr>
          <a:xfrm>
            <a:off x="4558552" y="5511300"/>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5D162F2F-6146-B24B-8B13-1D9AC83AD694}"/>
              </a:ext>
            </a:extLst>
          </p:cNvPr>
          <p:cNvCxnSpPr>
            <a:cxnSpLocks/>
          </p:cNvCxnSpPr>
          <p:nvPr/>
        </p:nvCxnSpPr>
        <p:spPr>
          <a:xfrm>
            <a:off x="5173543" y="5515272"/>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3153986-0EE3-4649-9FE4-8EF1D88015BF}"/>
              </a:ext>
            </a:extLst>
          </p:cNvPr>
          <p:cNvSpPr txBox="1"/>
          <p:nvPr/>
        </p:nvSpPr>
        <p:spPr>
          <a:xfrm>
            <a:off x="4551463" y="5576283"/>
            <a:ext cx="601330" cy="307777"/>
          </a:xfrm>
          <a:prstGeom prst="rect">
            <a:avLst/>
          </a:prstGeom>
          <a:noFill/>
        </p:spPr>
        <p:txBody>
          <a:bodyPr wrap="square" rtlCol="0">
            <a:spAutoFit/>
          </a:bodyPr>
          <a:lstStyle/>
          <a:p>
            <a:pPr algn="ctr"/>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5</a:t>
            </a:r>
          </a:p>
        </p:txBody>
      </p:sp>
      <p:cxnSp>
        <p:nvCxnSpPr>
          <p:cNvPr id="58" name="Straight Connector 57">
            <a:extLst>
              <a:ext uri="{FF2B5EF4-FFF2-40B4-BE49-F238E27FC236}">
                <a16:creationId xmlns:a16="http://schemas.microsoft.com/office/drawing/2014/main" id="{CB924F13-AC7C-694D-B1FC-0149285F0B5D}"/>
              </a:ext>
            </a:extLst>
          </p:cNvPr>
          <p:cNvCxnSpPr/>
          <p:nvPr/>
        </p:nvCxnSpPr>
        <p:spPr>
          <a:xfrm flipH="1">
            <a:off x="5177965" y="5495264"/>
            <a:ext cx="224165" cy="44421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D1B4249-2CEA-C142-BFD9-73C81A6C0F96}"/>
              </a:ext>
            </a:extLst>
          </p:cNvPr>
          <p:cNvSpPr txBox="1"/>
          <p:nvPr/>
        </p:nvSpPr>
        <p:spPr>
          <a:xfrm>
            <a:off x="3122086" y="5553153"/>
            <a:ext cx="873957"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front</a:t>
            </a:r>
          </a:p>
        </p:txBody>
      </p:sp>
      <p:cxnSp>
        <p:nvCxnSpPr>
          <p:cNvPr id="62" name="Straight Arrow Connector 61">
            <a:extLst>
              <a:ext uri="{FF2B5EF4-FFF2-40B4-BE49-F238E27FC236}">
                <a16:creationId xmlns:a16="http://schemas.microsoft.com/office/drawing/2014/main" id="{F8722E38-2DD7-A04F-A7FD-3AB416AD1F69}"/>
              </a:ext>
            </a:extLst>
          </p:cNvPr>
          <p:cNvCxnSpPr>
            <a:cxnSpLocks/>
          </p:cNvCxnSpPr>
          <p:nvPr/>
        </p:nvCxnSpPr>
        <p:spPr>
          <a:xfrm>
            <a:off x="3979052" y="6248678"/>
            <a:ext cx="38049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5A37AD7E-44AC-AF46-B274-12B0921D47F1}"/>
              </a:ext>
            </a:extLst>
          </p:cNvPr>
          <p:cNvSpPr txBox="1"/>
          <p:nvPr/>
        </p:nvSpPr>
        <p:spPr>
          <a:xfrm>
            <a:off x="3143572" y="6074545"/>
            <a:ext cx="736099"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back</a:t>
            </a:r>
          </a:p>
        </p:txBody>
      </p:sp>
      <p:cxnSp>
        <p:nvCxnSpPr>
          <p:cNvPr id="64" name="Straight Arrow Connector 63">
            <a:extLst>
              <a:ext uri="{FF2B5EF4-FFF2-40B4-BE49-F238E27FC236}">
                <a16:creationId xmlns:a16="http://schemas.microsoft.com/office/drawing/2014/main" id="{5E1BDA14-C84D-C74C-8EDF-D989F8BFFA11}"/>
              </a:ext>
            </a:extLst>
          </p:cNvPr>
          <p:cNvCxnSpPr/>
          <p:nvPr/>
        </p:nvCxnSpPr>
        <p:spPr>
          <a:xfrm flipV="1">
            <a:off x="3996043" y="5781896"/>
            <a:ext cx="380497" cy="466782"/>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BBC7AF0-97DF-E74F-B8B2-6C7EDD85C198}"/>
              </a:ext>
            </a:extLst>
          </p:cNvPr>
          <p:cNvCxnSpPr>
            <a:cxnSpLocks/>
          </p:cNvCxnSpPr>
          <p:nvPr/>
        </p:nvCxnSpPr>
        <p:spPr>
          <a:xfrm>
            <a:off x="5334804" y="5728572"/>
            <a:ext cx="38049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60C51D9-D68E-894B-AD0B-85DCB0F87D20}"/>
              </a:ext>
            </a:extLst>
          </p:cNvPr>
          <p:cNvCxnSpPr/>
          <p:nvPr/>
        </p:nvCxnSpPr>
        <p:spPr>
          <a:xfrm flipH="1">
            <a:off x="6400589" y="5534976"/>
            <a:ext cx="224165" cy="44421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3BDCD50-7B65-7047-BE86-1DC0BBF4ED2F}"/>
              </a:ext>
            </a:extLst>
          </p:cNvPr>
          <p:cNvCxnSpPr/>
          <p:nvPr/>
        </p:nvCxnSpPr>
        <p:spPr>
          <a:xfrm flipV="1">
            <a:off x="3996043" y="5979191"/>
            <a:ext cx="1792492" cy="269487"/>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CE44BF5-9197-A04F-95A6-C159DFB89A57}"/>
              </a:ext>
            </a:extLst>
          </p:cNvPr>
          <p:cNvCxnSpPr>
            <a:stCxn id="59" idx="3"/>
          </p:cNvCxnSpPr>
          <p:nvPr/>
        </p:nvCxnSpPr>
        <p:spPr>
          <a:xfrm flipV="1">
            <a:off x="3996043" y="5727286"/>
            <a:ext cx="1719258" cy="10533"/>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647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fade">
                                      <p:cBhvr>
                                        <p:cTn id="27" dur="500"/>
                                        <p:tgtEl>
                                          <p:spTgt spid="4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6"/>
                                        </p:tgtEl>
                                        <p:attrNameLst>
                                          <p:attrName>style.visibility</p:attrName>
                                        </p:attrNameLst>
                                      </p:cBhvr>
                                      <p:to>
                                        <p:strVal val="visible"/>
                                      </p:to>
                                    </p:set>
                                    <p:animEffect transition="in" filter="fade">
                                      <p:cBhvr>
                                        <p:cTn id="32" dur="500"/>
                                        <p:tgtEl>
                                          <p:spTgt spid="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9"/>
                                        </p:tgtEl>
                                        <p:attrNameLst>
                                          <p:attrName>style.visibility</p:attrName>
                                        </p:attrNameLst>
                                      </p:cBhvr>
                                      <p:to>
                                        <p:strVal val="visible"/>
                                      </p:to>
                                    </p:set>
                                    <p:animEffect transition="in" filter="fade">
                                      <p:cBhvr>
                                        <p:cTn id="37" dur="500"/>
                                        <p:tgtEl>
                                          <p:spTgt spid="59"/>
                                        </p:tgtEl>
                                      </p:cBhvr>
                                    </p:animEffect>
                                  </p:childTnLst>
                                </p:cTn>
                              </p:par>
                              <p:par>
                                <p:cTn id="38" presetID="10" presetClass="entr" presetSubtype="0" fill="hold"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fade">
                                      <p:cBhvr>
                                        <p:cTn id="40" dur="500"/>
                                        <p:tgtEl>
                                          <p:spTgt spid="4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animEffect transition="in" filter="fade">
                                      <p:cBhvr>
                                        <p:cTn id="43" dur="500"/>
                                        <p:tgtEl>
                                          <p:spTgt spid="4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nodeType="with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fad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0" end="0"/>
                                            </p:txEl>
                                          </p:spTgt>
                                        </p:tgtEl>
                                        <p:attrNameLst>
                                          <p:attrName>style.visibility</p:attrName>
                                        </p:attrNameLst>
                                      </p:cBhvr>
                                      <p:to>
                                        <p:strVal val="visible"/>
                                      </p:to>
                                    </p:set>
                                    <p:animEffect transition="in" filter="fade">
                                      <p:cBhvr>
                                        <p:cTn id="57" dur="500"/>
                                        <p:tgtEl>
                                          <p:spTgt spid="7">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4"/>
                                        </p:tgtEl>
                                        <p:attrNameLst>
                                          <p:attrName>style.visibility</p:attrName>
                                        </p:attrNameLst>
                                      </p:cBhvr>
                                      <p:to>
                                        <p:strVal val="visible"/>
                                      </p:to>
                                    </p:set>
                                    <p:animEffect transition="in" filter="fade">
                                      <p:cBhvr>
                                        <p:cTn id="62" dur="500"/>
                                        <p:tgtEl>
                                          <p:spTgt spid="64"/>
                                        </p:tgtEl>
                                      </p:cBhvr>
                                    </p:animEffect>
                                  </p:childTnLst>
                                </p:cTn>
                              </p:par>
                              <p:par>
                                <p:cTn id="63" presetID="10" presetClass="exit" presetSubtype="0" fill="hold" nodeType="withEffect">
                                  <p:stCondLst>
                                    <p:cond delay="0"/>
                                  </p:stCondLst>
                                  <p:childTnLst>
                                    <p:animEffect transition="out" filter="fade">
                                      <p:cBhvr>
                                        <p:cTn id="64" dur="500"/>
                                        <p:tgtEl>
                                          <p:spTgt spid="62"/>
                                        </p:tgtEl>
                                      </p:cBhvr>
                                    </p:animEffect>
                                    <p:set>
                                      <p:cBhvr>
                                        <p:cTn id="65" dur="1" fill="hold">
                                          <p:stCondLst>
                                            <p:cond delay="499"/>
                                          </p:stCondLst>
                                        </p:cTn>
                                        <p:tgtEl>
                                          <p:spTgt spid="62"/>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7"/>
                                        </p:tgtEl>
                                        <p:attrNameLst>
                                          <p:attrName>style.visibility</p:attrName>
                                        </p:attrNameLst>
                                      </p:cBhvr>
                                      <p:to>
                                        <p:strVal val="visible"/>
                                      </p:to>
                                    </p:set>
                                    <p:animEffect transition="in" filter="fade">
                                      <p:cBhvr>
                                        <p:cTn id="68" dur="500"/>
                                        <p:tgtEl>
                                          <p:spTgt spid="47"/>
                                        </p:tgtEl>
                                      </p:cBhvr>
                                    </p:animEffect>
                                  </p:childTnLst>
                                </p:cTn>
                              </p:par>
                              <p:par>
                                <p:cTn id="69" presetID="10" presetClass="entr" presetSubtype="0" fill="hold" nodeType="withEffect">
                                  <p:stCondLst>
                                    <p:cond delay="0"/>
                                  </p:stCondLst>
                                  <p:childTnLst>
                                    <p:set>
                                      <p:cBhvr>
                                        <p:cTn id="70" dur="1" fill="hold">
                                          <p:stCondLst>
                                            <p:cond delay="0"/>
                                          </p:stCondLst>
                                        </p:cTn>
                                        <p:tgtEl>
                                          <p:spTgt spid="58"/>
                                        </p:tgtEl>
                                        <p:attrNameLst>
                                          <p:attrName>style.visibility</p:attrName>
                                        </p:attrNameLst>
                                      </p:cBhvr>
                                      <p:to>
                                        <p:strVal val="visible"/>
                                      </p:to>
                                    </p:set>
                                    <p:animEffect transition="in" filter="fade">
                                      <p:cBhvr>
                                        <p:cTn id="71" dur="500"/>
                                        <p:tgtEl>
                                          <p:spTgt spid="58"/>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55"/>
                                        </p:tgtEl>
                                        <p:attrNameLst>
                                          <p:attrName>style.visibility</p:attrName>
                                        </p:attrNameLst>
                                      </p:cBhvr>
                                      <p:to>
                                        <p:strVal val="visible"/>
                                      </p:to>
                                    </p:set>
                                    <p:animEffect transition="in" filter="fade">
                                      <p:cBhvr>
                                        <p:cTn id="74" dur="500"/>
                                        <p:tgtEl>
                                          <p:spTgt spid="55"/>
                                        </p:tgtEl>
                                      </p:cBhvr>
                                    </p:animEffect>
                                  </p:childTnLst>
                                </p:cTn>
                              </p:par>
                              <p:par>
                                <p:cTn id="75" presetID="10" presetClass="entr" presetSubtype="0"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fade">
                                      <p:cBhvr>
                                        <p:cTn id="77" dur="500"/>
                                        <p:tgtEl>
                                          <p:spTgt spid="56"/>
                                        </p:tgtEl>
                                      </p:cBhvr>
                                    </p:animEffect>
                                  </p:childTnLst>
                                </p:cTn>
                              </p:par>
                              <p:par>
                                <p:cTn id="78" presetID="10" presetClass="entr" presetSubtype="0" fill="hold" nodeType="withEffect">
                                  <p:stCondLst>
                                    <p:cond delay="0"/>
                                  </p:stCondLst>
                                  <p:childTnLst>
                                    <p:set>
                                      <p:cBhvr>
                                        <p:cTn id="79" dur="1" fill="hold">
                                          <p:stCondLst>
                                            <p:cond delay="0"/>
                                          </p:stCondLst>
                                        </p:cTn>
                                        <p:tgtEl>
                                          <p:spTgt spid="58"/>
                                        </p:tgtEl>
                                        <p:attrNameLst>
                                          <p:attrName>style.visibility</p:attrName>
                                        </p:attrNameLst>
                                      </p:cBhvr>
                                      <p:to>
                                        <p:strVal val="visible"/>
                                      </p:to>
                                    </p:set>
                                    <p:animEffect transition="in" filter="fade">
                                      <p:cBhvr>
                                        <p:cTn id="80" dur="500"/>
                                        <p:tgtEl>
                                          <p:spTgt spid="58"/>
                                        </p:tgtEl>
                                      </p:cBhvr>
                                    </p:animEffect>
                                  </p:childTnLst>
                                </p:cTn>
                              </p:par>
                              <p:par>
                                <p:cTn id="81" presetID="10" presetClass="entr" presetSubtype="0" fill="hold" nodeType="withEffect">
                                  <p:stCondLst>
                                    <p:cond delay="0"/>
                                  </p:stCondLst>
                                  <p:childTnLst>
                                    <p:set>
                                      <p:cBhvr>
                                        <p:cTn id="82" dur="1" fill="hold">
                                          <p:stCondLst>
                                            <p:cond delay="0"/>
                                          </p:stCondLst>
                                        </p:cTn>
                                        <p:tgtEl>
                                          <p:spTgt spid="58"/>
                                        </p:tgtEl>
                                        <p:attrNameLst>
                                          <p:attrName>style.visibility</p:attrName>
                                        </p:attrNameLst>
                                      </p:cBhvr>
                                      <p:to>
                                        <p:strVal val="visible"/>
                                      </p:to>
                                    </p:set>
                                    <p:animEffect transition="in" filter="fade">
                                      <p:cBhvr>
                                        <p:cTn id="83" dur="500"/>
                                        <p:tgtEl>
                                          <p:spTgt spid="5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nodeType="clickEffect">
                                  <p:stCondLst>
                                    <p:cond delay="0"/>
                                  </p:stCondLst>
                                  <p:childTnLst>
                                    <p:set>
                                      <p:cBhvr>
                                        <p:cTn id="90" dur="1" fill="hold">
                                          <p:stCondLst>
                                            <p:cond delay="0"/>
                                          </p:stCondLst>
                                        </p:cTn>
                                        <p:tgtEl>
                                          <p:spTgt spid="7">
                                            <p:txEl>
                                              <p:pRg st="1" end="1"/>
                                            </p:txEl>
                                          </p:spTgt>
                                        </p:tgtEl>
                                        <p:attrNameLst>
                                          <p:attrName>style.visibility</p:attrName>
                                        </p:attrNameLst>
                                      </p:cBhvr>
                                      <p:to>
                                        <p:strVal val="visible"/>
                                      </p:to>
                                    </p:set>
                                    <p:animEffect transition="in" filter="fade">
                                      <p:cBhvr>
                                        <p:cTn id="91" dur="500"/>
                                        <p:tgtEl>
                                          <p:spTgt spid="7">
                                            <p:txEl>
                                              <p:pRg st="1" end="1"/>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65"/>
                                        </p:tgtEl>
                                        <p:attrNameLst>
                                          <p:attrName>style.visibility</p:attrName>
                                        </p:attrNameLst>
                                      </p:cBhvr>
                                      <p:to>
                                        <p:strVal val="visible"/>
                                      </p:to>
                                    </p:set>
                                    <p:animEffect transition="in" filter="fade">
                                      <p:cBhvr>
                                        <p:cTn id="96" dur="500"/>
                                        <p:tgtEl>
                                          <p:spTgt spid="65"/>
                                        </p:tgtEl>
                                      </p:cBhvr>
                                    </p:animEffect>
                                  </p:childTnLst>
                                </p:cTn>
                              </p:par>
                              <p:par>
                                <p:cTn id="97" presetID="10"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animEffect transition="in" filter="fade">
                                      <p:cBhvr>
                                        <p:cTn id="99" dur="500"/>
                                        <p:tgtEl>
                                          <p:spTgt spid="66"/>
                                        </p:tgtEl>
                                      </p:cBhvr>
                                    </p:animEffect>
                                  </p:childTnLst>
                                </p:cTn>
                              </p:par>
                              <p:par>
                                <p:cTn id="100" presetID="10" presetClass="entr" presetSubtype="0" fill="hold"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fade">
                                      <p:cBhvr>
                                        <p:cTn id="102" dur="500"/>
                                        <p:tgtEl>
                                          <p:spTgt spid="50"/>
                                        </p:tgtEl>
                                      </p:cBhvr>
                                    </p:animEffect>
                                  </p:childTnLst>
                                </p:cTn>
                              </p:par>
                              <p:par>
                                <p:cTn id="103" presetID="10" presetClass="exit" presetSubtype="0" fill="hold" nodeType="withEffect">
                                  <p:stCondLst>
                                    <p:cond delay="0"/>
                                  </p:stCondLst>
                                  <p:childTnLst>
                                    <p:animEffect transition="out" filter="fade">
                                      <p:cBhvr>
                                        <p:cTn id="104" dur="500"/>
                                        <p:tgtEl>
                                          <p:spTgt spid="58"/>
                                        </p:tgtEl>
                                      </p:cBhvr>
                                    </p:animEffect>
                                    <p:set>
                                      <p:cBhvr>
                                        <p:cTn id="105" dur="1" fill="hold">
                                          <p:stCondLst>
                                            <p:cond delay="499"/>
                                          </p:stCondLst>
                                        </p:cTn>
                                        <p:tgtEl>
                                          <p:spTgt spid="58"/>
                                        </p:tgtEl>
                                        <p:attrNameLst>
                                          <p:attrName>style.visibility</p:attrName>
                                        </p:attrNameLst>
                                      </p:cBhvr>
                                      <p:to>
                                        <p:strVal val="hidden"/>
                                      </p:to>
                                    </p:set>
                                  </p:childTnLst>
                                </p:cTn>
                              </p:par>
                              <p:par>
                                <p:cTn id="106" presetID="10" presetClass="entr" presetSubtype="0" fill="hold" grpId="0" nodeType="with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fade">
                                      <p:cBhvr>
                                        <p:cTn id="108" dur="500"/>
                                        <p:tgtEl>
                                          <p:spTgt spid="48"/>
                                        </p:tgtEl>
                                      </p:cBhvr>
                                    </p:animEffect>
                                  </p:childTnLst>
                                </p:cTn>
                              </p:par>
                              <p:par>
                                <p:cTn id="109" presetID="10" presetClass="exit" presetSubtype="0" fill="hold" nodeType="withEffect">
                                  <p:stCondLst>
                                    <p:cond delay="0"/>
                                  </p:stCondLst>
                                  <p:childTnLst>
                                    <p:animEffect transition="out" filter="fade">
                                      <p:cBhvr>
                                        <p:cTn id="110" dur="500"/>
                                        <p:tgtEl>
                                          <p:spTgt spid="64"/>
                                        </p:tgtEl>
                                      </p:cBhvr>
                                    </p:animEffect>
                                    <p:set>
                                      <p:cBhvr>
                                        <p:cTn id="111" dur="1" fill="hold">
                                          <p:stCondLst>
                                            <p:cond delay="499"/>
                                          </p:stCondLst>
                                        </p:cTn>
                                        <p:tgtEl>
                                          <p:spTgt spid="64"/>
                                        </p:tgtEl>
                                        <p:attrNameLst>
                                          <p:attrName>style.visibility</p:attrName>
                                        </p:attrNameLst>
                                      </p:cBhvr>
                                      <p:to>
                                        <p:strVal val="hidden"/>
                                      </p:to>
                                    </p:set>
                                  </p:childTnLst>
                                </p:cTn>
                              </p:par>
                              <p:par>
                                <p:cTn id="112" presetID="10" presetClass="entr" presetSubtype="0" fill="hold" nodeType="withEffect">
                                  <p:stCondLst>
                                    <p:cond delay="0"/>
                                  </p:stCondLst>
                                  <p:childTnLst>
                                    <p:set>
                                      <p:cBhvr>
                                        <p:cTn id="113" dur="1" fill="hold">
                                          <p:stCondLst>
                                            <p:cond delay="0"/>
                                          </p:stCondLst>
                                        </p:cTn>
                                        <p:tgtEl>
                                          <p:spTgt spid="68"/>
                                        </p:tgtEl>
                                        <p:attrNameLst>
                                          <p:attrName>style.visibility</p:attrName>
                                        </p:attrNameLst>
                                      </p:cBhvr>
                                      <p:to>
                                        <p:strVal val="visible"/>
                                      </p:to>
                                    </p:set>
                                    <p:animEffect transition="in" filter="fade">
                                      <p:cBhvr>
                                        <p:cTn id="114" dur="500"/>
                                        <p:tgtEl>
                                          <p:spTgt spid="68"/>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7">
                                            <p:txEl>
                                              <p:pRg st="2" end="2"/>
                                            </p:txEl>
                                          </p:spTgt>
                                        </p:tgtEl>
                                        <p:attrNameLst>
                                          <p:attrName>style.visibility</p:attrName>
                                        </p:attrNameLst>
                                      </p:cBhvr>
                                      <p:to>
                                        <p:strVal val="visible"/>
                                      </p:to>
                                    </p:set>
                                    <p:animEffect transition="in" filter="fade">
                                      <p:cBhvr>
                                        <p:cTn id="119" dur="500"/>
                                        <p:tgtEl>
                                          <p:spTgt spid="7">
                                            <p:txEl>
                                              <p:pRg st="2" end="2"/>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xit" presetSubtype="0" fill="hold" nodeType="clickEffect">
                                  <p:stCondLst>
                                    <p:cond delay="0"/>
                                  </p:stCondLst>
                                  <p:childTnLst>
                                    <p:animEffect transition="out" filter="fade">
                                      <p:cBhvr>
                                        <p:cTn id="123" dur="500"/>
                                        <p:tgtEl>
                                          <p:spTgt spid="56"/>
                                        </p:tgtEl>
                                      </p:cBhvr>
                                    </p:animEffect>
                                    <p:set>
                                      <p:cBhvr>
                                        <p:cTn id="124" dur="1" fill="hold">
                                          <p:stCondLst>
                                            <p:cond delay="499"/>
                                          </p:stCondLst>
                                        </p:cTn>
                                        <p:tgtEl>
                                          <p:spTgt spid="56"/>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58"/>
                                        </p:tgtEl>
                                      </p:cBhvr>
                                    </p:animEffect>
                                    <p:set>
                                      <p:cBhvr>
                                        <p:cTn id="127" dur="1" fill="hold">
                                          <p:stCondLst>
                                            <p:cond delay="499"/>
                                          </p:stCondLst>
                                        </p:cTn>
                                        <p:tgtEl>
                                          <p:spTgt spid="58"/>
                                        </p:tgtEl>
                                        <p:attrNameLst>
                                          <p:attrName>style.visibility</p:attrName>
                                        </p:attrNameLst>
                                      </p:cBhvr>
                                      <p:to>
                                        <p:strVal val="hidden"/>
                                      </p:to>
                                    </p:set>
                                  </p:childTnLst>
                                </p:cTn>
                              </p:par>
                              <p:par>
                                <p:cTn id="128" presetID="10" presetClass="exit" presetSubtype="0" fill="hold" grpId="1" nodeType="withEffect">
                                  <p:stCondLst>
                                    <p:cond delay="0"/>
                                  </p:stCondLst>
                                  <p:childTnLst>
                                    <p:animEffect transition="out" filter="fade">
                                      <p:cBhvr>
                                        <p:cTn id="129" dur="500"/>
                                        <p:tgtEl>
                                          <p:spTgt spid="55"/>
                                        </p:tgtEl>
                                      </p:cBhvr>
                                    </p:animEffect>
                                    <p:set>
                                      <p:cBhvr>
                                        <p:cTn id="130" dur="1" fill="hold">
                                          <p:stCondLst>
                                            <p:cond delay="499"/>
                                          </p:stCondLst>
                                        </p:cTn>
                                        <p:tgtEl>
                                          <p:spTgt spid="55"/>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65"/>
                                        </p:tgtEl>
                                      </p:cBhvr>
                                    </p:animEffect>
                                    <p:set>
                                      <p:cBhvr>
                                        <p:cTn id="133" dur="1" fill="hold">
                                          <p:stCondLst>
                                            <p:cond delay="499"/>
                                          </p:stCondLst>
                                        </p:cTn>
                                        <p:tgtEl>
                                          <p:spTgt spid="65"/>
                                        </p:tgtEl>
                                        <p:attrNameLst>
                                          <p:attrName>style.visibility</p:attrName>
                                        </p:attrNameLst>
                                      </p:cBhvr>
                                      <p:to>
                                        <p:strVal val="hidden"/>
                                      </p:to>
                                    </p:set>
                                  </p:childTnLst>
                                </p:cTn>
                              </p:par>
                              <p:par>
                                <p:cTn id="134" presetID="10" presetClass="exit" presetSubtype="0" fill="hold" grpId="1" nodeType="withEffect">
                                  <p:stCondLst>
                                    <p:cond delay="0"/>
                                  </p:stCondLst>
                                  <p:childTnLst>
                                    <p:animEffect transition="out" filter="fade">
                                      <p:cBhvr>
                                        <p:cTn id="135" dur="500"/>
                                        <p:tgtEl>
                                          <p:spTgt spid="57"/>
                                        </p:tgtEl>
                                      </p:cBhvr>
                                    </p:animEffect>
                                    <p:set>
                                      <p:cBhvr>
                                        <p:cTn id="136" dur="1" fill="hold">
                                          <p:stCondLst>
                                            <p:cond delay="499"/>
                                          </p:stCondLst>
                                        </p:cTn>
                                        <p:tgtEl>
                                          <p:spTgt spid="57"/>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49"/>
                                        </p:tgtEl>
                                      </p:cBhvr>
                                    </p:animEffect>
                                    <p:set>
                                      <p:cBhvr>
                                        <p:cTn id="139" dur="1" fill="hold">
                                          <p:stCondLst>
                                            <p:cond delay="499"/>
                                          </p:stCondLst>
                                        </p:cTn>
                                        <p:tgtEl>
                                          <p:spTgt spid="49"/>
                                        </p:tgtEl>
                                        <p:attrNameLst>
                                          <p:attrName>style.visibility</p:attrName>
                                        </p:attrNameLst>
                                      </p:cBhvr>
                                      <p:to>
                                        <p:strVal val="hidden"/>
                                      </p:to>
                                    </p:set>
                                  </p:childTnLst>
                                </p:cTn>
                              </p:par>
                              <p:par>
                                <p:cTn id="140" presetID="10" presetClass="entr" presetSubtype="0" fill="hold" nodeType="withEffect">
                                  <p:stCondLst>
                                    <p:cond delay="0"/>
                                  </p:stCondLst>
                                  <p:childTnLst>
                                    <p:set>
                                      <p:cBhvr>
                                        <p:cTn id="141" dur="1" fill="hold">
                                          <p:stCondLst>
                                            <p:cond delay="0"/>
                                          </p:stCondLst>
                                        </p:cTn>
                                        <p:tgtEl>
                                          <p:spTgt spid="70"/>
                                        </p:tgtEl>
                                        <p:attrNameLst>
                                          <p:attrName>style.visibility</p:attrName>
                                        </p:attrNameLst>
                                      </p:cBhvr>
                                      <p:to>
                                        <p:strVal val="visible"/>
                                      </p:to>
                                    </p:set>
                                    <p:animEffect transition="in" filter="fade">
                                      <p:cBhvr>
                                        <p:cTn id="142" dur="500"/>
                                        <p:tgtEl>
                                          <p:spTgt spid="70"/>
                                        </p:tgtEl>
                                      </p:cBhvr>
                                    </p:animEffect>
                                  </p:childTnLst>
                                </p:cTn>
                              </p:par>
                              <p:par>
                                <p:cTn id="143" presetID="10" presetClass="exit" presetSubtype="0" fill="hold" grpId="1" nodeType="withEffect">
                                  <p:stCondLst>
                                    <p:cond delay="0"/>
                                  </p:stCondLst>
                                  <p:childTnLst>
                                    <p:animEffect transition="out" filter="fade">
                                      <p:cBhvr>
                                        <p:cTn id="144" dur="500"/>
                                        <p:tgtEl>
                                          <p:spTgt spid="48"/>
                                        </p:tgtEl>
                                      </p:cBhvr>
                                    </p:animEffect>
                                    <p:set>
                                      <p:cBhvr>
                                        <p:cTn id="145" dur="1" fill="hold">
                                          <p:stCondLst>
                                            <p:cond delay="499"/>
                                          </p:stCondLst>
                                        </p:cTn>
                                        <p:tgtEl>
                                          <p:spTgt spid="4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grpId="0" nodeType="clickEffect">
                                  <p:stCondLst>
                                    <p:cond delay="0"/>
                                  </p:stCondLst>
                                  <p:childTnLst>
                                    <p:set>
                                      <p:cBhvr>
                                        <p:cTn id="149" dur="1" fill="hold">
                                          <p:stCondLst>
                                            <p:cond delay="0"/>
                                          </p:stCondLst>
                                        </p:cTn>
                                        <p:tgtEl>
                                          <p:spTgt spid="33"/>
                                        </p:tgtEl>
                                        <p:attrNameLst>
                                          <p:attrName>style.visibility</p:attrName>
                                        </p:attrNameLst>
                                      </p:cBhvr>
                                      <p:to>
                                        <p:strVal val="visible"/>
                                      </p:to>
                                    </p:set>
                                    <p:animEffect transition="in" filter="fade">
                                      <p:cBhvr>
                                        <p:cTn id="150"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5" grpId="0"/>
      <p:bldP spid="36" grpId="0"/>
      <p:bldP spid="37" grpId="0"/>
      <p:bldP spid="38" grpId="0"/>
      <p:bldP spid="39" grpId="0"/>
      <p:bldP spid="40" grpId="0"/>
      <p:bldP spid="43" grpId="0"/>
      <p:bldP spid="46" grpId="0" animBg="1"/>
      <p:bldP spid="47" grpId="0" animBg="1"/>
      <p:bldP spid="48" grpId="0" animBg="1"/>
      <p:bldP spid="48" grpId="1" animBg="1"/>
      <p:bldP spid="55" grpId="0" animBg="1"/>
      <p:bldP spid="55" grpId="1" animBg="1"/>
      <p:bldP spid="57" grpId="0"/>
      <p:bldP spid="57" grpId="1"/>
      <p:bldP spid="59" grpId="0"/>
      <p:bldP spid="6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Levels of Design Decisions</a:t>
            </a:r>
          </a:p>
        </p:txBody>
      </p:sp>
      <p:sp>
        <p:nvSpPr>
          <p:cNvPr id="3" name="Content Placeholder 2"/>
          <p:cNvSpPr>
            <a:spLocks noGrp="1"/>
          </p:cNvSpPr>
          <p:nvPr>
            <p:ph idx="1"/>
          </p:nvPr>
        </p:nvSpPr>
        <p:spPr/>
        <p:txBody>
          <a:bodyPr/>
          <a:lstStyle/>
          <a:p>
            <a:r>
              <a:rPr lang="en-US" dirty="0"/>
              <a:t>Implementation Details</a:t>
            </a:r>
          </a:p>
          <a:p>
            <a:pPr lvl="1"/>
            <a:r>
              <a:rPr lang="en-US" dirty="0"/>
              <a:t>Do we overwrite old values with </a:t>
            </a:r>
            <a:r>
              <a:rPr lang="en-US" dirty="0">
                <a:latin typeface="Courier New" panose="02070309020205020404" pitchFamily="49" charset="0"/>
                <a:cs typeface="Courier New" panose="02070309020205020404" pitchFamily="49" charset="0"/>
              </a:rPr>
              <a:t>null </a:t>
            </a:r>
            <a:r>
              <a:rPr lang="en-US" dirty="0"/>
              <a:t>or do we leave the garbage value?</a:t>
            </a:r>
          </a:p>
          <a:p>
            <a:pPr lvl="1"/>
            <a:r>
              <a:rPr lang="en-US" dirty="0"/>
              <a:t>Do we validate input and throw exceptions or just wait for the code to fail?</a:t>
            </a:r>
          </a:p>
          <a:p>
            <a:pPr marL="128016" lvl="1" indent="0">
              <a:buNone/>
            </a:pPr>
            <a:endParaRPr lang="en-US" sz="2200" dirty="0"/>
          </a:p>
          <a:p>
            <a:pPr marL="128016" lvl="1" indent="0">
              <a:buNone/>
            </a:pPr>
            <a:r>
              <a:rPr lang="en-US" sz="2200" dirty="0"/>
              <a:t>Data structure choice</a:t>
            </a:r>
          </a:p>
          <a:p>
            <a:pPr lvl="1"/>
            <a:r>
              <a:rPr lang="en-US" dirty="0"/>
              <a:t>Do we use a </a:t>
            </a:r>
            <a:r>
              <a:rPr lang="en-US" dirty="0" err="1"/>
              <a:t>LinkedList</a:t>
            </a:r>
            <a:r>
              <a:rPr lang="en-US" dirty="0"/>
              <a:t> or an </a:t>
            </a:r>
            <a:r>
              <a:rPr lang="en-US" dirty="0" err="1"/>
              <a:t>ArrayList</a:t>
            </a:r>
            <a:r>
              <a:rPr lang="en-US" dirty="0"/>
              <a:t>?</a:t>
            </a:r>
          </a:p>
          <a:p>
            <a:pPr lvl="1"/>
            <a:r>
              <a:rPr lang="en-US" dirty="0"/>
              <a:t>Do we use a Node-based queue implementation or an array-based implementation?</a:t>
            </a:r>
          </a:p>
          <a:p>
            <a:endParaRPr lang="en-US" dirty="0"/>
          </a:p>
          <a:p>
            <a:r>
              <a:rPr lang="en-US" dirty="0"/>
              <a:t>Choice of ADT</a:t>
            </a:r>
          </a:p>
          <a:p>
            <a:pPr lvl="1"/>
            <a:r>
              <a:rPr lang="en-US" dirty="0"/>
              <a:t>Which of the ADTs that we’ve seen is the best fit?</a:t>
            </a:r>
          </a:p>
          <a:p>
            <a:endParaRPr lang="en-US" dirty="0"/>
          </a:p>
          <a:p>
            <a:r>
              <a:rPr lang="en-US" dirty="0"/>
              <a:t>(We’ll see other kinds of design decisions later in the quarter).</a:t>
            </a:r>
          </a:p>
        </p:txBody>
      </p:sp>
      <p:sp>
        <p:nvSpPr>
          <p:cNvPr id="4" name="Footer Placeholder 3"/>
          <p:cNvSpPr>
            <a:spLocks noGrp="1"/>
          </p:cNvSpPr>
          <p:nvPr>
            <p:ph type="ftr" sz="quarter" idx="11"/>
          </p:nvPr>
        </p:nvSpPr>
        <p:spPr/>
        <p:txBody>
          <a:bodyPr/>
          <a:lstStyle/>
          <a:p>
            <a:r>
              <a:rPr lang="es-ES"/>
              <a:t>CSE 373 19 Su - Robbie Weber</a:t>
            </a: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15</a:t>
            </a:fld>
            <a:endParaRPr lang="en-US"/>
          </a:p>
        </p:txBody>
      </p:sp>
    </p:spTree>
    <p:extLst>
      <p:ext uri="{BB962C8B-B14F-4D97-AF65-F5344CB8AC3E}">
        <p14:creationId xmlns:p14="http://schemas.microsoft.com/office/powerpoint/2010/main" val="1044512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61A0-A368-4E72-88FE-CD3416BA1D6F}"/>
              </a:ext>
            </a:extLst>
          </p:cNvPr>
          <p:cNvSpPr>
            <a:spLocks noGrp="1"/>
          </p:cNvSpPr>
          <p:nvPr>
            <p:ph type="title"/>
          </p:nvPr>
        </p:nvSpPr>
        <p:spPr/>
        <p:txBody>
          <a:bodyPr/>
          <a:lstStyle/>
          <a:p>
            <a:r>
              <a:rPr lang="en-US" dirty="0"/>
              <a:t>Design Decisions</a:t>
            </a:r>
          </a:p>
        </p:txBody>
      </p:sp>
      <p:sp>
        <p:nvSpPr>
          <p:cNvPr id="3" name="Content Placeholder 2">
            <a:extLst>
              <a:ext uri="{FF2B5EF4-FFF2-40B4-BE49-F238E27FC236}">
                <a16:creationId xmlns:a16="http://schemas.microsoft.com/office/drawing/2014/main" id="{664E9F9D-2923-4EA0-84E4-0DDF4980AB69}"/>
              </a:ext>
            </a:extLst>
          </p:cNvPr>
          <p:cNvSpPr>
            <a:spLocks noGrp="1"/>
          </p:cNvSpPr>
          <p:nvPr>
            <p:ph idx="1"/>
          </p:nvPr>
        </p:nvSpPr>
        <p:spPr/>
        <p:txBody>
          <a:bodyPr>
            <a:normAutofit/>
          </a:bodyPr>
          <a:lstStyle/>
          <a:p>
            <a:r>
              <a:rPr lang="en-US" b="1" dirty="0">
                <a:solidFill>
                  <a:srgbClr val="4C3282"/>
                </a:solidFill>
              </a:rPr>
              <a:t>Discuss with your neighbors: </a:t>
            </a:r>
            <a:r>
              <a:rPr lang="en-US" dirty="0"/>
              <a:t>For each scenario select the appropriate ADT and implementation to best optimize for the given scenario.</a:t>
            </a:r>
          </a:p>
          <a:p>
            <a:pPr lvl="0"/>
            <a:r>
              <a:rPr lang="en-US" b="1" dirty="0">
                <a:solidFill>
                  <a:srgbClr val="B6A479"/>
                </a:solidFill>
              </a:rPr>
              <a:t>Situation #1: </a:t>
            </a:r>
            <a:r>
              <a:rPr lang="en-US" dirty="0"/>
              <a:t>You are writing a program to manage a </a:t>
            </a:r>
            <a:r>
              <a:rPr lang="en-US" dirty="0" err="1"/>
              <a:t>todo</a:t>
            </a:r>
            <a:r>
              <a:rPr lang="en-US" dirty="0"/>
              <a:t> list with a specific approach to tasks. This program will order tasks for so that the </a:t>
            </a:r>
            <a:r>
              <a:rPr lang="en-US" b="1" dirty="0"/>
              <a:t>most recent </a:t>
            </a:r>
            <a:r>
              <a:rPr lang="en-US" dirty="0"/>
              <a:t>task is addressed first. You don’t want to risk a long delay between submission of an item and its appearance.</a:t>
            </a:r>
          </a:p>
          <a:p>
            <a:pPr algn="ctr"/>
            <a:r>
              <a:rPr lang="en-US" b="1" dirty="0">
                <a:solidFill>
                  <a:srgbClr val="4C3282"/>
                </a:solidFill>
              </a:rPr>
              <a:t>Stack – First in Last out</a:t>
            </a:r>
          </a:p>
          <a:p>
            <a:pPr algn="ctr"/>
            <a:r>
              <a:rPr lang="en-US" b="1" dirty="0">
                <a:solidFill>
                  <a:srgbClr val="4C3282"/>
                </a:solidFill>
              </a:rPr>
              <a:t>Nodes – make addition and removal of tasks very easy</a:t>
            </a:r>
          </a:p>
          <a:p>
            <a:pPr lvl="0"/>
            <a:r>
              <a:rPr lang="en-US" b="1" dirty="0">
                <a:solidFill>
                  <a:srgbClr val="B6A479"/>
                </a:solidFill>
              </a:rPr>
              <a:t>Situation #2: </a:t>
            </a:r>
            <a:r>
              <a:rPr lang="en-US" dirty="0"/>
              <a:t>You are writing a program to schedule jobs sent to a laser printer. The laser printer should process these jobs in the order in which the requests were received. The printer has very limited memory.</a:t>
            </a:r>
          </a:p>
          <a:p>
            <a:pPr algn="ctr"/>
            <a:r>
              <a:rPr lang="en-US" b="1" dirty="0">
                <a:solidFill>
                  <a:srgbClr val="4C3282"/>
                </a:solidFill>
              </a:rPr>
              <a:t>Queue – First in First out </a:t>
            </a:r>
          </a:p>
          <a:p>
            <a:pPr algn="ctr"/>
            <a:r>
              <a:rPr lang="en-US" b="1" dirty="0">
                <a:solidFill>
                  <a:srgbClr val="4C3282"/>
                </a:solidFill>
              </a:rPr>
              <a:t>Array – want to save the extra pointers to fit in our limited space</a:t>
            </a:r>
          </a:p>
        </p:txBody>
      </p:sp>
      <p:sp>
        <p:nvSpPr>
          <p:cNvPr id="5" name="Slide Number Placeholder 4">
            <a:extLst>
              <a:ext uri="{FF2B5EF4-FFF2-40B4-BE49-F238E27FC236}">
                <a16:creationId xmlns:a16="http://schemas.microsoft.com/office/drawing/2014/main" id="{81C12254-5039-41F1-97ED-007D962F8E8A}"/>
              </a:ext>
            </a:extLst>
          </p:cNvPr>
          <p:cNvSpPr>
            <a:spLocks noGrp="1"/>
          </p:cNvSpPr>
          <p:nvPr>
            <p:ph type="sldNum" sz="quarter" idx="12"/>
          </p:nvPr>
        </p:nvSpPr>
        <p:spPr/>
        <p:txBody>
          <a:bodyPr/>
          <a:lstStyle/>
          <a:p>
            <a:fld id="{659665DE-58FC-41F4-AC58-2C90A5E00527}" type="slidenum">
              <a:rPr lang="en-US" smtClean="0"/>
              <a:t>16</a:t>
            </a:fld>
            <a:endParaRPr lang="en-US"/>
          </a:p>
        </p:txBody>
      </p:sp>
      <p:sp>
        <p:nvSpPr>
          <p:cNvPr id="7" name="Footer Placeholder 3">
            <a:extLst>
              <a:ext uri="{FF2B5EF4-FFF2-40B4-BE49-F238E27FC236}">
                <a16:creationId xmlns:a16="http://schemas.microsoft.com/office/drawing/2014/main" id="{A6ED5720-91AE-ED45-91D9-EC05220C266B}"/>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6" name="TextBox 5">
            <a:extLst>
              <a:ext uri="{FF2B5EF4-FFF2-40B4-BE49-F238E27FC236}">
                <a16:creationId xmlns:a16="http://schemas.microsoft.com/office/drawing/2014/main" id="{F6D840B0-14D0-5146-AA85-237B36D2A5D2}"/>
              </a:ext>
            </a:extLst>
          </p:cNvPr>
          <p:cNvSpPr txBox="1"/>
          <p:nvPr/>
        </p:nvSpPr>
        <p:spPr>
          <a:xfrm>
            <a:off x="10196718" y="263276"/>
            <a:ext cx="1695913" cy="369332"/>
          </a:xfrm>
          <a:prstGeom prst="rect">
            <a:avLst/>
          </a:prstGeom>
          <a:solidFill>
            <a:srgbClr val="4C3282"/>
          </a:solidFill>
        </p:spPr>
        <p:txBody>
          <a:bodyPr wrap="none" rtlCol="0">
            <a:spAutoFit/>
          </a:bodyPr>
          <a:lstStyle/>
          <a:p>
            <a:r>
              <a:rPr lang="en-US"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Take 3 Minutes</a:t>
            </a:r>
          </a:p>
        </p:txBody>
      </p:sp>
    </p:spTree>
    <p:extLst>
      <p:ext uri="{BB962C8B-B14F-4D97-AF65-F5344CB8AC3E}">
        <p14:creationId xmlns:p14="http://schemas.microsoft.com/office/powerpoint/2010/main" val="3368216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C587B-8F35-0143-9754-F2A56F21A5F9}"/>
              </a:ext>
            </a:extLst>
          </p:cNvPr>
          <p:cNvSpPr>
            <a:spLocks noGrp="1"/>
          </p:cNvSpPr>
          <p:nvPr>
            <p:ph type="title"/>
          </p:nvPr>
        </p:nvSpPr>
        <p:spPr/>
        <p:txBody>
          <a:bodyPr/>
          <a:lstStyle/>
          <a:p>
            <a:r>
              <a:rPr lang="en-US" dirty="0"/>
              <a:t>Testing Your Code</a:t>
            </a:r>
          </a:p>
        </p:txBody>
      </p:sp>
      <p:sp>
        <p:nvSpPr>
          <p:cNvPr id="4" name="Slide Number Placeholder 3">
            <a:extLst>
              <a:ext uri="{FF2B5EF4-FFF2-40B4-BE49-F238E27FC236}">
                <a16:creationId xmlns:a16="http://schemas.microsoft.com/office/drawing/2014/main" id="{A0F6AEBB-503F-5C45-A1DC-39BDDF381EC6}"/>
              </a:ext>
            </a:extLst>
          </p:cNvPr>
          <p:cNvSpPr>
            <a:spLocks noGrp="1"/>
          </p:cNvSpPr>
          <p:nvPr>
            <p:ph type="sldNum" sz="quarter" idx="12"/>
          </p:nvPr>
        </p:nvSpPr>
        <p:spPr/>
        <p:txBody>
          <a:bodyPr/>
          <a:lstStyle/>
          <a:p>
            <a:fld id="{659665DE-58FC-41F4-AC58-2C90A5E00527}" type="slidenum">
              <a:rPr lang="en-US" smtClean="0"/>
              <a:pPr/>
              <a:t>17</a:t>
            </a:fld>
            <a:endParaRPr lang="en-US"/>
          </a:p>
        </p:txBody>
      </p:sp>
      <p:sp>
        <p:nvSpPr>
          <p:cNvPr id="5" name="Text Placeholder 4">
            <a:extLst>
              <a:ext uri="{FF2B5EF4-FFF2-40B4-BE49-F238E27FC236}">
                <a16:creationId xmlns:a16="http://schemas.microsoft.com/office/drawing/2014/main" id="{0EA4C43F-5A47-D647-9DB2-721A9AAC9E48}"/>
              </a:ext>
            </a:extLst>
          </p:cNvPr>
          <p:cNvSpPr>
            <a:spLocks noGrp="1"/>
          </p:cNvSpPr>
          <p:nvPr>
            <p:ph type="body" idx="1"/>
          </p:nvPr>
        </p:nvSpPr>
        <p:spPr/>
        <p:txBody>
          <a:bodyPr/>
          <a:lstStyle/>
          <a:p>
            <a:endParaRPr lang="en-US"/>
          </a:p>
        </p:txBody>
      </p:sp>
      <p:sp>
        <p:nvSpPr>
          <p:cNvPr id="6" name="Footer Placeholder 3">
            <a:extLst>
              <a:ext uri="{FF2B5EF4-FFF2-40B4-BE49-F238E27FC236}">
                <a16:creationId xmlns:a16="http://schemas.microsoft.com/office/drawing/2014/main" id="{B24DCD3F-1CB7-1843-87CA-41222358EE1D}"/>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Tree>
    <p:extLst>
      <p:ext uri="{BB962C8B-B14F-4D97-AF65-F5344CB8AC3E}">
        <p14:creationId xmlns:p14="http://schemas.microsoft.com/office/powerpoint/2010/main" val="1305113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Why are we doing this?</a:t>
            </a:r>
          </a:p>
        </p:txBody>
      </p:sp>
      <p:sp>
        <p:nvSpPr>
          <p:cNvPr id="3" name="Content Placeholder 2"/>
          <p:cNvSpPr>
            <a:spLocks noGrp="1"/>
          </p:cNvSpPr>
          <p:nvPr>
            <p:ph idx="1"/>
          </p:nvPr>
        </p:nvSpPr>
        <p:spPr/>
        <p:txBody>
          <a:bodyPr>
            <a:normAutofit/>
          </a:bodyPr>
          <a:lstStyle/>
          <a:p>
            <a:r>
              <a:rPr lang="en-US" dirty="0"/>
              <a:t>The ability to test your own code is integral to an understanding of data structures.</a:t>
            </a:r>
          </a:p>
          <a:p>
            <a:pPr lvl="1"/>
            <a:r>
              <a:rPr lang="en-US" dirty="0"/>
              <a:t>Differentiating between ADT requirements and design decisions you made.</a:t>
            </a:r>
          </a:p>
          <a:p>
            <a:pPr lvl="1"/>
            <a:r>
              <a:rPr lang="en-US" dirty="0"/>
              <a:t>Coming up with test cases is one of the best ways to understand data structures more deeply</a:t>
            </a:r>
          </a:p>
          <a:p>
            <a:pPr lvl="2"/>
            <a:r>
              <a:rPr lang="en-US" dirty="0"/>
              <a:t>What cases will cause certain implementations to slow down?</a:t>
            </a:r>
          </a:p>
          <a:p>
            <a:pPr lvl="2"/>
            <a:r>
              <a:rPr lang="en-US" dirty="0"/>
              <a:t>How long do I expect certain operations to take?</a:t>
            </a:r>
          </a:p>
          <a:p>
            <a:pPr lvl="2"/>
            <a:r>
              <a:rPr lang="en-US" dirty="0"/>
              <a:t>What edge cases are there in the definition?</a:t>
            </a:r>
          </a:p>
          <a:p>
            <a:pPr lvl="2"/>
            <a:r>
              <a:rPr lang="en-US" dirty="0"/>
              <a:t>Where else might I find bugs?</a:t>
            </a:r>
          </a:p>
          <a:p>
            <a:r>
              <a:rPr lang="en-US" dirty="0"/>
              <a:t>In the real world, coding projects don’t come with their own tests.</a:t>
            </a:r>
          </a:p>
          <a:p>
            <a:pPr lvl="1"/>
            <a:r>
              <a:rPr lang="en-US" dirty="0"/>
              <a:t>You have to write your own.</a:t>
            </a:r>
          </a:p>
          <a:p>
            <a:pPr marL="0" indent="0">
              <a:buNone/>
            </a:pPr>
            <a:endParaRPr lang="en-US" dirty="0"/>
          </a:p>
          <a:p>
            <a:r>
              <a:rPr lang="en-US" dirty="0"/>
              <a:t>You might be frustrated with us at some point for not giving you test cases.</a:t>
            </a:r>
          </a:p>
          <a:p>
            <a:pPr lvl="1"/>
            <a:r>
              <a:rPr lang="en-US" dirty="0"/>
              <a:t>I understand. I was frustrated with my data structures professor when she didn’t give us tests.</a:t>
            </a:r>
          </a:p>
          <a:p>
            <a:pPr lvl="1"/>
            <a:r>
              <a:rPr lang="en-US" dirty="0"/>
              <a:t>Learning to test your own code is integral to maturing as a computer scientist.</a:t>
            </a:r>
          </a:p>
          <a:p>
            <a:pPr lvl="1"/>
            <a:r>
              <a:rPr lang="en-US" dirty="0"/>
              <a:t>We’re always tweaking things to make this as painless as we can.</a:t>
            </a:r>
          </a:p>
        </p:txBody>
      </p:sp>
      <p:sp>
        <p:nvSpPr>
          <p:cNvPr id="4" name="Footer Placeholder 3"/>
          <p:cNvSpPr>
            <a:spLocks noGrp="1"/>
          </p:cNvSpPr>
          <p:nvPr>
            <p:ph type="ftr" sz="quarter" idx="11"/>
          </p:nvPr>
        </p:nvSpPr>
        <p:spPr/>
        <p:txBody>
          <a:bodyPr/>
          <a:lstStyle/>
          <a:p>
            <a:r>
              <a:rPr lang="es-ES"/>
              <a:t>CSE 373 19 Su - Robbie Weber</a:t>
            </a: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18</a:t>
            </a:fld>
            <a:endParaRPr lang="en-US"/>
          </a:p>
        </p:txBody>
      </p:sp>
    </p:spTree>
    <p:extLst>
      <p:ext uri="{BB962C8B-B14F-4D97-AF65-F5344CB8AC3E}">
        <p14:creationId xmlns:p14="http://schemas.microsoft.com/office/powerpoint/2010/main" val="288943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3" name="Content Placeholder 2"/>
          <p:cNvSpPr>
            <a:spLocks noGrp="1"/>
          </p:cNvSpPr>
          <p:nvPr>
            <p:ph idx="1"/>
          </p:nvPr>
        </p:nvSpPr>
        <p:spPr/>
        <p:txBody>
          <a:bodyPr/>
          <a:lstStyle/>
          <a:p>
            <a:r>
              <a:rPr lang="en-US" dirty="0"/>
              <a:t>Today: Strategies for generating tests. Ways to think about testing.</a:t>
            </a:r>
          </a:p>
          <a:p>
            <a:r>
              <a:rPr lang="en-US" dirty="0"/>
              <a:t>Thursday: Activity to practice our particular testing framework </a:t>
            </a:r>
          </a:p>
        </p:txBody>
      </p:sp>
      <p:sp>
        <p:nvSpPr>
          <p:cNvPr id="4" name="Footer Placeholder 3"/>
          <p:cNvSpPr>
            <a:spLocks noGrp="1"/>
          </p:cNvSpPr>
          <p:nvPr>
            <p:ph type="ftr" sz="quarter" idx="11"/>
          </p:nvPr>
        </p:nvSpPr>
        <p:spPr/>
        <p:txBody>
          <a:bodyPr/>
          <a:lstStyle/>
          <a:p>
            <a:r>
              <a:rPr lang="es-ES"/>
              <a:t>CSE 373 19 Su - Robbie Weber</a:t>
            </a: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19</a:t>
            </a:fld>
            <a:endParaRPr lang="en-US"/>
          </a:p>
        </p:txBody>
      </p:sp>
    </p:spTree>
    <p:extLst>
      <p:ext uri="{BB962C8B-B14F-4D97-AF65-F5344CB8AC3E}">
        <p14:creationId xmlns:p14="http://schemas.microsoft.com/office/powerpoint/2010/main" val="1925399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E5F6A-AC65-CD4A-AD22-87AEF1960F81}"/>
              </a:ext>
            </a:extLst>
          </p:cNvPr>
          <p:cNvSpPr>
            <a:spLocks noGrp="1"/>
          </p:cNvSpPr>
          <p:nvPr>
            <p:ph type="title"/>
          </p:nvPr>
        </p:nvSpPr>
        <p:spPr/>
        <p:txBody>
          <a:bodyPr/>
          <a:lstStyle/>
          <a:p>
            <a:r>
              <a:rPr lang="en-US" dirty="0" err="1"/>
              <a:t>Administrivia</a:t>
            </a:r>
            <a:endParaRPr lang="en-US" dirty="0"/>
          </a:p>
        </p:txBody>
      </p:sp>
      <p:sp>
        <p:nvSpPr>
          <p:cNvPr id="3" name="Content Placeholder 2">
            <a:extLst>
              <a:ext uri="{FF2B5EF4-FFF2-40B4-BE49-F238E27FC236}">
                <a16:creationId xmlns:a16="http://schemas.microsoft.com/office/drawing/2014/main" id="{E92D68C1-0C6A-5F49-A7F6-936F6BAD559F}"/>
              </a:ext>
            </a:extLst>
          </p:cNvPr>
          <p:cNvSpPr>
            <a:spLocks noGrp="1"/>
          </p:cNvSpPr>
          <p:nvPr>
            <p:ph idx="1"/>
          </p:nvPr>
        </p:nvSpPr>
        <p:spPr>
          <a:xfrm>
            <a:off x="575240" y="1060057"/>
            <a:ext cx="11187258" cy="5249304"/>
          </a:xfrm>
        </p:spPr>
        <p:txBody>
          <a:bodyPr>
            <a:normAutofit/>
          </a:bodyPr>
          <a:lstStyle/>
          <a:p>
            <a:r>
              <a:rPr lang="en-US" dirty="0"/>
              <a:t>Course Stuff</a:t>
            </a:r>
          </a:p>
          <a:p>
            <a:pPr lvl="1"/>
            <a:r>
              <a:rPr lang="en-US" dirty="0"/>
              <a:t>Office hours are on class webpage: cs.washington.edu/373 </a:t>
            </a:r>
          </a:p>
          <a:p>
            <a:pPr lvl="1"/>
            <a:r>
              <a:rPr lang="en-US" dirty="0"/>
              <a:t>Piazza: </a:t>
            </a:r>
            <a:r>
              <a:rPr lang="en-US" dirty="0">
                <a:hlinkClick r:id="rId2"/>
              </a:rPr>
              <a:t>https://piazza.com/class/jwcann1clfq7bn</a:t>
            </a:r>
            <a:r>
              <a:rPr lang="en-US" dirty="0"/>
              <a:t> </a:t>
            </a:r>
          </a:p>
          <a:p>
            <a:pPr lvl="2"/>
            <a:r>
              <a:rPr lang="en-US" dirty="0"/>
              <a:t>Add code is on Canvas (or ask a staff member)</a:t>
            </a:r>
          </a:p>
          <a:p>
            <a:r>
              <a:rPr lang="en-US" dirty="0"/>
              <a:t>Project 0 Live!</a:t>
            </a:r>
          </a:p>
          <a:p>
            <a:pPr lvl="1"/>
            <a:r>
              <a:rPr lang="en-US" dirty="0"/>
              <a:t>Individual assignment</a:t>
            </a:r>
          </a:p>
          <a:p>
            <a:pPr lvl="1"/>
            <a:r>
              <a:rPr lang="en-US" dirty="0"/>
              <a:t>14x content review</a:t>
            </a:r>
          </a:p>
          <a:p>
            <a:pPr lvl="1"/>
            <a:r>
              <a:rPr lang="en-US" dirty="0"/>
              <a:t>GitLab/IntelliJ setup</a:t>
            </a:r>
          </a:p>
          <a:p>
            <a:pPr lvl="2"/>
            <a:r>
              <a:rPr lang="en-US" dirty="0"/>
              <a:t>You should have already gotten an automatic email with a link to your </a:t>
            </a:r>
            <a:r>
              <a:rPr lang="en-US" dirty="0" err="1"/>
              <a:t>gitlab</a:t>
            </a:r>
            <a:r>
              <a:rPr lang="en-US" dirty="0"/>
              <a:t> repo.</a:t>
            </a:r>
          </a:p>
          <a:p>
            <a:pPr lvl="2"/>
            <a:r>
              <a:rPr lang="en-US" dirty="0"/>
              <a:t>Check your spam folder</a:t>
            </a:r>
          </a:p>
          <a:p>
            <a:r>
              <a:rPr lang="en-US" dirty="0"/>
              <a:t>Project 1 out next week, partner project</a:t>
            </a:r>
          </a:p>
          <a:p>
            <a:pPr lvl="1"/>
            <a:r>
              <a:rPr lang="en-US" dirty="0"/>
              <a:t>find your own partner</a:t>
            </a:r>
          </a:p>
          <a:p>
            <a:pPr lvl="1"/>
            <a:r>
              <a:rPr lang="en-US" dirty="0"/>
              <a:t>Lecture, section, piazza, office hours</a:t>
            </a:r>
          </a:p>
          <a:p>
            <a:pPr marL="128016" lvl="1" indent="0">
              <a:buNone/>
            </a:pPr>
            <a:r>
              <a:rPr lang="en-US" sz="2200" dirty="0"/>
              <a:t>Last 5-10 minutes of section will be help with </a:t>
            </a:r>
            <a:r>
              <a:rPr lang="en-US" sz="2200" dirty="0" err="1"/>
              <a:t>gitlab</a:t>
            </a:r>
            <a:r>
              <a:rPr lang="en-US" sz="2200" dirty="0"/>
              <a:t>/</a:t>
            </a:r>
            <a:r>
              <a:rPr lang="en-US" sz="2200" dirty="0" err="1"/>
              <a:t>intelliJ</a:t>
            </a:r>
            <a:r>
              <a:rPr lang="en-US" sz="2200" dirty="0"/>
              <a:t> setup (if you’re stuck bring your laptop and get some help.)</a:t>
            </a:r>
            <a:endParaRPr lang="en-US" dirty="0"/>
          </a:p>
        </p:txBody>
      </p:sp>
      <p:sp>
        <p:nvSpPr>
          <p:cNvPr id="4" name="Footer Placeholder 3">
            <a:extLst>
              <a:ext uri="{FF2B5EF4-FFF2-40B4-BE49-F238E27FC236}">
                <a16:creationId xmlns:a16="http://schemas.microsoft.com/office/drawing/2014/main" id="{FD3D47DC-A3A8-6147-88AD-125817C3EC16}"/>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8A8DF7D5-DB64-3D45-B9E6-58927C74583A}"/>
              </a:ext>
            </a:extLst>
          </p:cNvPr>
          <p:cNvSpPr>
            <a:spLocks noGrp="1"/>
          </p:cNvSpPr>
          <p:nvPr>
            <p:ph type="sldNum" sz="quarter" idx="12"/>
          </p:nvPr>
        </p:nvSpPr>
        <p:spPr/>
        <p:txBody>
          <a:bodyPr/>
          <a:lstStyle/>
          <a:p>
            <a:fld id="{659665DE-58FC-41F4-AC58-2C90A5E00527}" type="slidenum">
              <a:rPr lang="en-US" smtClean="0"/>
              <a:t>2</a:t>
            </a:fld>
            <a:endParaRPr lang="en-US"/>
          </a:p>
        </p:txBody>
      </p:sp>
    </p:spTree>
    <p:extLst>
      <p:ext uri="{BB962C8B-B14F-4D97-AF65-F5344CB8AC3E}">
        <p14:creationId xmlns:p14="http://schemas.microsoft.com/office/powerpoint/2010/main" val="21484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F3D28-6C6B-4933-8DAF-09FA6EC7410B}"/>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B26F0276-BD34-4164-AE4D-4F221309F03A}"/>
              </a:ext>
            </a:extLst>
          </p:cNvPr>
          <p:cNvSpPr>
            <a:spLocks noGrp="1"/>
          </p:cNvSpPr>
          <p:nvPr>
            <p:ph idx="1"/>
          </p:nvPr>
        </p:nvSpPr>
        <p:spPr/>
        <p:txBody>
          <a:bodyPr>
            <a:normAutofit/>
          </a:bodyPr>
          <a:lstStyle/>
          <a:p>
            <a:r>
              <a:rPr lang="en-US" dirty="0"/>
              <a:t>Computers don’t make mistakes- people do!</a:t>
            </a:r>
          </a:p>
          <a:p>
            <a:r>
              <a:rPr lang="en-US" i="1" dirty="0"/>
              <a:t>“I’m almost done, I just need to make sure it works” </a:t>
            </a:r>
          </a:p>
          <a:p>
            <a:pPr>
              <a:spcBef>
                <a:spcPts val="0"/>
              </a:spcBef>
            </a:pPr>
            <a:r>
              <a:rPr lang="en-US" sz="1700" i="1" dirty="0"/>
              <a:t>– Naive 14Xers</a:t>
            </a:r>
          </a:p>
          <a:p>
            <a:pPr>
              <a:spcBef>
                <a:spcPts val="0"/>
              </a:spcBef>
            </a:pPr>
            <a:endParaRPr lang="en-US" sz="1700" i="1" dirty="0"/>
          </a:p>
          <a:p>
            <a:r>
              <a:rPr lang="en-US" b="1" dirty="0">
                <a:solidFill>
                  <a:srgbClr val="4C3282"/>
                </a:solidFill>
              </a:rPr>
              <a:t>Software Test: </a:t>
            </a:r>
            <a:r>
              <a:rPr lang="en-US" dirty="0"/>
              <a:t>a separate piece of code that exercises the code you are assessing by providing input to your code and finishes with an assertion of what the result should be. </a:t>
            </a:r>
          </a:p>
          <a:p>
            <a:endParaRPr lang="en-US" dirty="0"/>
          </a:p>
          <a:p>
            <a:pPr marL="457200" indent="-457200">
              <a:buClr>
                <a:srgbClr val="B6A479"/>
              </a:buClr>
              <a:buFont typeface="+mj-lt"/>
              <a:buAutoNum type="arabicPeriod"/>
            </a:pPr>
            <a:r>
              <a:rPr lang="en-US" dirty="0"/>
              <a:t>Isolate - break your code into small modules</a:t>
            </a:r>
          </a:p>
          <a:p>
            <a:pPr marL="457200" indent="-457200">
              <a:buClr>
                <a:srgbClr val="B6A479"/>
              </a:buClr>
              <a:buFont typeface="+mj-lt"/>
              <a:buAutoNum type="arabicPeriod"/>
            </a:pPr>
            <a:r>
              <a:rPr lang="en-US" dirty="0"/>
              <a:t>Build in increments - Make a plan from simplest to most complex cases</a:t>
            </a:r>
          </a:p>
          <a:p>
            <a:pPr marL="457200" indent="-457200">
              <a:buClr>
                <a:srgbClr val="B6A479"/>
              </a:buClr>
              <a:buFont typeface="+mj-lt"/>
              <a:buAutoNum type="arabicPeriod"/>
            </a:pPr>
            <a:r>
              <a:rPr lang="en-US" dirty="0"/>
              <a:t>Test as you go - As your code grows, so should your tests</a:t>
            </a:r>
          </a:p>
          <a:p>
            <a:endParaRPr lang="en-US" dirty="0"/>
          </a:p>
        </p:txBody>
      </p:sp>
      <p:sp>
        <p:nvSpPr>
          <p:cNvPr id="4" name="Footer Placeholder 3">
            <a:extLst>
              <a:ext uri="{FF2B5EF4-FFF2-40B4-BE49-F238E27FC236}">
                <a16:creationId xmlns:a16="http://schemas.microsoft.com/office/drawing/2014/main" id="{99236544-659F-4F00-8332-E2474010AC39}"/>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D1D54AF2-562D-4578-9F1F-925D8FC10BAE}"/>
              </a:ext>
            </a:extLst>
          </p:cNvPr>
          <p:cNvSpPr>
            <a:spLocks noGrp="1"/>
          </p:cNvSpPr>
          <p:nvPr>
            <p:ph type="sldNum" sz="quarter" idx="12"/>
          </p:nvPr>
        </p:nvSpPr>
        <p:spPr/>
        <p:txBody>
          <a:bodyPr/>
          <a:lstStyle/>
          <a:p>
            <a:fld id="{659665DE-58FC-41F4-AC58-2C90A5E00527}" type="slidenum">
              <a:rPr lang="en-US" smtClean="0"/>
              <a:t>20</a:t>
            </a:fld>
            <a:endParaRPr lang="en-US"/>
          </a:p>
        </p:txBody>
      </p:sp>
    </p:spTree>
    <p:extLst>
      <p:ext uri="{BB962C8B-B14F-4D97-AF65-F5344CB8AC3E}">
        <p14:creationId xmlns:p14="http://schemas.microsoft.com/office/powerpoint/2010/main" val="3344013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7590-500B-4B6D-B6BC-CA0989102977}"/>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E817586B-9EC3-4573-82AC-8A63F24626FE}"/>
              </a:ext>
            </a:extLst>
          </p:cNvPr>
          <p:cNvSpPr>
            <a:spLocks noGrp="1"/>
          </p:cNvSpPr>
          <p:nvPr>
            <p:ph idx="1"/>
          </p:nvPr>
        </p:nvSpPr>
        <p:spPr/>
        <p:txBody>
          <a:bodyPr/>
          <a:lstStyle/>
          <a:p>
            <a:r>
              <a:rPr lang="en-US" b="1" dirty="0">
                <a:solidFill>
                  <a:srgbClr val="4C3282"/>
                </a:solidFill>
              </a:rPr>
              <a:t>Black Box</a:t>
            </a:r>
          </a:p>
          <a:p>
            <a:pPr lvl="1"/>
            <a:r>
              <a:rPr lang="en-US" dirty="0"/>
              <a:t>Behavior only – ADT requirements</a:t>
            </a:r>
          </a:p>
          <a:p>
            <a:pPr lvl="1"/>
            <a:r>
              <a:rPr lang="en-US" dirty="0"/>
              <a:t>From an outside point of view</a:t>
            </a:r>
          </a:p>
          <a:p>
            <a:pPr lvl="1"/>
            <a:r>
              <a:rPr lang="en-US" dirty="0"/>
              <a:t>Does your code uphold its contracts with its users?</a:t>
            </a:r>
          </a:p>
          <a:p>
            <a:pPr lvl="1"/>
            <a:r>
              <a:rPr lang="en-US" dirty="0"/>
              <a:t>Performance/efficiency</a:t>
            </a:r>
          </a:p>
          <a:p>
            <a:endParaRPr lang="en-US" dirty="0"/>
          </a:p>
          <a:p>
            <a:r>
              <a:rPr lang="en-US" b="1" dirty="0">
                <a:solidFill>
                  <a:srgbClr val="4C3282"/>
                </a:solidFill>
              </a:rPr>
              <a:t>White Box</a:t>
            </a:r>
          </a:p>
          <a:p>
            <a:pPr lvl="1"/>
            <a:r>
              <a:rPr lang="en-US" dirty="0"/>
              <a:t>Includes an understanding of the implementation</a:t>
            </a:r>
          </a:p>
          <a:p>
            <a:pPr lvl="1"/>
            <a:r>
              <a:rPr lang="en-US" dirty="0"/>
              <a:t>Written by the author as they develop their code</a:t>
            </a:r>
          </a:p>
          <a:p>
            <a:pPr lvl="1"/>
            <a:r>
              <a:rPr lang="en-US" dirty="0"/>
              <a:t>Break apart requirements into smaller steps</a:t>
            </a:r>
          </a:p>
          <a:p>
            <a:pPr lvl="1"/>
            <a:r>
              <a:rPr lang="en-US" dirty="0"/>
              <a:t>“unit tests” break implementation into single assertions</a:t>
            </a:r>
          </a:p>
          <a:p>
            <a:endParaRPr lang="en-US" dirty="0"/>
          </a:p>
        </p:txBody>
      </p:sp>
      <p:sp>
        <p:nvSpPr>
          <p:cNvPr id="4" name="Footer Placeholder 3">
            <a:extLst>
              <a:ext uri="{FF2B5EF4-FFF2-40B4-BE49-F238E27FC236}">
                <a16:creationId xmlns:a16="http://schemas.microsoft.com/office/drawing/2014/main" id="{9BCCBF2F-664C-4DA7-B565-BD7FA323C144}"/>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5BF9E34F-01B1-433D-A39D-495B298887E0}"/>
              </a:ext>
            </a:extLst>
          </p:cNvPr>
          <p:cNvSpPr>
            <a:spLocks noGrp="1"/>
          </p:cNvSpPr>
          <p:nvPr>
            <p:ph type="sldNum" sz="quarter" idx="12"/>
          </p:nvPr>
        </p:nvSpPr>
        <p:spPr/>
        <p:txBody>
          <a:bodyPr/>
          <a:lstStyle/>
          <a:p>
            <a:fld id="{659665DE-58FC-41F4-AC58-2C90A5E00527}" type="slidenum">
              <a:rPr lang="en-US" smtClean="0"/>
              <a:t>21</a:t>
            </a:fld>
            <a:endParaRPr lang="en-US"/>
          </a:p>
        </p:txBody>
      </p:sp>
    </p:spTree>
    <p:extLst>
      <p:ext uri="{BB962C8B-B14F-4D97-AF65-F5344CB8AC3E}">
        <p14:creationId xmlns:p14="http://schemas.microsoft.com/office/powerpoint/2010/main" val="318283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B655-0000-411D-B271-892B7FD1D0E2}"/>
              </a:ext>
            </a:extLst>
          </p:cNvPr>
          <p:cNvSpPr>
            <a:spLocks noGrp="1"/>
          </p:cNvSpPr>
          <p:nvPr>
            <p:ph type="title"/>
          </p:nvPr>
        </p:nvSpPr>
        <p:spPr/>
        <p:txBody>
          <a:bodyPr/>
          <a:lstStyle/>
          <a:p>
            <a:r>
              <a:rPr lang="en-US" dirty="0"/>
              <a:t>What to test?</a:t>
            </a:r>
          </a:p>
        </p:txBody>
      </p:sp>
      <p:sp>
        <p:nvSpPr>
          <p:cNvPr id="3" name="Content Placeholder 2">
            <a:extLst>
              <a:ext uri="{FF2B5EF4-FFF2-40B4-BE49-F238E27FC236}">
                <a16:creationId xmlns:a16="http://schemas.microsoft.com/office/drawing/2014/main" id="{9D5FF50B-96DA-42B7-9E1D-3F1E392A2E17}"/>
              </a:ext>
            </a:extLst>
          </p:cNvPr>
          <p:cNvSpPr>
            <a:spLocks noGrp="1"/>
          </p:cNvSpPr>
          <p:nvPr>
            <p:ph idx="1"/>
          </p:nvPr>
        </p:nvSpPr>
        <p:spPr/>
        <p:txBody>
          <a:bodyPr>
            <a:normAutofit fontScale="92500" lnSpcReduction="20000"/>
          </a:bodyPr>
          <a:lstStyle/>
          <a:p>
            <a:pPr marL="0" indent="0">
              <a:buNone/>
            </a:pPr>
            <a:r>
              <a:rPr lang="en-US" b="1" dirty="0">
                <a:solidFill>
                  <a:srgbClr val="4C3282"/>
                </a:solidFill>
              </a:rPr>
              <a:t>Expected behavior</a:t>
            </a:r>
          </a:p>
          <a:p>
            <a:pPr lvl="1"/>
            <a:r>
              <a:rPr lang="en-US" dirty="0"/>
              <a:t>The main use case scenario</a:t>
            </a:r>
          </a:p>
          <a:p>
            <a:pPr lvl="1"/>
            <a:r>
              <a:rPr lang="en-US" dirty="0"/>
              <a:t>Does your code do what it should given friendly conditions?</a:t>
            </a:r>
          </a:p>
          <a:p>
            <a:pPr marL="0" indent="0">
              <a:buNone/>
            </a:pPr>
            <a:r>
              <a:rPr lang="en-US" b="1" dirty="0">
                <a:solidFill>
                  <a:srgbClr val="4C3282"/>
                </a:solidFill>
              </a:rPr>
              <a:t>Forbidden Input</a:t>
            </a:r>
          </a:p>
          <a:p>
            <a:pPr lvl="1"/>
            <a:r>
              <a:rPr lang="en-US" dirty="0"/>
              <a:t>What are all the ways the user can mess up?</a:t>
            </a:r>
          </a:p>
          <a:p>
            <a:pPr marL="0" indent="0">
              <a:buNone/>
            </a:pPr>
            <a:r>
              <a:rPr lang="en-US" b="1" dirty="0">
                <a:solidFill>
                  <a:srgbClr val="4C3282"/>
                </a:solidFill>
              </a:rPr>
              <a:t>Empty/Null</a:t>
            </a:r>
          </a:p>
          <a:p>
            <a:pPr lvl="1"/>
            <a:r>
              <a:rPr lang="en-US" dirty="0"/>
              <a:t>Protect yourself!</a:t>
            </a:r>
          </a:p>
          <a:p>
            <a:pPr lvl="1"/>
            <a:r>
              <a:rPr lang="en-US" dirty="0"/>
              <a:t>How do things get started?</a:t>
            </a:r>
          </a:p>
          <a:p>
            <a:pPr lvl="1"/>
            <a:r>
              <a:rPr lang="en-US" dirty="0"/>
              <a:t>0, -1, null, empty collections</a:t>
            </a:r>
          </a:p>
          <a:p>
            <a:pPr marL="0" indent="0">
              <a:buNone/>
            </a:pPr>
            <a:r>
              <a:rPr lang="en-US" b="1" dirty="0">
                <a:solidFill>
                  <a:srgbClr val="4C3282"/>
                </a:solidFill>
              </a:rPr>
              <a:t>Boundary/Edge Cases</a:t>
            </a:r>
          </a:p>
          <a:p>
            <a:pPr lvl="1">
              <a:lnSpc>
                <a:spcPct val="100000"/>
              </a:lnSpc>
            </a:pPr>
            <a:r>
              <a:rPr lang="en-US" dirty="0"/>
              <a:t>First items</a:t>
            </a:r>
          </a:p>
          <a:p>
            <a:pPr lvl="1">
              <a:lnSpc>
                <a:spcPct val="100000"/>
              </a:lnSpc>
            </a:pPr>
            <a:r>
              <a:rPr lang="en-US" dirty="0"/>
              <a:t>Last item</a:t>
            </a:r>
          </a:p>
          <a:p>
            <a:pPr lvl="1">
              <a:lnSpc>
                <a:spcPct val="100000"/>
              </a:lnSpc>
            </a:pPr>
            <a:r>
              <a:rPr lang="en-US" dirty="0"/>
              <a:t>Full collections (resizing)</a:t>
            </a:r>
          </a:p>
          <a:p>
            <a:pPr marL="0" indent="0">
              <a:buNone/>
            </a:pPr>
            <a:r>
              <a:rPr lang="en-US" b="1" dirty="0">
                <a:solidFill>
                  <a:srgbClr val="4C3282"/>
                </a:solidFill>
              </a:rPr>
              <a:t>Scale</a:t>
            </a:r>
          </a:p>
          <a:p>
            <a:pPr lvl="1">
              <a:lnSpc>
                <a:spcPct val="100000"/>
              </a:lnSpc>
            </a:pPr>
            <a:r>
              <a:rPr lang="en-US" dirty="0"/>
              <a:t>Is there a difference between 10, 100, 1000, 10000 items?</a:t>
            </a:r>
          </a:p>
        </p:txBody>
      </p:sp>
      <p:sp>
        <p:nvSpPr>
          <p:cNvPr id="4" name="Footer Placeholder 3">
            <a:extLst>
              <a:ext uri="{FF2B5EF4-FFF2-40B4-BE49-F238E27FC236}">
                <a16:creationId xmlns:a16="http://schemas.microsoft.com/office/drawing/2014/main" id="{96CE0693-9645-47E8-A334-1856354B5040}"/>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52F5A944-F575-4E3B-9D01-F8AE26E287E4}"/>
              </a:ext>
            </a:extLst>
          </p:cNvPr>
          <p:cNvSpPr>
            <a:spLocks noGrp="1"/>
          </p:cNvSpPr>
          <p:nvPr>
            <p:ph type="sldNum" sz="quarter" idx="12"/>
          </p:nvPr>
        </p:nvSpPr>
        <p:spPr/>
        <p:txBody>
          <a:bodyPr/>
          <a:lstStyle/>
          <a:p>
            <a:fld id="{659665DE-58FC-41F4-AC58-2C90A5E00527}" type="slidenum">
              <a:rPr lang="en-US" smtClean="0"/>
              <a:t>22</a:t>
            </a:fld>
            <a:endParaRPr lang="en-US"/>
          </a:p>
        </p:txBody>
      </p:sp>
    </p:spTree>
    <p:extLst>
      <p:ext uri="{BB962C8B-B14F-4D97-AF65-F5344CB8AC3E}">
        <p14:creationId xmlns:p14="http://schemas.microsoft.com/office/powerpoint/2010/main" val="512190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71D76-070C-1049-BA66-002BE145AFBD}"/>
              </a:ext>
            </a:extLst>
          </p:cNvPr>
          <p:cNvSpPr>
            <a:spLocks noGrp="1"/>
          </p:cNvSpPr>
          <p:nvPr>
            <p:ph type="title"/>
          </p:nvPr>
        </p:nvSpPr>
        <p:spPr/>
        <p:txBody>
          <a:bodyPr/>
          <a:lstStyle/>
          <a:p>
            <a:r>
              <a:rPr lang="en-US" dirty="0"/>
              <a:t>Testing Strategies</a:t>
            </a:r>
          </a:p>
        </p:txBody>
      </p:sp>
      <p:sp>
        <p:nvSpPr>
          <p:cNvPr id="3" name="Content Placeholder 2">
            <a:extLst>
              <a:ext uri="{FF2B5EF4-FFF2-40B4-BE49-F238E27FC236}">
                <a16:creationId xmlns:a16="http://schemas.microsoft.com/office/drawing/2014/main" id="{2A09FB32-2968-1442-BF9A-85B8F3119078}"/>
              </a:ext>
            </a:extLst>
          </p:cNvPr>
          <p:cNvSpPr>
            <a:spLocks noGrp="1"/>
          </p:cNvSpPr>
          <p:nvPr>
            <p:ph idx="1"/>
          </p:nvPr>
        </p:nvSpPr>
        <p:spPr/>
        <p:txBody>
          <a:bodyPr/>
          <a:lstStyle/>
          <a:p>
            <a:r>
              <a:rPr lang="en-US" dirty="0"/>
              <a:t>You can’t test everything</a:t>
            </a:r>
          </a:p>
          <a:p>
            <a:pPr lvl="1"/>
            <a:r>
              <a:rPr lang="en-US" dirty="0"/>
              <a:t>Break inputs into categories</a:t>
            </a:r>
          </a:p>
          <a:p>
            <a:pPr lvl="1"/>
            <a:r>
              <a:rPr lang="en-US" dirty="0"/>
              <a:t>What are the most important pieces of code?</a:t>
            </a:r>
          </a:p>
          <a:p>
            <a:r>
              <a:rPr lang="en-US" dirty="0"/>
              <a:t>Test behavior in combination</a:t>
            </a:r>
          </a:p>
          <a:p>
            <a:pPr lvl="1"/>
            <a:r>
              <a:rPr lang="en-US" dirty="0"/>
              <a:t>Call multiple methods one after the other</a:t>
            </a:r>
          </a:p>
          <a:p>
            <a:pPr lvl="1"/>
            <a:r>
              <a:rPr lang="en-US" dirty="0"/>
              <a:t>Call the same method multiple times</a:t>
            </a:r>
          </a:p>
          <a:p>
            <a:r>
              <a:rPr lang="en-US" dirty="0"/>
              <a:t>Trust no one!</a:t>
            </a:r>
          </a:p>
          <a:p>
            <a:pPr lvl="1"/>
            <a:r>
              <a:rPr lang="en-US" dirty="0"/>
              <a:t>How can the user mess up?</a:t>
            </a:r>
          </a:p>
          <a:p>
            <a:r>
              <a:rPr lang="en-US" dirty="0"/>
              <a:t>If you messed up, someone else might</a:t>
            </a:r>
          </a:p>
          <a:p>
            <a:pPr lvl="1"/>
            <a:r>
              <a:rPr lang="en-US" dirty="0"/>
              <a:t>Test the complex logic</a:t>
            </a:r>
          </a:p>
        </p:txBody>
      </p:sp>
      <p:sp>
        <p:nvSpPr>
          <p:cNvPr id="5" name="Slide Number Placeholder 4">
            <a:extLst>
              <a:ext uri="{FF2B5EF4-FFF2-40B4-BE49-F238E27FC236}">
                <a16:creationId xmlns:a16="http://schemas.microsoft.com/office/drawing/2014/main" id="{353BF0FA-90A4-3F48-83BA-0AD71A573CFA}"/>
              </a:ext>
            </a:extLst>
          </p:cNvPr>
          <p:cNvSpPr>
            <a:spLocks noGrp="1"/>
          </p:cNvSpPr>
          <p:nvPr>
            <p:ph type="sldNum" sz="quarter" idx="12"/>
          </p:nvPr>
        </p:nvSpPr>
        <p:spPr/>
        <p:txBody>
          <a:bodyPr/>
          <a:lstStyle/>
          <a:p>
            <a:fld id="{659665DE-58FC-41F4-AC58-2C90A5E00527}" type="slidenum">
              <a:rPr lang="en-US" smtClean="0"/>
              <a:t>23</a:t>
            </a:fld>
            <a:endParaRPr lang="en-US"/>
          </a:p>
        </p:txBody>
      </p:sp>
      <p:sp>
        <p:nvSpPr>
          <p:cNvPr id="6" name="Footer Placeholder 3">
            <a:extLst>
              <a:ext uri="{FF2B5EF4-FFF2-40B4-BE49-F238E27FC236}">
                <a16:creationId xmlns:a16="http://schemas.microsoft.com/office/drawing/2014/main" id="{2BC51409-C896-7140-85DA-241D77F1E6AC}"/>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Tree>
    <p:extLst>
      <p:ext uri="{BB962C8B-B14F-4D97-AF65-F5344CB8AC3E}">
        <p14:creationId xmlns:p14="http://schemas.microsoft.com/office/powerpoint/2010/main" val="243867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92704-0DF8-420D-B1F0-EBB97575353A}"/>
              </a:ext>
            </a:extLst>
          </p:cNvPr>
          <p:cNvSpPr>
            <a:spLocks noGrp="1"/>
          </p:cNvSpPr>
          <p:nvPr>
            <p:ph type="title"/>
          </p:nvPr>
        </p:nvSpPr>
        <p:spPr/>
        <p:txBody>
          <a:bodyPr/>
          <a:lstStyle/>
          <a:p>
            <a:r>
              <a:rPr lang="en-US" dirty="0"/>
              <a:t>Thought Experiment</a:t>
            </a:r>
          </a:p>
        </p:txBody>
      </p:sp>
      <p:sp>
        <p:nvSpPr>
          <p:cNvPr id="3" name="Content Placeholder 2">
            <a:extLst>
              <a:ext uri="{FF2B5EF4-FFF2-40B4-BE49-F238E27FC236}">
                <a16:creationId xmlns:a16="http://schemas.microsoft.com/office/drawing/2014/main" id="{397D5BEE-BE67-4AD1-ABAF-0EFB07D4B1F8}"/>
              </a:ext>
            </a:extLst>
          </p:cNvPr>
          <p:cNvSpPr>
            <a:spLocks noGrp="1"/>
          </p:cNvSpPr>
          <p:nvPr>
            <p:ph idx="1"/>
          </p:nvPr>
        </p:nvSpPr>
        <p:spPr>
          <a:xfrm>
            <a:off x="575240" y="1463857"/>
            <a:ext cx="11041520" cy="4845504"/>
          </a:xfrm>
        </p:spPr>
        <p:txBody>
          <a:bodyPr>
            <a:normAutofit fontScale="92500" lnSpcReduction="20000"/>
          </a:bodyPr>
          <a:lstStyle/>
          <a:p>
            <a:r>
              <a:rPr lang="en-US" b="1" dirty="0">
                <a:solidFill>
                  <a:srgbClr val="4C3282"/>
                </a:solidFill>
              </a:rPr>
              <a:t>Discuss with your neighbors: </a:t>
            </a:r>
            <a:r>
              <a:rPr lang="en-US" dirty="0"/>
              <a:t>Imagine you are writing an implementation of the List interface that stores integers in an Array. What are some ways you can assess your program’s correctness in the following cases:</a:t>
            </a:r>
          </a:p>
          <a:p>
            <a:r>
              <a:rPr lang="en-US" dirty="0"/>
              <a:t>Expected Behavior</a:t>
            </a:r>
          </a:p>
          <a:p>
            <a:pPr lvl="1"/>
            <a:r>
              <a:rPr lang="en-US" dirty="0"/>
              <a:t>Create a new list</a:t>
            </a:r>
          </a:p>
          <a:p>
            <a:pPr lvl="1"/>
            <a:r>
              <a:rPr lang="en-US" dirty="0"/>
              <a:t>Add some amount of items to it</a:t>
            </a:r>
          </a:p>
          <a:p>
            <a:pPr lvl="1"/>
            <a:r>
              <a:rPr lang="en-US" dirty="0"/>
              <a:t>Remove a couple of them</a:t>
            </a:r>
          </a:p>
          <a:p>
            <a:r>
              <a:rPr lang="en-US" dirty="0"/>
              <a:t>Forbidden Input</a:t>
            </a:r>
          </a:p>
          <a:p>
            <a:pPr lvl="1"/>
            <a:r>
              <a:rPr lang="en-US" dirty="0"/>
              <a:t>Add a negative number</a:t>
            </a:r>
          </a:p>
          <a:p>
            <a:pPr lvl="1"/>
            <a:r>
              <a:rPr lang="en-US" dirty="0"/>
              <a:t>Add duplicates</a:t>
            </a:r>
          </a:p>
          <a:p>
            <a:pPr lvl="1"/>
            <a:r>
              <a:rPr lang="en-US" dirty="0"/>
              <a:t>Add extra large numbers</a:t>
            </a:r>
          </a:p>
          <a:p>
            <a:pPr lvl="1"/>
            <a:r>
              <a:rPr lang="en-US" dirty="0"/>
              <a:t>Add something to index 10 of a size 3 list</a:t>
            </a:r>
          </a:p>
          <a:p>
            <a:r>
              <a:rPr lang="en-US" dirty="0"/>
              <a:t>Empty/Null</a:t>
            </a:r>
          </a:p>
          <a:p>
            <a:pPr lvl="1"/>
            <a:r>
              <a:rPr lang="en-US" dirty="0"/>
              <a:t>Call remove on an empty list</a:t>
            </a:r>
          </a:p>
          <a:p>
            <a:pPr lvl="1"/>
            <a:r>
              <a:rPr lang="en-US" dirty="0"/>
              <a:t>Add to a null list</a:t>
            </a:r>
          </a:p>
          <a:p>
            <a:pPr lvl="1"/>
            <a:r>
              <a:rPr lang="en-US" dirty="0"/>
              <a:t>Call size on an null list</a:t>
            </a:r>
          </a:p>
          <a:p>
            <a:endParaRPr lang="en-US" dirty="0"/>
          </a:p>
          <a:p>
            <a:endParaRPr lang="en-US" dirty="0"/>
          </a:p>
        </p:txBody>
      </p:sp>
      <p:sp>
        <p:nvSpPr>
          <p:cNvPr id="4" name="Footer Placeholder 3">
            <a:extLst>
              <a:ext uri="{FF2B5EF4-FFF2-40B4-BE49-F238E27FC236}">
                <a16:creationId xmlns:a16="http://schemas.microsoft.com/office/drawing/2014/main" id="{EB0CD836-6CFA-4535-86DA-A6D9F78952B6}"/>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2A734896-0604-4FD6-B43C-3DB7F6EF08D0}"/>
              </a:ext>
            </a:extLst>
          </p:cNvPr>
          <p:cNvSpPr>
            <a:spLocks noGrp="1"/>
          </p:cNvSpPr>
          <p:nvPr>
            <p:ph type="sldNum" sz="quarter" idx="12"/>
          </p:nvPr>
        </p:nvSpPr>
        <p:spPr/>
        <p:txBody>
          <a:bodyPr/>
          <a:lstStyle/>
          <a:p>
            <a:fld id="{659665DE-58FC-41F4-AC58-2C90A5E00527}" type="slidenum">
              <a:rPr lang="en-US" smtClean="0"/>
              <a:t>24</a:t>
            </a:fld>
            <a:endParaRPr lang="en-US"/>
          </a:p>
        </p:txBody>
      </p:sp>
      <p:sp>
        <p:nvSpPr>
          <p:cNvPr id="6" name="Content Placeholder 2">
            <a:extLst>
              <a:ext uri="{FF2B5EF4-FFF2-40B4-BE49-F238E27FC236}">
                <a16:creationId xmlns:a16="http://schemas.microsoft.com/office/drawing/2014/main" id="{19816459-5CC2-4F23-9A7F-E4B3838E4459}"/>
              </a:ext>
            </a:extLst>
          </p:cNvPr>
          <p:cNvSpPr txBox="1">
            <a:spLocks/>
          </p:cNvSpPr>
          <p:nvPr/>
        </p:nvSpPr>
        <p:spPr>
          <a:xfrm>
            <a:off x="5960964" y="2235093"/>
            <a:ext cx="4900076" cy="4845504"/>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dirty="0"/>
              <a:t>Boundary/Edge Cases</a:t>
            </a:r>
          </a:p>
          <a:p>
            <a:pPr lvl="1"/>
            <a:r>
              <a:rPr lang="en-US" dirty="0"/>
              <a:t>Add 1 item to an empty list</a:t>
            </a:r>
          </a:p>
          <a:p>
            <a:pPr lvl="1"/>
            <a:r>
              <a:rPr lang="en-US" dirty="0"/>
              <a:t>Set an item at the front of the list</a:t>
            </a:r>
          </a:p>
          <a:p>
            <a:pPr lvl="1"/>
            <a:r>
              <a:rPr lang="en-US" dirty="0"/>
              <a:t>Set an item at the back of the list</a:t>
            </a:r>
          </a:p>
          <a:p>
            <a:r>
              <a:rPr lang="en-US" dirty="0"/>
              <a:t>Scale</a:t>
            </a:r>
          </a:p>
          <a:p>
            <a:pPr lvl="1"/>
            <a:r>
              <a:rPr lang="en-US" dirty="0"/>
              <a:t>Add 1000 items to the list</a:t>
            </a:r>
          </a:p>
          <a:p>
            <a:pPr lvl="1"/>
            <a:r>
              <a:rPr lang="en-US" dirty="0"/>
              <a:t>Remove 100 items in a row</a:t>
            </a:r>
          </a:p>
          <a:p>
            <a:pPr lvl="1"/>
            <a:r>
              <a:rPr lang="en-US" dirty="0"/>
              <a:t>Set the value of the same item 50 times</a:t>
            </a:r>
          </a:p>
          <a:p>
            <a:pPr lvl="1"/>
            <a:endParaRPr lang="en-US" dirty="0"/>
          </a:p>
          <a:p>
            <a:endParaRPr lang="en-US" dirty="0"/>
          </a:p>
          <a:p>
            <a:endParaRPr lang="en-US" dirty="0"/>
          </a:p>
        </p:txBody>
      </p:sp>
      <p:sp>
        <p:nvSpPr>
          <p:cNvPr id="7" name="TextBox 6">
            <a:extLst>
              <a:ext uri="{FF2B5EF4-FFF2-40B4-BE49-F238E27FC236}">
                <a16:creationId xmlns:a16="http://schemas.microsoft.com/office/drawing/2014/main" id="{CFB695E5-2F45-374C-8D41-05B6FB503F22}"/>
              </a:ext>
            </a:extLst>
          </p:cNvPr>
          <p:cNvSpPr txBox="1"/>
          <p:nvPr/>
        </p:nvSpPr>
        <p:spPr>
          <a:xfrm>
            <a:off x="10769382" y="62653"/>
            <a:ext cx="1334211" cy="430887"/>
          </a:xfrm>
          <a:prstGeom prst="rect">
            <a:avLst/>
          </a:prstGeom>
          <a:solidFill>
            <a:srgbClr val="4C3282"/>
          </a:solidFill>
        </p:spPr>
        <p:txBody>
          <a:bodyPr wrap="none" rtlCol="0">
            <a:spAutoFit/>
          </a:bodyPr>
          <a:lstStyle/>
          <a:p>
            <a:r>
              <a:rPr lang="en-US" sz="2200" dirty="0">
                <a:solidFill>
                  <a:schemeClr val="bg1"/>
                </a:solidFill>
                <a:latin typeface="Segoe UI Semilight" panose="020B0402040204020203" pitchFamily="34" charset="0"/>
              </a:rPr>
              <a:t>5 Minutes</a:t>
            </a:r>
          </a:p>
        </p:txBody>
      </p:sp>
    </p:spTree>
    <p:extLst>
      <p:ext uri="{BB962C8B-B14F-4D97-AF65-F5344CB8AC3E}">
        <p14:creationId xmlns:p14="http://schemas.microsoft.com/office/powerpoint/2010/main" val="262545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fade">
                                      <p:cBhvr>
                                        <p:cTn id="43" dur="500"/>
                                        <p:tgtEl>
                                          <p:spTgt spid="6">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6">
                                            <p:txEl>
                                              <p:pRg st="2" end="2"/>
                                            </p:txEl>
                                          </p:spTgt>
                                        </p:tgtEl>
                                        <p:attrNameLst>
                                          <p:attrName>style.visibility</p:attrName>
                                        </p:attrNameLst>
                                      </p:cBhvr>
                                      <p:to>
                                        <p:strVal val="visible"/>
                                      </p:to>
                                    </p:set>
                                    <p:animEffect transition="in" filter="fade">
                                      <p:cBhvr>
                                        <p:cTn id="46" dur="500"/>
                                        <p:tgtEl>
                                          <p:spTgt spid="6">
                                            <p:txEl>
                                              <p:pRg st="2" end="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3" end="3"/>
                                            </p:txEl>
                                          </p:spTgt>
                                        </p:tgtEl>
                                        <p:attrNameLst>
                                          <p:attrName>style.visibility</p:attrName>
                                        </p:attrNameLst>
                                      </p:cBhvr>
                                      <p:to>
                                        <p:strVal val="visible"/>
                                      </p:to>
                                    </p:set>
                                    <p:animEffect transition="in" filter="fade">
                                      <p:cBhvr>
                                        <p:cTn id="49" dur="500"/>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Effect transition="in" filter="fade">
                                      <p:cBhvr>
                                        <p:cTn id="54" dur="500"/>
                                        <p:tgtEl>
                                          <p:spTgt spid="6">
                                            <p:txEl>
                                              <p:pRg st="5" end="5"/>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6">
                                            <p:txEl>
                                              <p:pRg st="6" end="6"/>
                                            </p:txEl>
                                          </p:spTgt>
                                        </p:tgtEl>
                                        <p:attrNameLst>
                                          <p:attrName>style.visibility</p:attrName>
                                        </p:attrNameLst>
                                      </p:cBhvr>
                                      <p:to>
                                        <p:strVal val="visible"/>
                                      </p:to>
                                    </p:set>
                                    <p:animEffect transition="in" filter="fade">
                                      <p:cBhvr>
                                        <p:cTn id="57" dur="500"/>
                                        <p:tgtEl>
                                          <p:spTgt spid="6">
                                            <p:txEl>
                                              <p:pRg st="6" end="6"/>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6">
                                            <p:txEl>
                                              <p:pRg st="7" end="7"/>
                                            </p:txEl>
                                          </p:spTgt>
                                        </p:tgtEl>
                                        <p:attrNameLst>
                                          <p:attrName>style.visibility</p:attrName>
                                        </p:attrNameLst>
                                      </p:cBhvr>
                                      <p:to>
                                        <p:strVal val="visible"/>
                                      </p:to>
                                    </p:set>
                                    <p:animEffect transition="in" filter="fade">
                                      <p:cBhvr>
                                        <p:cTn id="60"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7B2B-F3E3-41D4-A7A6-DB666138A47B}"/>
              </a:ext>
            </a:extLst>
          </p:cNvPr>
          <p:cNvSpPr>
            <a:spLocks noGrp="1"/>
          </p:cNvSpPr>
          <p:nvPr>
            <p:ph type="title"/>
          </p:nvPr>
        </p:nvSpPr>
        <p:spPr/>
        <p:txBody>
          <a:bodyPr/>
          <a:lstStyle/>
          <a:p>
            <a:r>
              <a:rPr lang="en-US" dirty="0"/>
              <a:t>JUnit</a:t>
            </a:r>
          </a:p>
        </p:txBody>
      </p:sp>
      <p:sp>
        <p:nvSpPr>
          <p:cNvPr id="3" name="Content Placeholder 2">
            <a:extLst>
              <a:ext uri="{FF2B5EF4-FFF2-40B4-BE49-F238E27FC236}">
                <a16:creationId xmlns:a16="http://schemas.microsoft.com/office/drawing/2014/main" id="{C0A42F26-FD58-46C7-BA58-73EDA166003E}"/>
              </a:ext>
            </a:extLst>
          </p:cNvPr>
          <p:cNvSpPr>
            <a:spLocks noGrp="1"/>
          </p:cNvSpPr>
          <p:nvPr>
            <p:ph idx="1"/>
          </p:nvPr>
        </p:nvSpPr>
        <p:spPr/>
        <p:txBody>
          <a:bodyPr>
            <a:normAutofit/>
          </a:bodyPr>
          <a:lstStyle/>
          <a:p>
            <a:r>
              <a:rPr lang="en-US" b="1" dirty="0">
                <a:solidFill>
                  <a:srgbClr val="4C3282"/>
                </a:solidFill>
              </a:rPr>
              <a:t>JUnit: </a:t>
            </a:r>
            <a:r>
              <a:rPr lang="en-US" dirty="0"/>
              <a:t>a testing framework that works with IDEs to give you a special GUI when testing your code</a:t>
            </a:r>
          </a:p>
          <a:p>
            <a:r>
              <a:rPr lang="en-US" sz="1600" b="1" dirty="0">
                <a:solidFill>
                  <a:srgbClr val="B6A479"/>
                </a:solidFill>
                <a:latin typeface="Courier New" panose="02070309020205020404" pitchFamily="49" charset="0"/>
                <a:cs typeface="Courier New" panose="02070309020205020404" pitchFamily="49" charset="0"/>
              </a:rPr>
              <a:t>@Test</a:t>
            </a:r>
          </a:p>
          <a:p>
            <a:r>
              <a:rPr lang="en-US" sz="1600" dirty="0">
                <a:latin typeface="Courier New" panose="02070309020205020404" pitchFamily="49" charset="0"/>
                <a:cs typeface="Courier New" panose="02070309020205020404" pitchFamily="49" charset="0"/>
              </a:rPr>
              <a:t>public void </a:t>
            </a:r>
            <a:r>
              <a:rPr lang="en-US" sz="1600" dirty="0" err="1">
                <a:latin typeface="Courier New" panose="02070309020205020404" pitchFamily="49" charset="0"/>
                <a:cs typeface="Courier New" panose="02070309020205020404" pitchFamily="49" charset="0"/>
              </a:rPr>
              <a:t>myTest</a:t>
            </a:r>
            <a:r>
              <a:rPr lang="en-US" sz="1600" dirty="0">
                <a:latin typeface="Courier New" panose="02070309020205020404" pitchFamily="49" charset="0"/>
                <a:cs typeface="Courier New" panose="02070309020205020404" pitchFamily="49" charset="0"/>
              </a:rPr>
              <a:t>() {</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MyArrayList</a:t>
            </a:r>
            <a:r>
              <a:rPr lang="en-US" sz="1600" dirty="0">
                <a:latin typeface="Courier New" panose="02070309020205020404" pitchFamily="49" charset="0"/>
                <a:cs typeface="Courier New" panose="02070309020205020404" pitchFamily="49" charset="0"/>
              </a:rPr>
              <a:t>&lt;String&gt; </a:t>
            </a:r>
            <a:r>
              <a:rPr lang="en-US" sz="1600" dirty="0" err="1">
                <a:latin typeface="Courier New" panose="02070309020205020404" pitchFamily="49" charset="0"/>
                <a:cs typeface="Courier New" panose="02070309020205020404" pitchFamily="49" charset="0"/>
              </a:rPr>
              <a:t>basicAl</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MyArrayList</a:t>
            </a:r>
            <a:r>
              <a:rPr lang="en-US" sz="1600" dirty="0">
                <a:latin typeface="Courier New" panose="02070309020205020404" pitchFamily="49" charset="0"/>
                <a:cs typeface="Courier New" panose="02070309020205020404" pitchFamily="49" charset="0"/>
              </a:rPr>
              <a:t>&lt;String&gt;();</a:t>
            </a:r>
          </a:p>
          <a:p>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basicAl.append</a:t>
            </a:r>
            <a:r>
              <a:rPr lang="en-US" sz="1600" dirty="0">
                <a:latin typeface="Courier New" panose="02070309020205020404" pitchFamily="49" charset="0"/>
                <a:cs typeface="Courier New" panose="02070309020205020404" pitchFamily="49" charset="0"/>
              </a:rPr>
              <a:t>(“373 Rocks”);</a:t>
            </a:r>
          </a:p>
          <a:p>
            <a:r>
              <a:rPr lang="en-US" sz="1600" dirty="0">
                <a:latin typeface="Courier New" panose="02070309020205020404" pitchFamily="49" charset="0"/>
                <a:cs typeface="Courier New" panose="02070309020205020404" pitchFamily="49" charset="0"/>
              </a:rPr>
              <a:t>   </a:t>
            </a:r>
            <a:r>
              <a:rPr lang="en-US" sz="1600" b="1" dirty="0" err="1">
                <a:solidFill>
                  <a:srgbClr val="B6A479"/>
                </a:solidFill>
                <a:latin typeface="Courier New" panose="02070309020205020404" pitchFamily="49" charset="0"/>
                <a:cs typeface="Courier New" panose="02070309020205020404" pitchFamily="49" charset="0"/>
              </a:rPr>
              <a:t>assertThat</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basicAl.get</a:t>
            </a:r>
            <a:r>
              <a:rPr lang="en-US" sz="1600" dirty="0">
                <a:latin typeface="Courier New" panose="02070309020205020404" pitchFamily="49" charset="0"/>
                <a:cs typeface="Courier New" panose="02070309020205020404" pitchFamily="49" charset="0"/>
              </a:rPr>
              <a:t>(0), is(“373 Rocks”));</a:t>
            </a:r>
          </a:p>
          <a:p>
            <a:r>
              <a:rPr lang="en-US" sz="1600" dirty="0">
                <a:latin typeface="Courier New" panose="02070309020205020404" pitchFamily="49" charset="0"/>
                <a:cs typeface="Courier New" panose="02070309020205020404" pitchFamily="49" charset="0"/>
              </a:rPr>
              <a:t>}</a:t>
            </a:r>
          </a:p>
          <a:p>
            <a:r>
              <a:rPr lang="en-US" dirty="0"/>
              <a:t>Assertions:</a:t>
            </a:r>
          </a:p>
          <a:p>
            <a:pPr lvl="1"/>
            <a:r>
              <a:rPr lang="en-US" dirty="0" err="1">
                <a:latin typeface="Courier New" panose="02070309020205020404" pitchFamily="49" charset="0"/>
                <a:cs typeface="Courier New" panose="02070309020205020404" pitchFamily="49" charset="0"/>
              </a:rPr>
              <a:t>assertThat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thingYoureTesting</a:t>
            </a:r>
            <a:r>
              <a:rPr lang="en-US" dirty="0">
                <a:latin typeface="Courier New" panose="02070309020205020404" pitchFamily="49" charset="0"/>
                <a:cs typeface="Courier New" panose="02070309020205020404" pitchFamily="49" charset="0"/>
              </a:rPr>
              <a:t>, is(</a:t>
            </a:r>
            <a:r>
              <a:rPr lang="en-US" dirty="0" err="1">
                <a:latin typeface="Courier New" panose="02070309020205020404" pitchFamily="49" charset="0"/>
                <a:cs typeface="Courier New" panose="02070309020205020404" pitchFamily="49" charset="0"/>
              </a:rPr>
              <a:t>ExpectedResult</a:t>
            </a:r>
            <a:r>
              <a:rPr lang="en-US" dirty="0">
                <a:latin typeface="Courier New" panose="02070309020205020404" pitchFamily="49" charset="0"/>
                <a:cs typeface="Courier New" panose="02070309020205020404" pitchFamily="49" charset="0"/>
              </a:rPr>
              <a:t>)) </a:t>
            </a:r>
            <a:r>
              <a:rPr lang="en-US" dirty="0"/>
              <a:t>is most common. Calls .equals() method</a:t>
            </a:r>
          </a:p>
          <a:p>
            <a:pPr lvl="1"/>
            <a:r>
              <a:rPr lang="en-US" dirty="0"/>
              <a:t>May write your own helper methods here to check that internal state is identical.</a:t>
            </a:r>
          </a:p>
          <a:p>
            <a:pPr lvl="1"/>
            <a:r>
              <a:rPr lang="en-US" dirty="0"/>
              <a:t>Other assertions exist; see official documentation, or our documentation on the webpage.</a:t>
            </a:r>
          </a:p>
        </p:txBody>
      </p:sp>
      <p:sp>
        <p:nvSpPr>
          <p:cNvPr id="4" name="Footer Placeholder 3">
            <a:extLst>
              <a:ext uri="{FF2B5EF4-FFF2-40B4-BE49-F238E27FC236}">
                <a16:creationId xmlns:a16="http://schemas.microsoft.com/office/drawing/2014/main" id="{33E9CF77-0BD7-41A5-809E-E8729763FD74}"/>
              </a:ext>
            </a:extLst>
          </p:cNvPr>
          <p:cNvSpPr>
            <a:spLocks noGrp="1"/>
          </p:cNvSpPr>
          <p:nvPr>
            <p:ph type="ftr" sz="quarter" idx="11"/>
          </p:nvPr>
        </p:nvSpPr>
        <p:spPr/>
        <p:txBody>
          <a:bodyPr/>
          <a:lstStyle/>
          <a:p>
            <a:r>
              <a:rPr lang="es-ES"/>
              <a:t>CSE 373 19 Su - Robbie Weber</a:t>
            </a:r>
            <a:endParaRPr lang="en-US"/>
          </a:p>
        </p:txBody>
      </p:sp>
      <p:sp>
        <p:nvSpPr>
          <p:cNvPr id="5" name="Slide Number Placeholder 4">
            <a:extLst>
              <a:ext uri="{FF2B5EF4-FFF2-40B4-BE49-F238E27FC236}">
                <a16:creationId xmlns:a16="http://schemas.microsoft.com/office/drawing/2014/main" id="{E7CB599A-CBF9-4B57-8EC4-E8E35F63CA1F}"/>
              </a:ext>
            </a:extLst>
          </p:cNvPr>
          <p:cNvSpPr>
            <a:spLocks noGrp="1"/>
          </p:cNvSpPr>
          <p:nvPr>
            <p:ph type="sldNum" sz="quarter" idx="12"/>
          </p:nvPr>
        </p:nvSpPr>
        <p:spPr/>
        <p:txBody>
          <a:bodyPr/>
          <a:lstStyle/>
          <a:p>
            <a:fld id="{659665DE-58FC-41F4-AC58-2C90A5E00527}" type="slidenum">
              <a:rPr lang="en-US" smtClean="0"/>
              <a:t>25</a:t>
            </a:fld>
            <a:endParaRPr lang="en-US"/>
          </a:p>
        </p:txBody>
      </p:sp>
      <p:sp>
        <p:nvSpPr>
          <p:cNvPr id="6" name="Rectangle 5">
            <a:extLst>
              <a:ext uri="{FF2B5EF4-FFF2-40B4-BE49-F238E27FC236}">
                <a16:creationId xmlns:a16="http://schemas.microsoft.com/office/drawing/2014/main" id="{7052232C-407A-45AB-B7E9-67CCCB5462B5}"/>
              </a:ext>
            </a:extLst>
          </p:cNvPr>
          <p:cNvSpPr/>
          <p:nvPr/>
        </p:nvSpPr>
        <p:spPr>
          <a:xfrm>
            <a:off x="137436" y="6425447"/>
            <a:ext cx="9311365" cy="338554"/>
          </a:xfrm>
          <a:prstGeom prst="rect">
            <a:avLst/>
          </a:prstGeom>
        </p:spPr>
        <p:txBody>
          <a:bodyPr wrap="square">
            <a:spAutoFit/>
          </a:bodyPr>
          <a:lstStyle/>
          <a:p>
            <a:r>
              <a:rPr lang="en-US" sz="1600" dirty="0">
                <a:latin typeface="Segoe UI Semilight" panose="020B0402040204020203" pitchFamily="34" charset="0"/>
                <a:cs typeface="Segoe UI Semilight" panose="020B0402040204020203" pitchFamily="34" charset="0"/>
              </a:rPr>
              <a:t>More: </a:t>
            </a:r>
            <a:r>
              <a:rPr lang="en-US" sz="1600" dirty="0">
                <a:latin typeface="Segoe UI Semilight" panose="020B0402040204020203" pitchFamily="34" charset="0"/>
                <a:cs typeface="Segoe UI Semilight" panose="020B0402040204020203" pitchFamily="34" charset="0"/>
                <a:hlinkClick r:id="rId3"/>
              </a:rPr>
              <a:t>https://junit.org/junit5/docs/5.0.1/api/org/junit/jupiter/api/Assertions.html</a:t>
            </a:r>
            <a:r>
              <a:rPr lang="en-US" sz="1600" dirty="0">
                <a:latin typeface="Segoe UI Semilight" panose="020B0402040204020203" pitchFamily="34" charset="0"/>
                <a:cs typeface="Segoe UI Semilight" panose="020B0402040204020203" pitchFamily="34" charset="0"/>
              </a:rPr>
              <a:t> </a:t>
            </a:r>
          </a:p>
        </p:txBody>
      </p:sp>
    </p:spTree>
    <p:extLst>
      <p:ext uri="{BB962C8B-B14F-4D97-AF65-F5344CB8AC3E}">
        <p14:creationId xmlns:p14="http://schemas.microsoft.com/office/powerpoint/2010/main" val="34420287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7DEF6-2F52-4B0F-898F-0DCE17F67F4F}"/>
              </a:ext>
            </a:extLst>
          </p:cNvPr>
          <p:cNvSpPr>
            <a:spLocks noGrp="1"/>
          </p:cNvSpPr>
          <p:nvPr>
            <p:ph type="title"/>
          </p:nvPr>
        </p:nvSpPr>
        <p:spPr/>
        <p:txBody>
          <a:bodyPr/>
          <a:lstStyle/>
          <a:p>
            <a:r>
              <a:rPr lang="en-US" i="1" dirty="0">
                <a:solidFill>
                  <a:srgbClr val="B6A479"/>
                </a:solidFill>
              </a:rPr>
              <a:t>Review: </a:t>
            </a:r>
            <a:r>
              <a:rPr lang="en-US" dirty="0"/>
              <a:t>Generics</a:t>
            </a:r>
          </a:p>
        </p:txBody>
      </p:sp>
      <p:sp>
        <p:nvSpPr>
          <p:cNvPr id="3" name="Content Placeholder 2">
            <a:extLst>
              <a:ext uri="{FF2B5EF4-FFF2-40B4-BE49-F238E27FC236}">
                <a16:creationId xmlns:a16="http://schemas.microsoft.com/office/drawing/2014/main" id="{9C55DA2C-627B-4D9E-A076-6CD2DCE78490}"/>
              </a:ext>
            </a:extLst>
          </p:cNvPr>
          <p:cNvSpPr>
            <a:spLocks noGrp="1"/>
          </p:cNvSpPr>
          <p:nvPr>
            <p:ph idx="1"/>
          </p:nvPr>
        </p:nvSpPr>
        <p:spPr>
          <a:xfrm>
            <a:off x="575240" y="1463857"/>
            <a:ext cx="6704101" cy="4845504"/>
          </a:xfrm>
        </p:spPr>
        <p:txBody>
          <a:bodyPr>
            <a:normAutofit/>
          </a:bodyPr>
          <a:lstStyle/>
          <a:p>
            <a:pPr lvl="1">
              <a:lnSpc>
                <a:spcPct val="80000"/>
              </a:lnSpc>
              <a:buNone/>
            </a:pPr>
            <a:r>
              <a:rPr lang="en-US" altLang="en-US" sz="2000" dirty="0">
                <a:solidFill>
                  <a:srgbClr val="B6A479"/>
                </a:solidFill>
                <a:latin typeface="Courier New" panose="02070309020205020404" pitchFamily="49" charset="0"/>
              </a:rPr>
              <a:t>// a parameterized (generic) class</a:t>
            </a:r>
          </a:p>
          <a:p>
            <a:pPr lvl="1">
              <a:lnSpc>
                <a:spcPct val="80000"/>
              </a:lnSpc>
              <a:buNone/>
            </a:pPr>
            <a:r>
              <a:rPr lang="en-US" altLang="en-US" sz="2000" dirty="0">
                <a:latin typeface="Courier New" panose="02070309020205020404" pitchFamily="49" charset="0"/>
                <a:cs typeface="Courier New" panose="02070309020205020404" pitchFamily="49" charset="0"/>
              </a:rPr>
              <a:t>public class </a:t>
            </a:r>
            <a:r>
              <a:rPr lang="en-US" altLang="en-US" sz="2000" b="1" dirty="0">
                <a:latin typeface="Courier New" panose="02070309020205020404" pitchFamily="49" charset="0"/>
                <a:cs typeface="Courier New" panose="02070309020205020404" pitchFamily="49" charset="0"/>
              </a:rPr>
              <a:t>name</a:t>
            </a:r>
            <a:r>
              <a:rPr lang="en-US" altLang="en-US" sz="2000" dirty="0">
                <a:latin typeface="Courier New" panose="02070309020205020404" pitchFamily="49" charset="0"/>
                <a:cs typeface="Courier New" panose="02070309020205020404" pitchFamily="49" charset="0"/>
              </a:rPr>
              <a:t>&lt;</a:t>
            </a:r>
            <a:r>
              <a:rPr lang="en-US" altLang="en-US" sz="2000" b="1" dirty="0" err="1">
                <a:latin typeface="Courier New" panose="02070309020205020404" pitchFamily="49" charset="0"/>
                <a:cs typeface="Courier New" panose="02070309020205020404" pitchFamily="49" charset="0"/>
              </a:rPr>
              <a:t>TypeParameter</a:t>
            </a:r>
            <a:r>
              <a:rPr lang="en-US" altLang="en-US" sz="2000" dirty="0">
                <a:latin typeface="Courier New" panose="02070309020205020404" pitchFamily="49" charset="0"/>
                <a:cs typeface="Courier New" panose="02070309020205020404" pitchFamily="49" charset="0"/>
              </a:rPr>
              <a:t>&gt; {</a:t>
            </a:r>
          </a:p>
          <a:p>
            <a:pPr lvl="1">
              <a:lnSpc>
                <a:spcPct val="80000"/>
              </a:lnSpc>
              <a:buNone/>
            </a:pPr>
            <a:r>
              <a:rPr lang="en-US" altLang="en-US" sz="2000" dirty="0">
                <a:latin typeface="Courier New" panose="02070309020205020404" pitchFamily="49" charset="0"/>
                <a:cs typeface="Courier New" panose="02070309020205020404" pitchFamily="49" charset="0"/>
              </a:rPr>
              <a:t>    ...</a:t>
            </a:r>
          </a:p>
          <a:p>
            <a:pPr lvl="1">
              <a:lnSpc>
                <a:spcPct val="80000"/>
              </a:lnSpc>
              <a:buNone/>
            </a:pPr>
            <a:r>
              <a:rPr lang="en-US" altLang="en-US" sz="2000" dirty="0">
                <a:latin typeface="Courier New" panose="02070309020205020404" pitchFamily="49" charset="0"/>
                <a:cs typeface="Courier New" panose="02070309020205020404" pitchFamily="49" charset="0"/>
              </a:rPr>
              <a:t>}</a:t>
            </a:r>
          </a:p>
          <a:p>
            <a:pPr lvl="1">
              <a:lnSpc>
                <a:spcPct val="80000"/>
              </a:lnSpc>
              <a:buNone/>
            </a:pPr>
            <a:endParaRPr lang="en-US" altLang="en-US" sz="2000" dirty="0">
              <a:latin typeface="Courier New" panose="02070309020205020404" pitchFamily="49" charset="0"/>
              <a:cs typeface="Courier New" panose="02070309020205020404" pitchFamily="49" charset="0"/>
            </a:endParaRPr>
          </a:p>
          <a:p>
            <a:pPr lvl="1"/>
            <a:r>
              <a:rPr lang="en-US" altLang="en-US" sz="2000" dirty="0"/>
              <a:t>Forces any client that constructs your object to supply a type</a:t>
            </a:r>
          </a:p>
          <a:p>
            <a:pPr lvl="2"/>
            <a:r>
              <a:rPr lang="en-US" altLang="en-US" sz="1600" dirty="0"/>
              <a:t>Don't write an actual type such as String; the client does that</a:t>
            </a:r>
          </a:p>
          <a:p>
            <a:pPr lvl="2"/>
            <a:r>
              <a:rPr lang="en-US" altLang="en-US" sz="1600" dirty="0"/>
              <a:t>Instead, write a type variable name such as </a:t>
            </a:r>
            <a:r>
              <a:rPr lang="en-US" altLang="en-US" sz="1600" dirty="0">
                <a:latin typeface="Courier New" panose="02070309020205020404" pitchFamily="49" charset="0"/>
              </a:rPr>
              <a:t>E</a:t>
            </a:r>
            <a:r>
              <a:rPr lang="en-US" altLang="en-US" sz="1600" dirty="0"/>
              <a:t> (for "element") or </a:t>
            </a:r>
            <a:r>
              <a:rPr lang="en-US" altLang="en-US" sz="1600" dirty="0">
                <a:latin typeface="Courier New" panose="02070309020205020404" pitchFamily="49" charset="0"/>
              </a:rPr>
              <a:t>T</a:t>
            </a:r>
            <a:r>
              <a:rPr lang="en-US" altLang="en-US" sz="1600" dirty="0"/>
              <a:t> (for "type")</a:t>
            </a:r>
            <a:endParaRPr lang="en-US" altLang="en-US" sz="900" dirty="0"/>
          </a:p>
          <a:p>
            <a:pPr lvl="2"/>
            <a:r>
              <a:rPr lang="en-US" altLang="en-US" sz="1600" dirty="0"/>
              <a:t>You can require multiple type parameters separated by commas</a:t>
            </a:r>
          </a:p>
          <a:p>
            <a:pPr lvl="2"/>
            <a:endParaRPr lang="en-US" altLang="en-US" sz="1600" dirty="0"/>
          </a:p>
          <a:p>
            <a:pPr lvl="1"/>
            <a:r>
              <a:rPr lang="en-US" altLang="en-US" sz="2000" dirty="0"/>
              <a:t>The rest of your class's code can refer to that type by name</a:t>
            </a:r>
          </a:p>
        </p:txBody>
      </p:sp>
      <p:sp>
        <p:nvSpPr>
          <p:cNvPr id="5" name="Slide Number Placeholder 4">
            <a:extLst>
              <a:ext uri="{FF2B5EF4-FFF2-40B4-BE49-F238E27FC236}">
                <a16:creationId xmlns:a16="http://schemas.microsoft.com/office/drawing/2014/main" id="{FCE05886-378E-412C-8188-C208093102C1}"/>
              </a:ext>
            </a:extLst>
          </p:cNvPr>
          <p:cNvSpPr>
            <a:spLocks noGrp="1"/>
          </p:cNvSpPr>
          <p:nvPr>
            <p:ph type="sldNum" sz="quarter" idx="12"/>
          </p:nvPr>
        </p:nvSpPr>
        <p:spPr/>
        <p:txBody>
          <a:bodyPr/>
          <a:lstStyle/>
          <a:p>
            <a:fld id="{659665DE-58FC-41F4-AC58-2C90A5E00527}" type="slidenum">
              <a:rPr lang="en-US" smtClean="0"/>
              <a:t>26</a:t>
            </a:fld>
            <a:endParaRPr lang="en-US"/>
          </a:p>
        </p:txBody>
      </p:sp>
      <p:sp>
        <p:nvSpPr>
          <p:cNvPr id="7" name="Rectangle 2">
            <a:extLst>
              <a:ext uri="{FF2B5EF4-FFF2-40B4-BE49-F238E27FC236}">
                <a16:creationId xmlns:a16="http://schemas.microsoft.com/office/drawing/2014/main" id="{DBD6C771-7EE3-41B0-92F7-C916FF807FC8}"/>
              </a:ext>
            </a:extLst>
          </p:cNvPr>
          <p:cNvSpPr>
            <a:spLocks noChangeArrowheads="1"/>
          </p:cNvSpPr>
          <p:nvPr/>
        </p:nvSpPr>
        <p:spPr bwMode="auto">
          <a:xfrm>
            <a:off x="7465763" y="936035"/>
            <a:ext cx="4028141" cy="2031325"/>
          </a:xfrm>
          <a:prstGeom prst="rect">
            <a:avLst/>
          </a:prstGeom>
          <a:noFill/>
          <a:ln w="9525">
            <a:solidFill>
              <a:srgbClr val="D8D8D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 class Box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private Object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object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public void set(Object object)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this.object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public Object get()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object;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8" name="Rectangle 2">
            <a:extLst>
              <a:ext uri="{FF2B5EF4-FFF2-40B4-BE49-F238E27FC236}">
                <a16:creationId xmlns:a16="http://schemas.microsoft.com/office/drawing/2014/main" id="{C1D25FBB-55EA-4EBD-BC98-0DCA27F41444}"/>
              </a:ext>
            </a:extLst>
          </p:cNvPr>
          <p:cNvSpPr>
            <a:spLocks noChangeArrowheads="1"/>
          </p:cNvSpPr>
          <p:nvPr/>
        </p:nvSpPr>
        <p:spPr bwMode="auto">
          <a:xfrm>
            <a:off x="8025099" y="4154069"/>
            <a:ext cx="2909467" cy="2031325"/>
          </a:xfrm>
          <a:prstGeom prst="rect">
            <a:avLst/>
          </a:prstGeom>
          <a:noFill/>
          <a:ln w="9525">
            <a:solidFill>
              <a:srgbClr val="D8D8D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public class Box&lt;T&gt;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private 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public void set(T 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this.t =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public T get()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return 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p:txBody>
      </p:sp>
      <p:sp>
        <p:nvSpPr>
          <p:cNvPr id="9" name="Arrow: Right 8">
            <a:extLst>
              <a:ext uri="{FF2B5EF4-FFF2-40B4-BE49-F238E27FC236}">
                <a16:creationId xmlns:a16="http://schemas.microsoft.com/office/drawing/2014/main" id="{89009949-A5B6-4CF6-9B4F-D9FC377EF0DE}"/>
              </a:ext>
            </a:extLst>
          </p:cNvPr>
          <p:cNvSpPr/>
          <p:nvPr/>
        </p:nvSpPr>
        <p:spPr>
          <a:xfrm rot="5400000">
            <a:off x="9111148" y="3354273"/>
            <a:ext cx="737368" cy="438892"/>
          </a:xfrm>
          <a:prstGeom prst="rightArrow">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D48BEC-8555-4DAC-A7DB-69684CADA2E2}"/>
              </a:ext>
            </a:extLst>
          </p:cNvPr>
          <p:cNvSpPr/>
          <p:nvPr/>
        </p:nvSpPr>
        <p:spPr>
          <a:xfrm>
            <a:off x="88407" y="6367138"/>
            <a:ext cx="6215529" cy="307777"/>
          </a:xfrm>
          <a:prstGeom prst="rect">
            <a:avLst/>
          </a:prstGeom>
        </p:spPr>
        <p:txBody>
          <a:bodyPr wrap="square">
            <a:spAutoFit/>
          </a:bodyPr>
          <a:lstStyle/>
          <a:p>
            <a:r>
              <a:rPr lang="en-US" sz="1400" dirty="0">
                <a:latin typeface="Segoe UI Semilight" panose="020B0402040204020203" pitchFamily="34" charset="0"/>
                <a:cs typeface="Segoe UI Semilight" panose="020B0402040204020203" pitchFamily="34" charset="0"/>
                <a:hlinkClick r:id="rId3"/>
              </a:rPr>
              <a:t>More details: https://docs.oracle.com/javase/tutorial/java/generics/types.html</a:t>
            </a:r>
            <a:r>
              <a:rPr lang="en-US" sz="1400" dirty="0">
                <a:latin typeface="Segoe UI Semilight" panose="020B0402040204020203" pitchFamily="34" charset="0"/>
                <a:cs typeface="Segoe UI Semilight" panose="020B0402040204020203" pitchFamily="34" charset="0"/>
              </a:rPr>
              <a:t> </a:t>
            </a:r>
          </a:p>
        </p:txBody>
      </p:sp>
      <p:sp>
        <p:nvSpPr>
          <p:cNvPr id="11" name="Footer Placeholder 3">
            <a:extLst>
              <a:ext uri="{FF2B5EF4-FFF2-40B4-BE49-F238E27FC236}">
                <a16:creationId xmlns:a16="http://schemas.microsoft.com/office/drawing/2014/main" id="{9213F21C-D0CE-C948-8368-EA5F52BD950C}"/>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Tree>
    <p:extLst>
      <p:ext uri="{BB962C8B-B14F-4D97-AF65-F5344CB8AC3E}">
        <p14:creationId xmlns:p14="http://schemas.microsoft.com/office/powerpoint/2010/main" val="118423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A5D6CC-DA60-47B3-BBC0-7676D565849E}"/>
              </a:ext>
            </a:extLst>
          </p:cNvPr>
          <p:cNvSpPr>
            <a:spLocks noGrp="1"/>
          </p:cNvSpPr>
          <p:nvPr>
            <p:ph type="title"/>
          </p:nvPr>
        </p:nvSpPr>
        <p:spPr/>
        <p:txBody>
          <a:bodyPr/>
          <a:lstStyle/>
          <a:p>
            <a:r>
              <a:rPr lang="en-US" dirty="0"/>
              <a:t>Dictionaries</a:t>
            </a:r>
          </a:p>
        </p:txBody>
      </p:sp>
      <p:sp>
        <p:nvSpPr>
          <p:cNvPr id="4" name="Footer Placeholder 3">
            <a:extLst>
              <a:ext uri="{FF2B5EF4-FFF2-40B4-BE49-F238E27FC236}">
                <a16:creationId xmlns:a16="http://schemas.microsoft.com/office/drawing/2014/main" id="{0E4B5252-119D-4D2E-A654-05911D43B585}"/>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56F59B7F-0BE8-4501-B90C-807CF4563735}"/>
              </a:ext>
            </a:extLst>
          </p:cNvPr>
          <p:cNvSpPr>
            <a:spLocks noGrp="1"/>
          </p:cNvSpPr>
          <p:nvPr>
            <p:ph type="sldNum" sz="quarter" idx="12"/>
          </p:nvPr>
        </p:nvSpPr>
        <p:spPr/>
        <p:txBody>
          <a:bodyPr/>
          <a:lstStyle/>
          <a:p>
            <a:fld id="{659665DE-58FC-41F4-AC58-2C90A5E00527}" type="slidenum">
              <a:rPr lang="en-US" smtClean="0"/>
              <a:t>27</a:t>
            </a:fld>
            <a:endParaRPr lang="en-US"/>
          </a:p>
        </p:txBody>
      </p:sp>
      <p:sp>
        <p:nvSpPr>
          <p:cNvPr id="7" name="Text Placeholder 6">
            <a:extLst>
              <a:ext uri="{FF2B5EF4-FFF2-40B4-BE49-F238E27FC236}">
                <a16:creationId xmlns:a16="http://schemas.microsoft.com/office/drawing/2014/main" id="{729852FE-E110-4532-A158-FBF0E748ECA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8262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Dictionaries (aka Maps)</a:t>
            </a:r>
          </a:p>
        </p:txBody>
      </p:sp>
      <p:sp>
        <p:nvSpPr>
          <p:cNvPr id="3" name="Content Placeholder 2"/>
          <p:cNvSpPr>
            <a:spLocks noGrp="1"/>
          </p:cNvSpPr>
          <p:nvPr>
            <p:ph idx="1"/>
          </p:nvPr>
        </p:nvSpPr>
        <p:spPr/>
        <p:txBody>
          <a:bodyPr/>
          <a:lstStyle/>
          <a:p>
            <a:r>
              <a:rPr lang="en-US" dirty="0"/>
              <a:t>Every Programmer’s Best Friend</a:t>
            </a:r>
          </a:p>
          <a:p>
            <a:r>
              <a:rPr lang="en-US" dirty="0"/>
              <a:t>You’ll use one in every single programming project.</a:t>
            </a:r>
          </a:p>
          <a:p>
            <a:pPr lvl="1"/>
            <a:r>
              <a:rPr lang="en-US" dirty="0"/>
              <a:t>Because I don’t think we could really design an interesting project that doesn’t use one.</a:t>
            </a:r>
          </a:p>
        </p:txBody>
      </p:sp>
      <p:sp>
        <p:nvSpPr>
          <p:cNvPr id="4" name="Footer Placeholder 3"/>
          <p:cNvSpPr>
            <a:spLocks noGrp="1"/>
          </p:cNvSpPr>
          <p:nvPr>
            <p:ph type="ftr" sz="quarter" idx="11"/>
          </p:nvPr>
        </p:nvSpPr>
        <p:spPr/>
        <p:txBody>
          <a:bodyPr/>
          <a:lstStyle/>
          <a:p>
            <a:r>
              <a:rPr lang="es-ES"/>
              <a:t>CSE 373 19 Su - Robbie Weber</a:t>
            </a:r>
            <a:endParaRPr lang="en-US" dirty="0"/>
          </a:p>
        </p:txBody>
      </p:sp>
      <p:sp>
        <p:nvSpPr>
          <p:cNvPr id="5" name="Slide Number Placeholder 4"/>
          <p:cNvSpPr>
            <a:spLocks noGrp="1"/>
          </p:cNvSpPr>
          <p:nvPr>
            <p:ph type="sldNum" sz="quarter" idx="12"/>
          </p:nvPr>
        </p:nvSpPr>
        <p:spPr/>
        <p:txBody>
          <a:bodyPr/>
          <a:lstStyle/>
          <a:p>
            <a:fld id="{659665DE-58FC-41F4-AC58-2C90A5E00527}" type="slidenum">
              <a:rPr lang="en-US" smtClean="0"/>
              <a:t>28</a:t>
            </a:fld>
            <a:endParaRPr lang="en-US"/>
          </a:p>
        </p:txBody>
      </p:sp>
    </p:spTree>
    <p:extLst>
      <p:ext uri="{BB962C8B-B14F-4D97-AF65-F5344CB8AC3E}">
        <p14:creationId xmlns:p14="http://schemas.microsoft.com/office/powerpoint/2010/main" val="535743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562A7FB0-EE36-45B5-8477-04AC72DB0954}"/>
              </a:ext>
            </a:extLst>
          </p:cNvPr>
          <p:cNvSpPr/>
          <p:nvPr/>
        </p:nvSpPr>
        <p:spPr>
          <a:xfrm>
            <a:off x="7455381" y="319208"/>
            <a:ext cx="4350328" cy="1917469"/>
          </a:xfrm>
          <a:prstGeom prst="ellipse">
            <a:avLst/>
          </a:prstGeom>
          <a:solidFill>
            <a:srgbClr val="4C32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FB73DA-8BAD-4A3A-9678-53E818DD4DDC}"/>
              </a:ext>
            </a:extLst>
          </p:cNvPr>
          <p:cNvSpPr>
            <a:spLocks noGrp="1"/>
          </p:cNvSpPr>
          <p:nvPr>
            <p:ph type="title"/>
          </p:nvPr>
        </p:nvSpPr>
        <p:spPr/>
        <p:txBody>
          <a:bodyPr/>
          <a:lstStyle/>
          <a:p>
            <a:r>
              <a:rPr lang="en-US" i="1" dirty="0">
                <a:solidFill>
                  <a:srgbClr val="B6A479"/>
                </a:solidFill>
              </a:rPr>
              <a:t>Review: </a:t>
            </a:r>
            <a:r>
              <a:rPr lang="en-US" dirty="0"/>
              <a:t>Maps </a:t>
            </a:r>
          </a:p>
        </p:txBody>
      </p:sp>
      <p:sp>
        <p:nvSpPr>
          <p:cNvPr id="3" name="Content Placeholder 2">
            <a:extLst>
              <a:ext uri="{FF2B5EF4-FFF2-40B4-BE49-F238E27FC236}">
                <a16:creationId xmlns:a16="http://schemas.microsoft.com/office/drawing/2014/main" id="{906AF241-ECB0-4536-AAFB-B6597FF2126E}"/>
              </a:ext>
            </a:extLst>
          </p:cNvPr>
          <p:cNvSpPr>
            <a:spLocks noGrp="1"/>
          </p:cNvSpPr>
          <p:nvPr>
            <p:ph idx="1"/>
          </p:nvPr>
        </p:nvSpPr>
        <p:spPr>
          <a:xfrm>
            <a:off x="575240" y="1463857"/>
            <a:ext cx="6386669" cy="1197275"/>
          </a:xfrm>
        </p:spPr>
        <p:txBody>
          <a:bodyPr/>
          <a:lstStyle/>
          <a:p>
            <a:r>
              <a:rPr lang="en-US" altLang="en-US" b="1" dirty="0">
                <a:solidFill>
                  <a:srgbClr val="4C3282"/>
                </a:solidFill>
              </a:rPr>
              <a:t>map</a:t>
            </a:r>
            <a:r>
              <a:rPr lang="en-US" altLang="en-US" dirty="0"/>
              <a:t>: Holds a set of unique </a:t>
            </a:r>
            <a:r>
              <a:rPr lang="en-US" altLang="en-US" i="1" dirty="0"/>
              <a:t>keys</a:t>
            </a:r>
            <a:r>
              <a:rPr lang="en-US" altLang="en-US" dirty="0"/>
              <a:t> and a collection of </a:t>
            </a:r>
            <a:r>
              <a:rPr lang="en-US" altLang="en-US" i="1" dirty="0"/>
              <a:t>values</a:t>
            </a:r>
            <a:r>
              <a:rPr lang="en-US" altLang="en-US" dirty="0"/>
              <a:t>, where each key is associated with one value.</a:t>
            </a:r>
          </a:p>
          <a:p>
            <a:pPr lvl="1"/>
            <a:r>
              <a:rPr lang="en-US" altLang="en-US" dirty="0"/>
              <a:t>a.k.a. "dictionary"</a:t>
            </a:r>
          </a:p>
        </p:txBody>
      </p:sp>
      <p:sp>
        <p:nvSpPr>
          <p:cNvPr id="4" name="Footer Placeholder 3">
            <a:extLst>
              <a:ext uri="{FF2B5EF4-FFF2-40B4-BE49-F238E27FC236}">
                <a16:creationId xmlns:a16="http://schemas.microsoft.com/office/drawing/2014/main" id="{AF28EA46-3034-4F50-817B-475237CF7B68}"/>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EEDE4AA9-43D8-4BF0-93FC-ECCFA30E0145}"/>
              </a:ext>
            </a:extLst>
          </p:cNvPr>
          <p:cNvSpPr>
            <a:spLocks noGrp="1"/>
          </p:cNvSpPr>
          <p:nvPr>
            <p:ph type="sldNum" sz="quarter" idx="12"/>
          </p:nvPr>
        </p:nvSpPr>
        <p:spPr/>
        <p:txBody>
          <a:bodyPr/>
          <a:lstStyle/>
          <a:p>
            <a:fld id="{659665DE-58FC-41F4-AC58-2C90A5E00527}" type="slidenum">
              <a:rPr lang="en-US" smtClean="0"/>
              <a:t>29</a:t>
            </a:fld>
            <a:endParaRPr lang="en-US"/>
          </a:p>
        </p:txBody>
      </p:sp>
      <p:pic>
        <p:nvPicPr>
          <p:cNvPr id="7" name="Picture 1">
            <a:extLst>
              <a:ext uri="{FF2B5EF4-FFF2-40B4-BE49-F238E27FC236}">
                <a16:creationId xmlns:a16="http://schemas.microsoft.com/office/drawing/2014/main" id="{12DE51E1-1CD1-4E0B-8A62-814150528A7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849162" y="3490176"/>
            <a:ext cx="4014787"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Table 18">
            <a:extLst>
              <a:ext uri="{FF2B5EF4-FFF2-40B4-BE49-F238E27FC236}">
                <a16:creationId xmlns:a16="http://schemas.microsoft.com/office/drawing/2014/main" id="{185C69CA-8C91-4A22-82F7-C775303F4267}"/>
              </a:ext>
            </a:extLst>
          </p:cNvPr>
          <p:cNvGraphicFramePr>
            <a:graphicFrameLocks noGrp="1"/>
          </p:cNvGraphicFramePr>
          <p:nvPr/>
        </p:nvGraphicFramePr>
        <p:xfrm>
          <a:off x="7790790" y="1161979"/>
          <a:ext cx="1222127" cy="517852"/>
        </p:xfrm>
        <a:graphic>
          <a:graphicData uri="http://schemas.openxmlformats.org/drawingml/2006/table">
            <a:tbl>
              <a:tblPr firstRow="1" bandRow="1">
                <a:tableStyleId>{5940675A-B579-460E-94D1-54222C63F5DA}</a:tableStyleId>
              </a:tblPr>
              <a:tblGrid>
                <a:gridCol w="649194">
                  <a:extLst>
                    <a:ext uri="{9D8B030D-6E8A-4147-A177-3AD203B41FA5}">
                      <a16:colId xmlns:a16="http://schemas.microsoft.com/office/drawing/2014/main" val="20000"/>
                    </a:ext>
                  </a:extLst>
                </a:gridCol>
                <a:gridCol w="572933">
                  <a:extLst>
                    <a:ext uri="{9D8B030D-6E8A-4147-A177-3AD203B41FA5}">
                      <a16:colId xmlns:a16="http://schemas.microsoft.com/office/drawing/2014/main" val="20001"/>
                    </a:ext>
                  </a:extLst>
                </a:gridCol>
              </a:tblGrid>
              <a:tr h="208689">
                <a:tc>
                  <a:txBody>
                    <a:bodyPr/>
                    <a:lstStyle/>
                    <a:p>
                      <a:pPr algn="ctr"/>
                      <a:r>
                        <a:rPr lang="en-US" sz="1000" dirty="0"/>
                        <a:t>key</a:t>
                      </a:r>
                    </a:p>
                  </a:txBody>
                  <a:tcPr marT="45643" marB="45643" anchor="ctr">
                    <a:solidFill>
                      <a:srgbClr val="B6A479"/>
                    </a:solidFill>
                  </a:tcPr>
                </a:tc>
                <a:tc>
                  <a:txBody>
                    <a:bodyPr/>
                    <a:lstStyle/>
                    <a:p>
                      <a:pPr algn="ctr"/>
                      <a:r>
                        <a:rPr lang="en-US" sz="1000" dirty="0"/>
                        <a:t>value</a:t>
                      </a:r>
                    </a:p>
                  </a:txBody>
                  <a:tcPr marT="45643" marB="45643" anchor="ctr">
                    <a:solidFill>
                      <a:srgbClr val="B6A479"/>
                    </a:solidFill>
                  </a:tcPr>
                </a:tc>
                <a:extLst>
                  <a:ext uri="{0D108BD9-81ED-4DB2-BD59-A6C34878D82A}">
                    <a16:rowId xmlns:a16="http://schemas.microsoft.com/office/drawing/2014/main" val="10000"/>
                  </a:ext>
                </a:extLst>
              </a:tr>
              <a:tr h="2404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charset="0"/>
                          <a:ea typeface="+mn-ea"/>
                        </a:rPr>
                        <a:t>“you"</a:t>
                      </a:r>
                    </a:p>
                  </a:txBody>
                  <a:tcPr marT="45643" marB="45643" anchor="ctr">
                    <a:solidFill>
                      <a:schemeClr val="bg1"/>
                    </a:solidFill>
                  </a:tcPr>
                </a:tc>
                <a:tc>
                  <a:txBody>
                    <a:bodyPr/>
                    <a:lstStyle/>
                    <a:p>
                      <a:pPr algn="ctr"/>
                      <a:r>
                        <a:rPr lang="en-US" sz="1200" b="1" dirty="0">
                          <a:latin typeface="Courier New" charset="0"/>
                          <a:ea typeface="Courier New" charset="0"/>
                          <a:cs typeface="Courier New" charset="0"/>
                        </a:rPr>
                        <a:t>22</a:t>
                      </a:r>
                    </a:p>
                  </a:txBody>
                  <a:tcPr marT="45643" marB="4564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0" name="Table 19">
            <a:extLst>
              <a:ext uri="{FF2B5EF4-FFF2-40B4-BE49-F238E27FC236}">
                <a16:creationId xmlns:a16="http://schemas.microsoft.com/office/drawing/2014/main" id="{F2D221D3-2F6E-4506-89D5-0ABE68D0D95F}"/>
              </a:ext>
            </a:extLst>
          </p:cNvPr>
          <p:cNvGraphicFramePr>
            <a:graphicFrameLocks noGrp="1"/>
          </p:cNvGraphicFramePr>
          <p:nvPr/>
        </p:nvGraphicFramePr>
        <p:xfrm>
          <a:off x="10179068" y="903053"/>
          <a:ext cx="1222127" cy="517852"/>
        </p:xfrm>
        <a:graphic>
          <a:graphicData uri="http://schemas.openxmlformats.org/drawingml/2006/table">
            <a:tbl>
              <a:tblPr firstRow="1" bandRow="1">
                <a:tableStyleId>{5940675A-B579-460E-94D1-54222C63F5DA}</a:tableStyleId>
              </a:tblPr>
              <a:tblGrid>
                <a:gridCol w="649194">
                  <a:extLst>
                    <a:ext uri="{9D8B030D-6E8A-4147-A177-3AD203B41FA5}">
                      <a16:colId xmlns:a16="http://schemas.microsoft.com/office/drawing/2014/main" val="20000"/>
                    </a:ext>
                  </a:extLst>
                </a:gridCol>
                <a:gridCol w="572933">
                  <a:extLst>
                    <a:ext uri="{9D8B030D-6E8A-4147-A177-3AD203B41FA5}">
                      <a16:colId xmlns:a16="http://schemas.microsoft.com/office/drawing/2014/main" val="20001"/>
                    </a:ext>
                  </a:extLst>
                </a:gridCol>
              </a:tblGrid>
              <a:tr h="208689">
                <a:tc>
                  <a:txBody>
                    <a:bodyPr/>
                    <a:lstStyle/>
                    <a:p>
                      <a:pPr algn="ctr"/>
                      <a:r>
                        <a:rPr lang="en-US" sz="1000" dirty="0"/>
                        <a:t>key</a:t>
                      </a:r>
                    </a:p>
                  </a:txBody>
                  <a:tcPr marT="45643" marB="45643" anchor="ctr">
                    <a:solidFill>
                      <a:srgbClr val="B6A479"/>
                    </a:solidFill>
                  </a:tcPr>
                </a:tc>
                <a:tc>
                  <a:txBody>
                    <a:bodyPr/>
                    <a:lstStyle/>
                    <a:p>
                      <a:pPr algn="ctr"/>
                      <a:r>
                        <a:rPr lang="en-US" sz="1000" dirty="0"/>
                        <a:t>value</a:t>
                      </a:r>
                    </a:p>
                  </a:txBody>
                  <a:tcPr marT="45643" marB="45643" anchor="ctr">
                    <a:solidFill>
                      <a:srgbClr val="B6A479"/>
                    </a:solidFill>
                  </a:tcPr>
                </a:tc>
                <a:extLst>
                  <a:ext uri="{0D108BD9-81ED-4DB2-BD59-A6C34878D82A}">
                    <a16:rowId xmlns:a16="http://schemas.microsoft.com/office/drawing/2014/main" val="10000"/>
                  </a:ext>
                </a:extLst>
              </a:tr>
              <a:tr h="2404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charset="0"/>
                          <a:ea typeface="+mn-ea"/>
                        </a:rPr>
                        <a:t>“in"</a:t>
                      </a:r>
                    </a:p>
                  </a:txBody>
                  <a:tcPr marT="45643" marB="45643" anchor="ctr">
                    <a:solidFill>
                      <a:schemeClr val="bg1"/>
                    </a:solidFill>
                  </a:tcPr>
                </a:tc>
                <a:tc>
                  <a:txBody>
                    <a:bodyPr/>
                    <a:lstStyle/>
                    <a:p>
                      <a:pPr algn="ctr"/>
                      <a:r>
                        <a:rPr lang="en-US" sz="1200" b="1" dirty="0">
                          <a:latin typeface="Courier New" charset="0"/>
                          <a:ea typeface="Courier New" charset="0"/>
                          <a:cs typeface="Courier New" charset="0"/>
                        </a:rPr>
                        <a:t>37</a:t>
                      </a:r>
                    </a:p>
                  </a:txBody>
                  <a:tcPr marT="45643" marB="4564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1" name="Table 20">
            <a:extLst>
              <a:ext uri="{FF2B5EF4-FFF2-40B4-BE49-F238E27FC236}">
                <a16:creationId xmlns:a16="http://schemas.microsoft.com/office/drawing/2014/main" id="{9BDAF3C3-B420-407C-9C5F-C61955991EDD}"/>
              </a:ext>
            </a:extLst>
          </p:cNvPr>
          <p:cNvGraphicFramePr>
            <a:graphicFrameLocks noGrp="1"/>
          </p:cNvGraphicFramePr>
          <p:nvPr/>
        </p:nvGraphicFramePr>
        <p:xfrm>
          <a:off x="9167932" y="1559345"/>
          <a:ext cx="1222127" cy="517852"/>
        </p:xfrm>
        <a:graphic>
          <a:graphicData uri="http://schemas.openxmlformats.org/drawingml/2006/table">
            <a:tbl>
              <a:tblPr firstRow="1" bandRow="1">
                <a:tableStyleId>{5940675A-B579-460E-94D1-54222C63F5DA}</a:tableStyleId>
              </a:tblPr>
              <a:tblGrid>
                <a:gridCol w="649194">
                  <a:extLst>
                    <a:ext uri="{9D8B030D-6E8A-4147-A177-3AD203B41FA5}">
                      <a16:colId xmlns:a16="http://schemas.microsoft.com/office/drawing/2014/main" val="20000"/>
                    </a:ext>
                  </a:extLst>
                </a:gridCol>
                <a:gridCol w="572933">
                  <a:extLst>
                    <a:ext uri="{9D8B030D-6E8A-4147-A177-3AD203B41FA5}">
                      <a16:colId xmlns:a16="http://schemas.microsoft.com/office/drawing/2014/main" val="20001"/>
                    </a:ext>
                  </a:extLst>
                </a:gridCol>
              </a:tblGrid>
              <a:tr h="208689">
                <a:tc>
                  <a:txBody>
                    <a:bodyPr/>
                    <a:lstStyle/>
                    <a:p>
                      <a:pPr algn="ctr"/>
                      <a:r>
                        <a:rPr lang="en-US" sz="1000" dirty="0"/>
                        <a:t>key</a:t>
                      </a:r>
                    </a:p>
                  </a:txBody>
                  <a:tcPr marT="45643" marB="45643" anchor="ctr">
                    <a:solidFill>
                      <a:srgbClr val="B6A479"/>
                    </a:solidFill>
                  </a:tcPr>
                </a:tc>
                <a:tc>
                  <a:txBody>
                    <a:bodyPr/>
                    <a:lstStyle/>
                    <a:p>
                      <a:pPr algn="ctr"/>
                      <a:r>
                        <a:rPr lang="en-US" sz="1000" dirty="0"/>
                        <a:t>value</a:t>
                      </a:r>
                    </a:p>
                  </a:txBody>
                  <a:tcPr marT="45643" marB="45643" anchor="ctr">
                    <a:solidFill>
                      <a:srgbClr val="B6A479"/>
                    </a:solidFill>
                  </a:tcPr>
                </a:tc>
                <a:extLst>
                  <a:ext uri="{0D108BD9-81ED-4DB2-BD59-A6C34878D82A}">
                    <a16:rowId xmlns:a16="http://schemas.microsoft.com/office/drawing/2014/main" val="10000"/>
                  </a:ext>
                </a:extLst>
              </a:tr>
              <a:tr h="2404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charset="0"/>
                          <a:ea typeface="+mn-ea"/>
                        </a:rPr>
                        <a:t>“the"</a:t>
                      </a:r>
                    </a:p>
                  </a:txBody>
                  <a:tcPr marT="45643" marB="45643" anchor="ctr">
                    <a:solidFill>
                      <a:schemeClr val="bg1"/>
                    </a:solidFill>
                  </a:tcPr>
                </a:tc>
                <a:tc>
                  <a:txBody>
                    <a:bodyPr/>
                    <a:lstStyle/>
                    <a:p>
                      <a:pPr algn="ctr"/>
                      <a:r>
                        <a:rPr lang="en-US" sz="1200" b="1" dirty="0">
                          <a:latin typeface="Courier New" charset="0"/>
                          <a:ea typeface="Courier New" charset="0"/>
                          <a:cs typeface="Courier New" charset="0"/>
                        </a:rPr>
                        <a:t>56</a:t>
                      </a:r>
                    </a:p>
                  </a:txBody>
                  <a:tcPr marT="45643" marB="45643" anchor="ctr">
                    <a:solidFill>
                      <a:schemeClr val="bg1"/>
                    </a:solidFill>
                  </a:tcPr>
                </a:tc>
                <a:extLst>
                  <a:ext uri="{0D108BD9-81ED-4DB2-BD59-A6C34878D82A}">
                    <a16:rowId xmlns:a16="http://schemas.microsoft.com/office/drawing/2014/main" val="10001"/>
                  </a:ext>
                </a:extLst>
              </a:tr>
            </a:tbl>
          </a:graphicData>
        </a:graphic>
      </p:graphicFrame>
      <p:graphicFrame>
        <p:nvGraphicFramePr>
          <p:cNvPr id="22" name="Table 21">
            <a:extLst>
              <a:ext uri="{FF2B5EF4-FFF2-40B4-BE49-F238E27FC236}">
                <a16:creationId xmlns:a16="http://schemas.microsoft.com/office/drawing/2014/main" id="{D417CDE0-E265-4FCC-A931-28CB2331CE79}"/>
              </a:ext>
            </a:extLst>
          </p:cNvPr>
          <p:cNvGraphicFramePr>
            <a:graphicFrameLocks noGrp="1"/>
          </p:cNvGraphicFramePr>
          <p:nvPr/>
        </p:nvGraphicFramePr>
        <p:xfrm>
          <a:off x="8857398" y="546846"/>
          <a:ext cx="1222127" cy="517852"/>
        </p:xfrm>
        <a:graphic>
          <a:graphicData uri="http://schemas.openxmlformats.org/drawingml/2006/table">
            <a:tbl>
              <a:tblPr firstRow="1" bandRow="1">
                <a:tableStyleId>{5940675A-B579-460E-94D1-54222C63F5DA}</a:tableStyleId>
              </a:tblPr>
              <a:tblGrid>
                <a:gridCol w="649194">
                  <a:extLst>
                    <a:ext uri="{9D8B030D-6E8A-4147-A177-3AD203B41FA5}">
                      <a16:colId xmlns:a16="http://schemas.microsoft.com/office/drawing/2014/main" val="20000"/>
                    </a:ext>
                  </a:extLst>
                </a:gridCol>
                <a:gridCol w="572933">
                  <a:extLst>
                    <a:ext uri="{9D8B030D-6E8A-4147-A177-3AD203B41FA5}">
                      <a16:colId xmlns:a16="http://schemas.microsoft.com/office/drawing/2014/main" val="20001"/>
                    </a:ext>
                  </a:extLst>
                </a:gridCol>
              </a:tblGrid>
              <a:tr h="208689">
                <a:tc>
                  <a:txBody>
                    <a:bodyPr/>
                    <a:lstStyle/>
                    <a:p>
                      <a:pPr algn="ctr"/>
                      <a:r>
                        <a:rPr lang="en-US" sz="1000" dirty="0"/>
                        <a:t>key</a:t>
                      </a:r>
                    </a:p>
                  </a:txBody>
                  <a:tcPr marT="45643" marB="45643" anchor="ctr">
                    <a:solidFill>
                      <a:srgbClr val="B6A479"/>
                    </a:solidFill>
                  </a:tcPr>
                </a:tc>
                <a:tc>
                  <a:txBody>
                    <a:bodyPr/>
                    <a:lstStyle/>
                    <a:p>
                      <a:pPr algn="ctr"/>
                      <a:r>
                        <a:rPr lang="en-US" sz="1000" dirty="0"/>
                        <a:t>value</a:t>
                      </a:r>
                    </a:p>
                  </a:txBody>
                  <a:tcPr marT="45643" marB="45643" anchor="ctr">
                    <a:solidFill>
                      <a:srgbClr val="B6A479"/>
                    </a:solidFill>
                  </a:tcPr>
                </a:tc>
                <a:extLst>
                  <a:ext uri="{0D108BD9-81ED-4DB2-BD59-A6C34878D82A}">
                    <a16:rowId xmlns:a16="http://schemas.microsoft.com/office/drawing/2014/main" val="10000"/>
                  </a:ext>
                </a:extLst>
              </a:tr>
              <a:tr h="2404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a:latin typeface="Courier New" charset="0"/>
                          <a:ea typeface="+mn-ea"/>
                        </a:rPr>
                        <a:t>“at"</a:t>
                      </a:r>
                    </a:p>
                  </a:txBody>
                  <a:tcPr marT="45643" marB="45643" anchor="ctr">
                    <a:solidFill>
                      <a:schemeClr val="bg1"/>
                    </a:solidFill>
                  </a:tcPr>
                </a:tc>
                <a:tc>
                  <a:txBody>
                    <a:bodyPr/>
                    <a:lstStyle/>
                    <a:p>
                      <a:pPr algn="ctr"/>
                      <a:r>
                        <a:rPr lang="en-US" sz="1200" b="1" dirty="0">
                          <a:latin typeface="Courier New" charset="0"/>
                          <a:ea typeface="Courier New" charset="0"/>
                          <a:cs typeface="Courier New" charset="0"/>
                        </a:rPr>
                        <a:t>43</a:t>
                      </a:r>
                    </a:p>
                  </a:txBody>
                  <a:tcPr marT="45643" marB="45643" anchor="ctr">
                    <a:solidFill>
                      <a:schemeClr val="bg1"/>
                    </a:solidFill>
                  </a:tcPr>
                </a:tc>
                <a:extLst>
                  <a:ext uri="{0D108BD9-81ED-4DB2-BD59-A6C34878D82A}">
                    <a16:rowId xmlns:a16="http://schemas.microsoft.com/office/drawing/2014/main" val="10001"/>
                  </a:ext>
                </a:extLst>
              </a:tr>
            </a:tbl>
          </a:graphicData>
        </a:graphic>
      </p:graphicFrame>
      <p:sp>
        <p:nvSpPr>
          <p:cNvPr id="24" name="Text Box 6">
            <a:extLst>
              <a:ext uri="{FF2B5EF4-FFF2-40B4-BE49-F238E27FC236}">
                <a16:creationId xmlns:a16="http://schemas.microsoft.com/office/drawing/2014/main" id="{79B42129-871F-4CFC-82B2-CB21E7F2C7EE}"/>
              </a:ext>
            </a:extLst>
          </p:cNvPr>
          <p:cNvSpPr txBox="1">
            <a:spLocks noChangeArrowheads="1"/>
          </p:cNvSpPr>
          <p:nvPr/>
        </p:nvSpPr>
        <p:spPr bwMode="auto">
          <a:xfrm>
            <a:off x="7659134" y="2852857"/>
            <a:ext cx="2377341" cy="3698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fontAlgn="auto" hangingPunct="1">
              <a:spcBef>
                <a:spcPts val="0"/>
              </a:spcBef>
              <a:spcAft>
                <a:spcPts val="0"/>
              </a:spcAft>
              <a:defRPr/>
            </a:pPr>
            <a:r>
              <a:rPr lang="en-US" dirty="0" err="1">
                <a:latin typeface="Courier New" charset="0"/>
                <a:ea typeface="+mn-ea"/>
              </a:rPr>
              <a:t>map.get</a:t>
            </a:r>
            <a:r>
              <a:rPr lang="en-US" dirty="0">
                <a:latin typeface="Courier New" charset="0"/>
                <a:ea typeface="+mn-ea"/>
              </a:rPr>
              <a:t>("the")</a:t>
            </a:r>
          </a:p>
        </p:txBody>
      </p:sp>
      <p:sp>
        <p:nvSpPr>
          <p:cNvPr id="25" name="Text Box 8">
            <a:extLst>
              <a:ext uri="{FF2B5EF4-FFF2-40B4-BE49-F238E27FC236}">
                <a16:creationId xmlns:a16="http://schemas.microsoft.com/office/drawing/2014/main" id="{E35EE7A6-EF33-495D-9C9F-B0EAC15764FB}"/>
              </a:ext>
            </a:extLst>
          </p:cNvPr>
          <p:cNvSpPr txBox="1">
            <a:spLocks noChangeArrowheads="1"/>
          </p:cNvSpPr>
          <p:nvPr/>
        </p:nvSpPr>
        <p:spPr bwMode="auto">
          <a:xfrm>
            <a:off x="10405194" y="2843598"/>
            <a:ext cx="517589" cy="369888"/>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fontAlgn="auto" hangingPunct="1">
              <a:spcBef>
                <a:spcPts val="0"/>
              </a:spcBef>
              <a:spcAft>
                <a:spcPts val="0"/>
              </a:spcAft>
              <a:defRPr/>
            </a:pPr>
            <a:r>
              <a:rPr lang="en-US" dirty="0">
                <a:latin typeface="Courier New" charset="0"/>
                <a:ea typeface="+mn-ea"/>
              </a:rPr>
              <a:t>56</a:t>
            </a:r>
          </a:p>
        </p:txBody>
      </p:sp>
      <p:cxnSp>
        <p:nvCxnSpPr>
          <p:cNvPr id="27" name="Straight Arrow Connector 26">
            <a:extLst>
              <a:ext uri="{FF2B5EF4-FFF2-40B4-BE49-F238E27FC236}">
                <a16:creationId xmlns:a16="http://schemas.microsoft.com/office/drawing/2014/main" id="{BA479D91-5B74-4629-A5EA-6155A1E93DDB}"/>
              </a:ext>
            </a:extLst>
          </p:cNvPr>
          <p:cNvCxnSpPr>
            <a:cxnSpLocks/>
          </p:cNvCxnSpPr>
          <p:nvPr/>
        </p:nvCxnSpPr>
        <p:spPr>
          <a:xfrm flipV="1">
            <a:off x="8652085" y="2187306"/>
            <a:ext cx="0" cy="673881"/>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381412F-F5D2-4E41-9D96-BFD00F654BE3}"/>
              </a:ext>
            </a:extLst>
          </p:cNvPr>
          <p:cNvCxnSpPr>
            <a:cxnSpLocks/>
          </p:cNvCxnSpPr>
          <p:nvPr/>
        </p:nvCxnSpPr>
        <p:spPr>
          <a:xfrm flipH="1">
            <a:off x="10644581" y="2187306"/>
            <a:ext cx="1" cy="633216"/>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78B59D1-737E-B545-A50D-E8DD8E79DBE9}"/>
              </a:ext>
            </a:extLst>
          </p:cNvPr>
          <p:cNvGrpSpPr/>
          <p:nvPr/>
        </p:nvGrpSpPr>
        <p:grpSpPr>
          <a:xfrm>
            <a:off x="575239" y="3207322"/>
            <a:ext cx="2320363" cy="3313705"/>
            <a:chOff x="908857" y="1530095"/>
            <a:chExt cx="2320363" cy="3313705"/>
          </a:xfrm>
        </p:grpSpPr>
        <p:sp>
          <p:nvSpPr>
            <p:cNvPr id="17" name="Rectangle 16">
              <a:extLst>
                <a:ext uri="{FF2B5EF4-FFF2-40B4-BE49-F238E27FC236}">
                  <a16:creationId xmlns:a16="http://schemas.microsoft.com/office/drawing/2014/main" id="{AFE8B959-8452-1445-B0E1-D5061A7987B4}"/>
                </a:ext>
              </a:extLst>
            </p:cNvPr>
            <p:cNvSpPr/>
            <p:nvPr/>
          </p:nvSpPr>
          <p:spPr>
            <a:xfrm>
              <a:off x="908857" y="2061556"/>
              <a:ext cx="2320363" cy="2782244"/>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91F10EB-8377-AD43-9C0D-A61C251BC5DB}"/>
                </a:ext>
              </a:extLst>
            </p:cNvPr>
            <p:cNvSpPr/>
            <p:nvPr/>
          </p:nvSpPr>
          <p:spPr>
            <a:xfrm>
              <a:off x="908858" y="1530095"/>
              <a:ext cx="2320362"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Dictionary ADT</a:t>
              </a:r>
            </a:p>
          </p:txBody>
        </p:sp>
        <p:sp>
          <p:nvSpPr>
            <p:cNvPr id="26" name="TextBox 25">
              <a:extLst>
                <a:ext uri="{FF2B5EF4-FFF2-40B4-BE49-F238E27FC236}">
                  <a16:creationId xmlns:a16="http://schemas.microsoft.com/office/drawing/2014/main" id="{86D7C423-E843-8D4D-8596-755AC2D4C22A}"/>
                </a:ext>
              </a:extLst>
            </p:cNvPr>
            <p:cNvSpPr txBox="1"/>
            <p:nvPr/>
          </p:nvSpPr>
          <p:spPr>
            <a:xfrm>
              <a:off x="1076296" y="2988919"/>
              <a:ext cx="2152924" cy="1754326"/>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put(key, 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collection indexed with key</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get(key)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item associated with key</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containsKey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if key already in use</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remove(key)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remove item and associated key</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count of items</a:t>
              </a:r>
            </a:p>
          </p:txBody>
        </p:sp>
        <p:sp>
          <p:nvSpPr>
            <p:cNvPr id="28" name="TextBox 27">
              <a:extLst>
                <a:ext uri="{FF2B5EF4-FFF2-40B4-BE49-F238E27FC236}">
                  <a16:creationId xmlns:a16="http://schemas.microsoft.com/office/drawing/2014/main" id="{90045A4C-A371-D248-BFCC-E16D703166FD}"/>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30" name="TextBox 29">
              <a:extLst>
                <a:ext uri="{FF2B5EF4-FFF2-40B4-BE49-F238E27FC236}">
                  <a16:creationId xmlns:a16="http://schemas.microsoft.com/office/drawing/2014/main" id="{249EE9DF-5520-6C44-A18A-EB56BF524501}"/>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31" name="TextBox 30">
              <a:extLst>
                <a:ext uri="{FF2B5EF4-FFF2-40B4-BE49-F238E27FC236}">
                  <a16:creationId xmlns:a16="http://schemas.microsoft.com/office/drawing/2014/main" id="{BCB11B9E-BB02-CC4F-9CC6-D3F10AA13080}"/>
                </a:ext>
              </a:extLst>
            </p:cNvPr>
            <p:cNvSpPr txBox="1"/>
            <p:nvPr/>
          </p:nvSpPr>
          <p:spPr>
            <a:xfrm>
              <a:off x="1076295" y="2335727"/>
              <a:ext cx="2035232"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items &amp; keys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Count of items</a:t>
              </a:r>
            </a:p>
          </p:txBody>
        </p:sp>
      </p:grpSp>
      <p:sp>
        <p:nvSpPr>
          <p:cNvPr id="32" name="Content Placeholder 2">
            <a:extLst>
              <a:ext uri="{FF2B5EF4-FFF2-40B4-BE49-F238E27FC236}">
                <a16:creationId xmlns:a16="http://schemas.microsoft.com/office/drawing/2014/main" id="{B007207A-9CE2-DE44-86D2-C46E6CAA537A}"/>
              </a:ext>
            </a:extLst>
          </p:cNvPr>
          <p:cNvSpPr txBox="1">
            <a:spLocks/>
          </p:cNvSpPr>
          <p:nvPr/>
        </p:nvSpPr>
        <p:spPr>
          <a:xfrm>
            <a:off x="3218080" y="3129929"/>
            <a:ext cx="4072335" cy="3460482"/>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altLang="en-US" b="1" dirty="0">
                <a:solidFill>
                  <a:srgbClr val="B6A479"/>
                </a:solidFill>
              </a:rPr>
              <a:t>supported operations</a:t>
            </a:r>
            <a:r>
              <a:rPr lang="en-US" altLang="en-US" dirty="0"/>
              <a:t>:</a:t>
            </a:r>
          </a:p>
          <a:p>
            <a:pPr lvl="1"/>
            <a:r>
              <a:rPr lang="en-US" altLang="en-US" b="1" dirty="0"/>
              <a:t>put</a:t>
            </a:r>
            <a:r>
              <a:rPr lang="en-US" altLang="en-US" dirty="0"/>
              <a:t>(</a:t>
            </a:r>
            <a:r>
              <a:rPr lang="en-US" altLang="en-US" i="1" dirty="0"/>
              <a:t>key</a:t>
            </a:r>
            <a:r>
              <a:rPr lang="en-US" altLang="en-US" dirty="0"/>
              <a:t>, </a:t>
            </a:r>
            <a:r>
              <a:rPr lang="en-US" altLang="en-US" i="1" dirty="0"/>
              <a:t>value</a:t>
            </a:r>
            <a:r>
              <a:rPr lang="en-US" altLang="en-US" dirty="0"/>
              <a:t>): Adds a given item into collection with associated key, if the map previously had a mapping for the given key, old value is replaced</a:t>
            </a:r>
            <a:br>
              <a:rPr lang="en-US" altLang="en-US" dirty="0"/>
            </a:br>
            <a:endParaRPr lang="en-US" altLang="en-US" sz="800" dirty="0"/>
          </a:p>
          <a:p>
            <a:pPr lvl="1"/>
            <a:r>
              <a:rPr lang="en-US" altLang="en-US" b="1" dirty="0"/>
              <a:t>get</a:t>
            </a:r>
            <a:r>
              <a:rPr lang="en-US" altLang="en-US" dirty="0"/>
              <a:t>(</a:t>
            </a:r>
            <a:r>
              <a:rPr lang="en-US" altLang="en-US" i="1" dirty="0"/>
              <a:t>key</a:t>
            </a:r>
            <a:r>
              <a:rPr lang="en-US" altLang="en-US" dirty="0"/>
              <a:t>): Retrieves the value mapped to the key</a:t>
            </a:r>
          </a:p>
          <a:p>
            <a:pPr lvl="1"/>
            <a:r>
              <a:rPr lang="en-US" altLang="en-US" b="1" dirty="0" err="1"/>
              <a:t>containsKey</a:t>
            </a:r>
            <a:r>
              <a:rPr lang="en-US" altLang="en-US" dirty="0"/>
              <a:t>(key): returns true if key is already associated with value in map, false otherwise</a:t>
            </a:r>
            <a:endParaRPr lang="en-US" altLang="en-US" sz="800" dirty="0"/>
          </a:p>
          <a:p>
            <a:pPr lvl="1"/>
            <a:r>
              <a:rPr lang="en-US" altLang="en-US" b="1" dirty="0"/>
              <a:t>remove</a:t>
            </a:r>
            <a:r>
              <a:rPr lang="en-US" altLang="en-US" dirty="0"/>
              <a:t>(</a:t>
            </a:r>
            <a:r>
              <a:rPr lang="en-US" altLang="en-US" i="1" dirty="0"/>
              <a:t>key</a:t>
            </a:r>
            <a:r>
              <a:rPr lang="en-US" altLang="en-US" dirty="0"/>
              <a:t>): Removes the given key and its mapped value</a:t>
            </a:r>
          </a:p>
        </p:txBody>
      </p:sp>
    </p:spTree>
    <p:extLst>
      <p:ext uri="{BB962C8B-B14F-4D97-AF65-F5344CB8AC3E}">
        <p14:creationId xmlns:p14="http://schemas.microsoft.com/office/powerpoint/2010/main" val="1931286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98799851-7403-674E-B661-D6829B8620B6}"/>
              </a:ext>
            </a:extLst>
          </p:cNvPr>
          <p:cNvSpPr/>
          <p:nvPr/>
        </p:nvSpPr>
        <p:spPr>
          <a:xfrm>
            <a:off x="9295634" y="1580329"/>
            <a:ext cx="2800941" cy="4763446"/>
          </a:xfrm>
          <a:prstGeom prst="rect">
            <a:avLst/>
          </a:prstGeom>
          <a:solidFill>
            <a:srgbClr val="B6A47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7CFF03-9116-3A49-929C-C3DB7BB3F30C}"/>
              </a:ext>
            </a:extLst>
          </p:cNvPr>
          <p:cNvSpPr>
            <a:spLocks noGrp="1"/>
          </p:cNvSpPr>
          <p:nvPr>
            <p:ph type="title"/>
          </p:nvPr>
        </p:nvSpPr>
        <p:spPr/>
        <p:txBody>
          <a:bodyPr/>
          <a:lstStyle/>
          <a:p>
            <a:r>
              <a:rPr lang="en-US" dirty="0"/>
              <a:t>Warm Up</a:t>
            </a:r>
          </a:p>
        </p:txBody>
      </p:sp>
      <p:sp>
        <p:nvSpPr>
          <p:cNvPr id="3" name="Content Placeholder 2">
            <a:extLst>
              <a:ext uri="{FF2B5EF4-FFF2-40B4-BE49-F238E27FC236}">
                <a16:creationId xmlns:a16="http://schemas.microsoft.com/office/drawing/2014/main" id="{8DA7744E-A4B7-9947-9DFD-EE69E8C9053C}"/>
              </a:ext>
            </a:extLst>
          </p:cNvPr>
          <p:cNvSpPr>
            <a:spLocks noGrp="1"/>
          </p:cNvSpPr>
          <p:nvPr>
            <p:ph idx="1"/>
          </p:nvPr>
        </p:nvSpPr>
        <p:spPr>
          <a:xfrm>
            <a:off x="9264223" y="2633256"/>
            <a:ext cx="2832352" cy="3870543"/>
          </a:xfrm>
          <a:noFill/>
        </p:spPr>
        <p:txBody>
          <a:bodyPr>
            <a:normAutofit fontScale="92500"/>
          </a:bodyPr>
          <a:lstStyle/>
          <a:p>
            <a:pPr marL="457200" indent="-457200">
              <a:buClr>
                <a:srgbClr val="4C3282"/>
              </a:buClr>
              <a:buFont typeface="+mj-lt"/>
              <a:buAutoNum type="arabicPeriod"/>
            </a:pPr>
            <a:r>
              <a:rPr lang="en-US" sz="2000" dirty="0"/>
              <a:t>Introduce yourself to your neighbors </a:t>
            </a:r>
            <a:r>
              <a:rPr lang="en-US" sz="2000" dirty="0">
                <a:sym typeface="Wingdings" pitchFamily="2" charset="2"/>
              </a:rPr>
              <a:t></a:t>
            </a:r>
            <a:endParaRPr lang="en-US" sz="2000" dirty="0"/>
          </a:p>
          <a:p>
            <a:pPr marL="457200" indent="-457200">
              <a:buClr>
                <a:srgbClr val="4C3282"/>
              </a:buClr>
              <a:buFont typeface="+mj-lt"/>
              <a:buAutoNum type="arabicPeriod"/>
            </a:pPr>
            <a:r>
              <a:rPr lang="en-US" sz="2000" dirty="0"/>
              <a:t>Discuss your answers</a:t>
            </a:r>
          </a:p>
          <a:p>
            <a:pPr marL="457200" indent="-457200">
              <a:buClr>
                <a:srgbClr val="4C3282"/>
              </a:buClr>
              <a:buFont typeface="+mj-lt"/>
              <a:buAutoNum type="arabicPeriod"/>
            </a:pPr>
            <a:r>
              <a:rPr lang="en-US" sz="2000" dirty="0"/>
              <a:t>Log onto Poll Everywhere</a:t>
            </a:r>
          </a:p>
          <a:p>
            <a:pPr marL="630936" lvl="1" indent="-457200">
              <a:buClr>
                <a:srgbClr val="4C3282"/>
              </a:buClr>
              <a:buFont typeface="+mj-lt"/>
              <a:buAutoNum type="arabicPeriod"/>
            </a:pPr>
            <a:r>
              <a:rPr lang="en-US" sz="1600" dirty="0"/>
              <a:t>Go to </a:t>
            </a:r>
            <a:r>
              <a:rPr lang="en-US" dirty="0">
                <a:hlinkClick r:id="rId2"/>
              </a:rPr>
              <a:t>PollEv.com/cse373su19</a:t>
            </a:r>
            <a:endParaRPr lang="en-US" sz="1600" dirty="0"/>
          </a:p>
          <a:p>
            <a:pPr marL="630936" lvl="1" indent="-457200">
              <a:buClr>
                <a:srgbClr val="4C3282"/>
              </a:buClr>
              <a:buFont typeface="+mj-lt"/>
              <a:buAutoNum type="arabicPeriod"/>
            </a:pPr>
            <a:r>
              <a:rPr lang="en-US" sz="1600" dirty="0"/>
              <a:t>OR Text CSE373Su19 to 22333 to join session, text “1” “2” or “3” to select your answer</a:t>
            </a:r>
          </a:p>
          <a:p>
            <a:pPr marL="457200" indent="-457200">
              <a:buClr>
                <a:srgbClr val="4C3282"/>
              </a:buClr>
              <a:buFont typeface="+mj-lt"/>
              <a:buAutoNum type="arabicPeriod"/>
            </a:pPr>
            <a:r>
              <a:rPr lang="en-US" sz="2000" dirty="0"/>
              <a:t>Get extra credit!</a:t>
            </a:r>
          </a:p>
        </p:txBody>
      </p:sp>
      <p:sp>
        <p:nvSpPr>
          <p:cNvPr id="4" name="Footer Placeholder 3">
            <a:extLst>
              <a:ext uri="{FF2B5EF4-FFF2-40B4-BE49-F238E27FC236}">
                <a16:creationId xmlns:a16="http://schemas.microsoft.com/office/drawing/2014/main" id="{5797935C-00F8-904F-94E9-506A05017B08}"/>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8A60CDD1-6767-7D40-83D3-FAAAF6305626}"/>
              </a:ext>
            </a:extLst>
          </p:cNvPr>
          <p:cNvSpPr>
            <a:spLocks noGrp="1"/>
          </p:cNvSpPr>
          <p:nvPr>
            <p:ph type="sldNum" sz="quarter" idx="12"/>
          </p:nvPr>
        </p:nvSpPr>
        <p:spPr/>
        <p:txBody>
          <a:bodyPr/>
          <a:lstStyle/>
          <a:p>
            <a:fld id="{659665DE-58FC-41F4-AC58-2C90A5E00527}" type="slidenum">
              <a:rPr lang="en-US" smtClean="0"/>
              <a:t>3</a:t>
            </a:fld>
            <a:endParaRPr lang="en-US"/>
          </a:p>
        </p:txBody>
      </p:sp>
      <p:sp>
        <p:nvSpPr>
          <p:cNvPr id="14" name="Rectangle 13">
            <a:extLst>
              <a:ext uri="{FF2B5EF4-FFF2-40B4-BE49-F238E27FC236}">
                <a16:creationId xmlns:a16="http://schemas.microsoft.com/office/drawing/2014/main" id="{29076719-D0F3-FC44-91B8-A6DE1523DEBD}"/>
              </a:ext>
            </a:extLst>
          </p:cNvPr>
          <p:cNvSpPr/>
          <p:nvPr/>
        </p:nvSpPr>
        <p:spPr>
          <a:xfrm>
            <a:off x="69407" y="1518246"/>
            <a:ext cx="2854649" cy="479478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FDDB39BF-3A65-CF4B-9A1A-CE338E2CEEAD}"/>
              </a:ext>
            </a:extLst>
          </p:cNvPr>
          <p:cNvGrpSpPr/>
          <p:nvPr/>
        </p:nvGrpSpPr>
        <p:grpSpPr>
          <a:xfrm>
            <a:off x="346640" y="2012143"/>
            <a:ext cx="2140972" cy="3268328"/>
            <a:chOff x="908858" y="1530095"/>
            <a:chExt cx="2140972" cy="3268328"/>
          </a:xfrm>
        </p:grpSpPr>
        <p:sp>
          <p:nvSpPr>
            <p:cNvPr id="16" name="Rectangle 15">
              <a:extLst>
                <a:ext uri="{FF2B5EF4-FFF2-40B4-BE49-F238E27FC236}">
                  <a16:creationId xmlns:a16="http://schemas.microsoft.com/office/drawing/2014/main" id="{613B122C-0280-4344-8EAC-E3D4674FB916}"/>
                </a:ext>
              </a:extLst>
            </p:cNvPr>
            <p:cNvSpPr/>
            <p:nvPr/>
          </p:nvSpPr>
          <p:spPr>
            <a:xfrm>
              <a:off x="908858" y="2061556"/>
              <a:ext cx="2139969" cy="2628686"/>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972E50-EBA3-B840-97F4-F27D87E43E50}"/>
                </a:ext>
              </a:extLst>
            </p:cNvPr>
            <p:cNvSpPr/>
            <p:nvPr/>
          </p:nvSpPr>
          <p:spPr>
            <a:xfrm>
              <a:off x="908858" y="1530095"/>
              <a:ext cx="2139969"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latin typeface="Segoe UI Historic" panose="020B0502040204020203" pitchFamily="34" charset="0"/>
                  <a:ea typeface="Segoe UI Historic" panose="020B0502040204020203" pitchFamily="34" charset="0"/>
                  <a:cs typeface="Segoe UI Historic" panose="020B0502040204020203" pitchFamily="34" charset="0"/>
                </a:rPr>
                <a:t>ArrayList</a:t>
              </a:r>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&lt;E&gt;</a:t>
              </a:r>
            </a:p>
          </p:txBody>
        </p:sp>
        <p:sp>
          <p:nvSpPr>
            <p:cNvPr id="18" name="TextBox 17">
              <a:extLst>
                <a:ext uri="{FF2B5EF4-FFF2-40B4-BE49-F238E27FC236}">
                  <a16:creationId xmlns:a16="http://schemas.microsoft.com/office/drawing/2014/main" id="{5F15E085-5BB3-5741-8403-A527EE9653D7}"/>
                </a:ext>
              </a:extLst>
            </p:cNvPr>
            <p:cNvSpPr txBox="1"/>
            <p:nvPr/>
          </p:nvSpPr>
          <p:spPr>
            <a:xfrm>
              <a:off x="1014216" y="2605515"/>
              <a:ext cx="2034611" cy="2192908"/>
            </a:xfrm>
            <a:prstGeom prst="rect">
              <a:avLst/>
            </a:prstGeom>
            <a:noFill/>
          </p:spPr>
          <p:txBody>
            <a:bodyPr wrap="square" rtlCol="0">
              <a:spAutoFit/>
            </a:bodyPr>
            <a:lstStyle/>
            <a:p>
              <a:r>
                <a:rPr lang="en-US" sz="1050" u="sng" dirty="0">
                  <a:latin typeface="Courier New" panose="02070309020205020404" pitchFamily="49" charset="0"/>
                  <a:cs typeface="Courier New" panose="02070309020205020404" pitchFamily="49" charset="0"/>
                </a:rPr>
                <a:t>get</a:t>
              </a:r>
              <a:r>
                <a:rPr lang="en-US" sz="1050" dirty="0">
                  <a:latin typeface="Courier New" panose="02070309020205020404" pitchFamily="49" charset="0"/>
                  <a:cs typeface="Courier New" panose="02070309020205020404" pitchFamily="49" charset="0"/>
                </a:rPr>
                <a:t> return data[index]</a:t>
              </a:r>
            </a:p>
            <a:p>
              <a:r>
                <a:rPr lang="en-US" sz="1050" u="sng" dirty="0">
                  <a:latin typeface="Courier New" panose="02070309020205020404" pitchFamily="49" charset="0"/>
                  <a:cs typeface="Courier New" panose="02070309020205020404" pitchFamily="49" charset="0"/>
                </a:rPr>
                <a:t>set</a:t>
              </a:r>
              <a:r>
                <a:rPr lang="en-US" sz="1050" dirty="0">
                  <a:latin typeface="Courier New" panose="02070309020205020404" pitchFamily="49" charset="0"/>
                  <a:cs typeface="Courier New" panose="02070309020205020404" pitchFamily="49" charset="0"/>
                </a:rPr>
                <a:t> data[index] = value</a:t>
              </a:r>
            </a:p>
            <a:p>
              <a:r>
                <a:rPr lang="en-US" sz="1050" u="sng" dirty="0">
                  <a:latin typeface="Courier New" panose="02070309020205020404" pitchFamily="49" charset="0"/>
                  <a:cs typeface="Courier New" panose="02070309020205020404" pitchFamily="49" charset="0"/>
                </a:rPr>
                <a:t>append</a:t>
              </a:r>
              <a:r>
                <a:rPr lang="en-US" sz="1050" dirty="0">
                  <a:latin typeface="Courier New" panose="02070309020205020404" pitchFamily="49" charset="0"/>
                  <a:cs typeface="Courier New" panose="02070309020205020404" pitchFamily="49" charset="0"/>
                </a:rPr>
                <a:t> data[size] = value, if out of space grow data</a:t>
              </a:r>
            </a:p>
            <a:p>
              <a:r>
                <a:rPr lang="en-US" sz="1050" u="sng" dirty="0">
                  <a:latin typeface="Courier New" panose="02070309020205020404" pitchFamily="49" charset="0"/>
                  <a:cs typeface="Courier New" panose="02070309020205020404" pitchFamily="49" charset="0"/>
                </a:rPr>
                <a:t>insert</a:t>
              </a:r>
              <a:r>
                <a:rPr lang="en-US" sz="1050" dirty="0">
                  <a:latin typeface="Courier New" panose="02070309020205020404" pitchFamily="49" charset="0"/>
                  <a:cs typeface="Courier New" panose="02070309020205020404" pitchFamily="49" charset="0"/>
                </a:rPr>
                <a:t> shift values to make hole at index, data[index] = value, if out of space grow data</a:t>
              </a:r>
            </a:p>
            <a:p>
              <a:r>
                <a:rPr lang="en-US" sz="1050" u="sng" dirty="0">
                  <a:latin typeface="Courier New" panose="02070309020205020404" pitchFamily="49" charset="0"/>
                  <a:cs typeface="Courier New" panose="02070309020205020404" pitchFamily="49" charset="0"/>
                </a:rPr>
                <a:t>delete</a:t>
              </a:r>
              <a:r>
                <a:rPr lang="en-US" sz="1050" dirty="0">
                  <a:latin typeface="Courier New" panose="02070309020205020404" pitchFamily="49" charset="0"/>
                  <a:cs typeface="Courier New" panose="02070309020205020404" pitchFamily="49" charset="0"/>
                </a:rPr>
                <a:t> shift following values forward</a:t>
              </a:r>
            </a:p>
            <a:p>
              <a:r>
                <a:rPr lang="en-US" sz="1050" u="sng" dirty="0">
                  <a:latin typeface="Courier New" panose="02070309020205020404" pitchFamily="49" charset="0"/>
                  <a:cs typeface="Courier New" panose="02070309020205020404" pitchFamily="49" charset="0"/>
                </a:rPr>
                <a:t>size</a:t>
              </a:r>
              <a:r>
                <a:rPr lang="en-US" sz="1050" dirty="0">
                  <a:latin typeface="Courier New" panose="02070309020205020404" pitchFamily="49" charset="0"/>
                  <a:cs typeface="Courier New" panose="02070309020205020404" pitchFamily="49" charset="0"/>
                </a:rPr>
                <a:t> return size </a:t>
              </a:r>
            </a:p>
            <a:p>
              <a:endParaRPr lang="en-US" sz="1050" dirty="0">
                <a:latin typeface="Courier New" panose="02070309020205020404" pitchFamily="49" charset="0"/>
                <a:cs typeface="Courier New" panose="02070309020205020404" pitchFamily="49" charset="0"/>
              </a:endParaRPr>
            </a:p>
          </p:txBody>
        </p:sp>
        <p:sp>
          <p:nvSpPr>
            <p:cNvPr id="19" name="TextBox 18">
              <a:extLst>
                <a:ext uri="{FF2B5EF4-FFF2-40B4-BE49-F238E27FC236}">
                  <a16:creationId xmlns:a16="http://schemas.microsoft.com/office/drawing/2014/main" id="{FD1DB354-9D5D-2E46-8B45-A683FF8271B4}"/>
                </a:ext>
              </a:extLst>
            </p:cNvPr>
            <p:cNvSpPr txBox="1"/>
            <p:nvPr/>
          </p:nvSpPr>
          <p:spPr>
            <a:xfrm>
              <a:off x="921215" y="2024936"/>
              <a:ext cx="2035232" cy="276999"/>
            </a:xfrm>
            <a:prstGeom prst="rect">
              <a:avLst/>
            </a:prstGeom>
            <a:noFill/>
          </p:spPr>
          <p:txBody>
            <a:bodyPr wrap="square" rtlCol="0">
              <a:spAutoFit/>
            </a:bodyPr>
            <a:lstStyle/>
            <a:p>
              <a:r>
                <a:rPr lang="en-US" sz="1200" b="1" dirty="0">
                  <a:solidFill>
                    <a:srgbClr val="B6A479"/>
                  </a:solidFill>
                  <a:latin typeface="Courier New" panose="02070309020205020404" pitchFamily="49" charset="0"/>
                  <a:cs typeface="Courier New" panose="02070309020205020404" pitchFamily="49" charset="0"/>
                </a:rPr>
                <a:t>state</a:t>
              </a:r>
            </a:p>
          </p:txBody>
        </p:sp>
        <p:sp>
          <p:nvSpPr>
            <p:cNvPr id="20" name="TextBox 19">
              <a:extLst>
                <a:ext uri="{FF2B5EF4-FFF2-40B4-BE49-F238E27FC236}">
                  <a16:creationId xmlns:a16="http://schemas.microsoft.com/office/drawing/2014/main" id="{C3D1FE09-3FD9-E342-BE61-EC9EAD71B86F}"/>
                </a:ext>
              </a:extLst>
            </p:cNvPr>
            <p:cNvSpPr txBox="1"/>
            <p:nvPr/>
          </p:nvSpPr>
          <p:spPr>
            <a:xfrm>
              <a:off x="921215" y="2447256"/>
              <a:ext cx="2035232" cy="276999"/>
            </a:xfrm>
            <a:prstGeom prst="rect">
              <a:avLst/>
            </a:prstGeom>
            <a:noFill/>
          </p:spPr>
          <p:txBody>
            <a:bodyPr wrap="square" rtlCol="0">
              <a:spAutoFit/>
            </a:bodyPr>
            <a:lstStyle/>
            <a:p>
              <a:r>
                <a:rPr lang="en-US" sz="1200" b="1" dirty="0">
                  <a:solidFill>
                    <a:srgbClr val="B6A479"/>
                  </a:solidFill>
                  <a:latin typeface="Courier New" panose="02070309020205020404" pitchFamily="49" charset="0"/>
                  <a:cs typeface="Courier New" panose="02070309020205020404" pitchFamily="49" charset="0"/>
                </a:rPr>
                <a:t>behavior</a:t>
              </a:r>
            </a:p>
          </p:txBody>
        </p:sp>
        <p:sp>
          <p:nvSpPr>
            <p:cNvPr id="21" name="TextBox 20">
              <a:extLst>
                <a:ext uri="{FF2B5EF4-FFF2-40B4-BE49-F238E27FC236}">
                  <a16:creationId xmlns:a16="http://schemas.microsoft.com/office/drawing/2014/main" id="{89E99611-DABC-A34D-AD6D-5163FD5E19ED}"/>
                </a:ext>
              </a:extLst>
            </p:cNvPr>
            <p:cNvSpPr txBox="1"/>
            <p:nvPr/>
          </p:nvSpPr>
          <p:spPr>
            <a:xfrm>
              <a:off x="1014598" y="2152172"/>
              <a:ext cx="2035232" cy="430887"/>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data[]</a:t>
              </a:r>
            </a:p>
            <a:p>
              <a:r>
                <a:rPr lang="en-US" sz="1050" dirty="0">
                  <a:latin typeface="Courier New" panose="02070309020205020404" pitchFamily="49" charset="0"/>
                  <a:cs typeface="Courier New" panose="02070309020205020404" pitchFamily="49" charset="0"/>
                </a:rPr>
                <a:t>size</a:t>
              </a:r>
            </a:p>
          </p:txBody>
        </p:sp>
      </p:grpSp>
      <p:sp>
        <p:nvSpPr>
          <p:cNvPr id="22" name="TextBox 21">
            <a:extLst>
              <a:ext uri="{FF2B5EF4-FFF2-40B4-BE49-F238E27FC236}">
                <a16:creationId xmlns:a16="http://schemas.microsoft.com/office/drawing/2014/main" id="{987E745D-2863-0A47-9F5B-8AF215F0335B}"/>
              </a:ext>
            </a:extLst>
          </p:cNvPr>
          <p:cNvSpPr txBox="1"/>
          <p:nvPr/>
        </p:nvSpPr>
        <p:spPr>
          <a:xfrm>
            <a:off x="152063" y="1519700"/>
            <a:ext cx="2591159" cy="461665"/>
          </a:xfrm>
          <a:prstGeom prst="rect">
            <a:avLst/>
          </a:prstGeom>
          <a:noFill/>
        </p:spPr>
        <p:txBody>
          <a:bodyPr wrap="none" rtlCol="0">
            <a:spAutoFit/>
          </a:bodyPr>
          <a:lstStyle/>
          <a:p>
            <a:r>
              <a:rPr lang="en-US" sz="1200" b="1" dirty="0" err="1">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ArrayList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uses an Array as underlying storage</a:t>
            </a:r>
          </a:p>
        </p:txBody>
      </p:sp>
      <p:graphicFrame>
        <p:nvGraphicFramePr>
          <p:cNvPr id="23" name="Table 22">
            <a:extLst>
              <a:ext uri="{FF2B5EF4-FFF2-40B4-BE49-F238E27FC236}">
                <a16:creationId xmlns:a16="http://schemas.microsoft.com/office/drawing/2014/main" id="{2C99D00A-BE27-D441-8B05-93078E22E1D7}"/>
              </a:ext>
            </a:extLst>
          </p:cNvPr>
          <p:cNvGraphicFramePr>
            <a:graphicFrameLocks noGrp="1"/>
          </p:cNvGraphicFramePr>
          <p:nvPr>
            <p:extLst>
              <p:ext uri="{D42A27DB-BD31-4B8C-83A1-F6EECF244321}">
                <p14:modId xmlns:p14="http://schemas.microsoft.com/office/powerpoint/2010/main" val="2462834489"/>
              </p:ext>
            </p:extLst>
          </p:nvPr>
        </p:nvGraphicFramePr>
        <p:xfrm>
          <a:off x="152063" y="5152316"/>
          <a:ext cx="2678150" cy="581203"/>
        </p:xfrm>
        <a:graphic>
          <a:graphicData uri="http://schemas.openxmlformats.org/drawingml/2006/table">
            <a:tbl>
              <a:tblPr firstRow="1" bandRow="1">
                <a:tableStyleId>{5C22544A-7EE6-4342-B048-85BDC9FD1C3A}</a:tableStyleId>
              </a:tblPr>
              <a:tblGrid>
                <a:gridCol w="535630">
                  <a:extLst>
                    <a:ext uri="{9D8B030D-6E8A-4147-A177-3AD203B41FA5}">
                      <a16:colId xmlns:a16="http://schemas.microsoft.com/office/drawing/2014/main" val="4248359978"/>
                    </a:ext>
                  </a:extLst>
                </a:gridCol>
                <a:gridCol w="535630">
                  <a:extLst>
                    <a:ext uri="{9D8B030D-6E8A-4147-A177-3AD203B41FA5}">
                      <a16:colId xmlns:a16="http://schemas.microsoft.com/office/drawing/2014/main" val="2810211850"/>
                    </a:ext>
                  </a:extLst>
                </a:gridCol>
                <a:gridCol w="535630">
                  <a:extLst>
                    <a:ext uri="{9D8B030D-6E8A-4147-A177-3AD203B41FA5}">
                      <a16:colId xmlns:a16="http://schemas.microsoft.com/office/drawing/2014/main" val="1860582927"/>
                    </a:ext>
                  </a:extLst>
                </a:gridCol>
                <a:gridCol w="535630">
                  <a:extLst>
                    <a:ext uri="{9D8B030D-6E8A-4147-A177-3AD203B41FA5}">
                      <a16:colId xmlns:a16="http://schemas.microsoft.com/office/drawing/2014/main" val="4218443044"/>
                    </a:ext>
                  </a:extLst>
                </a:gridCol>
                <a:gridCol w="535630">
                  <a:extLst>
                    <a:ext uri="{9D8B030D-6E8A-4147-A177-3AD203B41FA5}">
                      <a16:colId xmlns:a16="http://schemas.microsoft.com/office/drawing/2014/main" val="3149305604"/>
                    </a:ext>
                  </a:extLst>
                </a:gridCol>
              </a:tblGrid>
              <a:tr h="209338">
                <a:tc>
                  <a:txBody>
                    <a:bodyPr/>
                    <a:lstStyle/>
                    <a:p>
                      <a:pPr algn="ctr"/>
                      <a:r>
                        <a:rPr lang="en-US" sz="1100" b="0" dirty="0">
                          <a:solidFill>
                            <a:srgbClr val="B6A479"/>
                          </a:solidFill>
                          <a:latin typeface="Courier New" panose="02070309020205020404" pitchFamily="49" charset="0"/>
                          <a:cs typeface="Courier New" panose="02070309020205020404" pitchFamily="49" charset="0"/>
                        </a:rPr>
                        <a:t>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a:solidFill>
                            <a:srgbClr val="B6A479"/>
                          </a:solidFill>
                          <a:latin typeface="Courier New" panose="02070309020205020404" pitchFamily="49" charset="0"/>
                          <a:cs typeface="Courier New" panose="02070309020205020404" pitchFamily="49" charset="0"/>
                        </a:rPr>
                        <a:t>1</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a:solidFill>
                            <a:srgbClr val="B6A479"/>
                          </a:solidFill>
                          <a:latin typeface="Courier New" panose="02070309020205020404" pitchFamily="49" charset="0"/>
                          <a:cs typeface="Courier New" panose="02070309020205020404" pitchFamily="49" charset="0"/>
                        </a:rPr>
                        <a:t>2</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a:solidFill>
                            <a:srgbClr val="B6A479"/>
                          </a:solidFill>
                          <a:latin typeface="Courier New" panose="02070309020205020404" pitchFamily="49" charset="0"/>
                          <a:cs typeface="Courier New" panose="02070309020205020404" pitchFamily="49" charset="0"/>
                        </a:rPr>
                        <a:t>3</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dirty="0">
                          <a:solidFill>
                            <a:srgbClr val="B6A479"/>
                          </a:solidFill>
                          <a:latin typeface="Courier New" panose="02070309020205020404" pitchFamily="49" charset="0"/>
                          <a:cs typeface="Courier New" panose="02070309020205020404" pitchFamily="49" charset="0"/>
                        </a:rPr>
                        <a:t>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44633687"/>
                  </a:ext>
                </a:extLst>
              </a:tr>
              <a:tr h="322123">
                <a:tc>
                  <a:txBody>
                    <a:bodyPr/>
                    <a:lstStyle/>
                    <a:p>
                      <a:pPr algn="ctr"/>
                      <a:r>
                        <a:rPr lang="en-US" sz="11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88.6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26.1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94.4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1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28680631"/>
                  </a:ext>
                </a:extLst>
              </a:tr>
            </a:tbl>
          </a:graphicData>
        </a:graphic>
      </p:graphicFrame>
      <p:sp>
        <p:nvSpPr>
          <p:cNvPr id="24" name="Left Bracket 23">
            <a:extLst>
              <a:ext uri="{FF2B5EF4-FFF2-40B4-BE49-F238E27FC236}">
                <a16:creationId xmlns:a16="http://schemas.microsoft.com/office/drawing/2014/main" id="{C527AF58-1B53-964A-90FF-707BA9CC0C4F}"/>
              </a:ext>
            </a:extLst>
          </p:cNvPr>
          <p:cNvSpPr/>
          <p:nvPr/>
        </p:nvSpPr>
        <p:spPr>
          <a:xfrm rot="16200000">
            <a:off x="884012" y="5090151"/>
            <a:ext cx="121088" cy="1565537"/>
          </a:xfrm>
          <a:prstGeom prst="leftBracket">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ket 24">
            <a:extLst>
              <a:ext uri="{FF2B5EF4-FFF2-40B4-BE49-F238E27FC236}">
                <a16:creationId xmlns:a16="http://schemas.microsoft.com/office/drawing/2014/main" id="{3056FFA5-5C4E-024F-8A6F-37D3B8FC2C8A}"/>
              </a:ext>
            </a:extLst>
          </p:cNvPr>
          <p:cNvSpPr/>
          <p:nvPr/>
        </p:nvSpPr>
        <p:spPr>
          <a:xfrm rot="16200000">
            <a:off x="2256534" y="5355787"/>
            <a:ext cx="95267" cy="1034257"/>
          </a:xfrm>
          <a:prstGeom prst="leftBracket">
            <a:avLst/>
          </a:prstGeom>
          <a:ln>
            <a:solidFill>
              <a:srgbClr val="B6A47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08803C23-F3C4-3F4C-A06C-F86DC4BACDE9}"/>
              </a:ext>
            </a:extLst>
          </p:cNvPr>
          <p:cNvSpPr txBox="1"/>
          <p:nvPr/>
        </p:nvSpPr>
        <p:spPr>
          <a:xfrm>
            <a:off x="682304" y="5975130"/>
            <a:ext cx="524503"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list</a:t>
            </a:r>
          </a:p>
        </p:txBody>
      </p:sp>
      <p:sp>
        <p:nvSpPr>
          <p:cNvPr id="27" name="TextBox 26">
            <a:extLst>
              <a:ext uri="{FF2B5EF4-FFF2-40B4-BE49-F238E27FC236}">
                <a16:creationId xmlns:a16="http://schemas.microsoft.com/office/drawing/2014/main" id="{DA742D1D-65BA-F243-81EB-E876E094C064}"/>
              </a:ext>
            </a:extLst>
          </p:cNvPr>
          <p:cNvSpPr txBox="1"/>
          <p:nvPr/>
        </p:nvSpPr>
        <p:spPr>
          <a:xfrm>
            <a:off x="1889799" y="5920550"/>
            <a:ext cx="1034257"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free space</a:t>
            </a:r>
          </a:p>
        </p:txBody>
      </p:sp>
      <p:sp>
        <p:nvSpPr>
          <p:cNvPr id="30" name="Rectangle 29">
            <a:extLst>
              <a:ext uri="{FF2B5EF4-FFF2-40B4-BE49-F238E27FC236}">
                <a16:creationId xmlns:a16="http://schemas.microsoft.com/office/drawing/2014/main" id="{49131459-10B9-D342-A259-1B908B8158CE}"/>
              </a:ext>
            </a:extLst>
          </p:cNvPr>
          <p:cNvSpPr/>
          <p:nvPr/>
        </p:nvSpPr>
        <p:spPr>
          <a:xfrm>
            <a:off x="3026816" y="1518246"/>
            <a:ext cx="2731983" cy="46650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A43565D6-FC39-274F-B12D-1A67706FCB55}"/>
              </a:ext>
            </a:extLst>
          </p:cNvPr>
          <p:cNvGrpSpPr/>
          <p:nvPr/>
        </p:nvGrpSpPr>
        <p:grpSpPr>
          <a:xfrm>
            <a:off x="3225157" y="2070758"/>
            <a:ext cx="2149722" cy="3534204"/>
            <a:chOff x="900108" y="1530095"/>
            <a:chExt cx="2149722" cy="3534204"/>
          </a:xfrm>
        </p:grpSpPr>
        <p:sp>
          <p:nvSpPr>
            <p:cNvPr id="32" name="Rectangle 31">
              <a:extLst>
                <a:ext uri="{FF2B5EF4-FFF2-40B4-BE49-F238E27FC236}">
                  <a16:creationId xmlns:a16="http://schemas.microsoft.com/office/drawing/2014/main" id="{03A57849-501D-9D41-9660-5744E34511B8}"/>
                </a:ext>
              </a:extLst>
            </p:cNvPr>
            <p:cNvSpPr/>
            <p:nvPr/>
          </p:nvSpPr>
          <p:spPr>
            <a:xfrm>
              <a:off x="908859" y="2061556"/>
              <a:ext cx="2134328" cy="3002743"/>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259FB3C-103C-AF47-97CF-697E9BEECB22}"/>
                </a:ext>
              </a:extLst>
            </p:cNvPr>
            <p:cNvSpPr/>
            <p:nvPr/>
          </p:nvSpPr>
          <p:spPr>
            <a:xfrm>
              <a:off x="908859" y="1530095"/>
              <a:ext cx="2134328"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Segoe UI Historic" panose="020B0502040204020203" pitchFamily="34" charset="0"/>
                  <a:ea typeface="Segoe UI Historic" panose="020B0502040204020203" pitchFamily="34" charset="0"/>
                  <a:cs typeface="Segoe UI Historic" panose="020B0502040204020203" pitchFamily="34" charset="0"/>
                </a:rPr>
                <a:t>LinkedList&lt;E&gt;</a:t>
              </a:r>
            </a:p>
          </p:txBody>
        </p:sp>
        <p:sp>
          <p:nvSpPr>
            <p:cNvPr id="34" name="TextBox 33">
              <a:extLst>
                <a:ext uri="{FF2B5EF4-FFF2-40B4-BE49-F238E27FC236}">
                  <a16:creationId xmlns:a16="http://schemas.microsoft.com/office/drawing/2014/main" id="{CE596BEE-0544-3F44-9171-040B16BFD2CF}"/>
                </a:ext>
              </a:extLst>
            </p:cNvPr>
            <p:cNvSpPr txBox="1"/>
            <p:nvPr/>
          </p:nvSpPr>
          <p:spPr>
            <a:xfrm>
              <a:off x="1000041" y="2705836"/>
              <a:ext cx="1965601" cy="2354491"/>
            </a:xfrm>
            <a:prstGeom prst="rect">
              <a:avLst/>
            </a:prstGeom>
            <a:noFill/>
          </p:spPr>
          <p:txBody>
            <a:bodyPr wrap="square" rtlCol="0">
              <a:spAutoFit/>
            </a:bodyPr>
            <a:lstStyle/>
            <a:p>
              <a:r>
                <a:rPr lang="en-US" sz="1050" u="sng" dirty="0">
                  <a:latin typeface="Courier New" panose="02070309020205020404" pitchFamily="49" charset="0"/>
                  <a:cs typeface="Courier New" panose="02070309020205020404" pitchFamily="49" charset="0"/>
                </a:rPr>
                <a:t>get</a:t>
              </a:r>
              <a:r>
                <a:rPr lang="en-US" sz="1050" dirty="0">
                  <a:latin typeface="Courier New" panose="02070309020205020404" pitchFamily="49" charset="0"/>
                  <a:cs typeface="Courier New" panose="02070309020205020404" pitchFamily="49" charset="0"/>
                </a:rPr>
                <a:t> loop until index, return node’s value</a:t>
              </a:r>
            </a:p>
            <a:p>
              <a:r>
                <a:rPr lang="en-US" sz="1050" u="sng" dirty="0">
                  <a:latin typeface="Courier New" panose="02070309020205020404" pitchFamily="49" charset="0"/>
                  <a:cs typeface="Courier New" panose="02070309020205020404" pitchFamily="49" charset="0"/>
                </a:rPr>
                <a:t>set</a:t>
              </a:r>
              <a:r>
                <a:rPr lang="en-US" sz="1050" dirty="0">
                  <a:latin typeface="Courier New" panose="02070309020205020404" pitchFamily="49" charset="0"/>
                  <a:cs typeface="Courier New" panose="02070309020205020404" pitchFamily="49" charset="0"/>
                </a:rPr>
                <a:t> loop until index, update node’s value</a:t>
              </a:r>
            </a:p>
            <a:p>
              <a:r>
                <a:rPr lang="en-US" sz="1050" u="sng" dirty="0">
                  <a:latin typeface="Courier New" panose="02070309020205020404" pitchFamily="49" charset="0"/>
                  <a:cs typeface="Courier New" panose="02070309020205020404" pitchFamily="49" charset="0"/>
                </a:rPr>
                <a:t>append</a:t>
              </a:r>
              <a:r>
                <a:rPr lang="en-US" sz="1050" dirty="0">
                  <a:latin typeface="Courier New" panose="02070309020205020404" pitchFamily="49" charset="0"/>
                  <a:cs typeface="Courier New" panose="02070309020205020404" pitchFamily="49" charset="0"/>
                </a:rPr>
                <a:t> create new node, update next of last node</a:t>
              </a:r>
            </a:p>
            <a:p>
              <a:r>
                <a:rPr lang="en-US" sz="1050" u="sng" dirty="0">
                  <a:latin typeface="Courier New" panose="02070309020205020404" pitchFamily="49" charset="0"/>
                  <a:cs typeface="Courier New" panose="02070309020205020404" pitchFamily="49" charset="0"/>
                </a:rPr>
                <a:t>insert</a:t>
              </a:r>
              <a:r>
                <a:rPr lang="en-US" sz="1050" dirty="0">
                  <a:latin typeface="Courier New" panose="02070309020205020404" pitchFamily="49" charset="0"/>
                  <a:cs typeface="Courier New" panose="02070309020205020404" pitchFamily="49" charset="0"/>
                </a:rPr>
                <a:t> create new node, loop until index, update next fields</a:t>
              </a:r>
            </a:p>
            <a:p>
              <a:r>
                <a:rPr lang="en-US" sz="1050" u="sng" dirty="0">
                  <a:latin typeface="Courier New" panose="02070309020205020404" pitchFamily="49" charset="0"/>
                  <a:cs typeface="Courier New" panose="02070309020205020404" pitchFamily="49" charset="0"/>
                </a:rPr>
                <a:t>delete</a:t>
              </a:r>
              <a:r>
                <a:rPr lang="en-US" sz="1050" dirty="0">
                  <a:latin typeface="Courier New" panose="02070309020205020404" pitchFamily="49" charset="0"/>
                  <a:cs typeface="Courier New" panose="02070309020205020404" pitchFamily="49" charset="0"/>
                </a:rPr>
                <a:t> loop until index, skip node</a:t>
              </a:r>
            </a:p>
            <a:p>
              <a:r>
                <a:rPr lang="en-US" sz="1050" u="sng" dirty="0">
                  <a:latin typeface="Courier New" panose="02070309020205020404" pitchFamily="49" charset="0"/>
                  <a:cs typeface="Courier New" panose="02070309020205020404" pitchFamily="49" charset="0"/>
                </a:rPr>
                <a:t>size</a:t>
              </a:r>
              <a:r>
                <a:rPr lang="en-US" sz="1050" dirty="0">
                  <a:latin typeface="Courier New" panose="02070309020205020404" pitchFamily="49" charset="0"/>
                  <a:cs typeface="Courier New" panose="02070309020205020404" pitchFamily="49" charset="0"/>
                </a:rPr>
                <a:t> return size </a:t>
              </a:r>
            </a:p>
          </p:txBody>
        </p:sp>
        <p:sp>
          <p:nvSpPr>
            <p:cNvPr id="35" name="TextBox 34">
              <a:extLst>
                <a:ext uri="{FF2B5EF4-FFF2-40B4-BE49-F238E27FC236}">
                  <a16:creationId xmlns:a16="http://schemas.microsoft.com/office/drawing/2014/main" id="{D98F9DE7-E7BC-5644-8197-A4010617D2B9}"/>
                </a:ext>
              </a:extLst>
            </p:cNvPr>
            <p:cNvSpPr txBox="1"/>
            <p:nvPr/>
          </p:nvSpPr>
          <p:spPr>
            <a:xfrm>
              <a:off x="917657" y="2040644"/>
              <a:ext cx="2035232" cy="276999"/>
            </a:xfrm>
            <a:prstGeom prst="rect">
              <a:avLst/>
            </a:prstGeom>
            <a:noFill/>
          </p:spPr>
          <p:txBody>
            <a:bodyPr wrap="square" rtlCol="0">
              <a:spAutoFit/>
            </a:bodyPr>
            <a:lstStyle/>
            <a:p>
              <a:r>
                <a:rPr lang="en-US" sz="1200" b="1" dirty="0">
                  <a:solidFill>
                    <a:srgbClr val="B6A479"/>
                  </a:solidFill>
                  <a:latin typeface="Courier New" panose="02070309020205020404" pitchFamily="49" charset="0"/>
                  <a:cs typeface="Courier New" panose="02070309020205020404" pitchFamily="49" charset="0"/>
                </a:rPr>
                <a:t>state</a:t>
              </a:r>
            </a:p>
          </p:txBody>
        </p:sp>
        <p:sp>
          <p:nvSpPr>
            <p:cNvPr id="36" name="TextBox 35">
              <a:extLst>
                <a:ext uri="{FF2B5EF4-FFF2-40B4-BE49-F238E27FC236}">
                  <a16:creationId xmlns:a16="http://schemas.microsoft.com/office/drawing/2014/main" id="{3704ED9E-60F6-5443-B6C5-A5406FDC05D1}"/>
                </a:ext>
              </a:extLst>
            </p:cNvPr>
            <p:cNvSpPr txBox="1"/>
            <p:nvPr/>
          </p:nvSpPr>
          <p:spPr>
            <a:xfrm>
              <a:off x="900108" y="2516740"/>
              <a:ext cx="2035232" cy="276999"/>
            </a:xfrm>
            <a:prstGeom prst="rect">
              <a:avLst/>
            </a:prstGeom>
            <a:noFill/>
          </p:spPr>
          <p:txBody>
            <a:bodyPr wrap="square" rtlCol="0">
              <a:spAutoFit/>
            </a:bodyPr>
            <a:lstStyle/>
            <a:p>
              <a:r>
                <a:rPr lang="en-US" sz="1200" b="1" dirty="0">
                  <a:solidFill>
                    <a:srgbClr val="B6A479"/>
                  </a:solidFill>
                  <a:latin typeface="Courier New" panose="02070309020205020404" pitchFamily="49" charset="0"/>
                  <a:cs typeface="Courier New" panose="02070309020205020404" pitchFamily="49" charset="0"/>
                </a:rPr>
                <a:t>behavior</a:t>
              </a:r>
            </a:p>
          </p:txBody>
        </p:sp>
        <p:sp>
          <p:nvSpPr>
            <p:cNvPr id="37" name="TextBox 36">
              <a:extLst>
                <a:ext uri="{FF2B5EF4-FFF2-40B4-BE49-F238E27FC236}">
                  <a16:creationId xmlns:a16="http://schemas.microsoft.com/office/drawing/2014/main" id="{72E74279-7FB9-304B-B44B-281E7A8E28D7}"/>
                </a:ext>
              </a:extLst>
            </p:cNvPr>
            <p:cNvSpPr txBox="1"/>
            <p:nvPr/>
          </p:nvSpPr>
          <p:spPr>
            <a:xfrm>
              <a:off x="1014598" y="2210753"/>
              <a:ext cx="2035232" cy="430887"/>
            </a:xfrm>
            <a:prstGeom prst="rect">
              <a:avLst/>
            </a:prstGeom>
            <a:noFill/>
          </p:spPr>
          <p:txBody>
            <a:bodyPr wrap="square" rtlCol="0">
              <a:spAutoFit/>
            </a:bodyPr>
            <a:lstStyle/>
            <a:p>
              <a:r>
                <a:rPr lang="en-US" sz="1050" dirty="0">
                  <a:latin typeface="Courier New" panose="02070309020205020404" pitchFamily="49" charset="0"/>
                  <a:cs typeface="Courier New" panose="02070309020205020404" pitchFamily="49" charset="0"/>
                </a:rPr>
                <a:t>Node front</a:t>
              </a:r>
            </a:p>
            <a:p>
              <a:r>
                <a:rPr lang="en-US" sz="1050" dirty="0">
                  <a:latin typeface="Courier New" panose="02070309020205020404" pitchFamily="49" charset="0"/>
                  <a:cs typeface="Courier New" panose="02070309020205020404" pitchFamily="49" charset="0"/>
                </a:rPr>
                <a:t>size</a:t>
              </a:r>
            </a:p>
          </p:txBody>
        </p:sp>
      </p:grpSp>
      <p:sp>
        <p:nvSpPr>
          <p:cNvPr id="38" name="TextBox 37">
            <a:extLst>
              <a:ext uri="{FF2B5EF4-FFF2-40B4-BE49-F238E27FC236}">
                <a16:creationId xmlns:a16="http://schemas.microsoft.com/office/drawing/2014/main" id="{F30986AB-4411-5F4E-9891-DDC5976DC912}"/>
              </a:ext>
            </a:extLst>
          </p:cNvPr>
          <p:cNvSpPr txBox="1"/>
          <p:nvPr/>
        </p:nvSpPr>
        <p:spPr>
          <a:xfrm>
            <a:off x="3029892" y="1563669"/>
            <a:ext cx="2800126" cy="461665"/>
          </a:xfrm>
          <a:prstGeom prst="rect">
            <a:avLst/>
          </a:prstGeom>
          <a:noFill/>
        </p:spPr>
        <p:txBody>
          <a:bodyPr wrap="none" rtlCol="0">
            <a:spAutoFit/>
          </a:bodyPr>
          <a:lstStyle/>
          <a:p>
            <a:r>
              <a:rPr lang="en-US" sz="12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LinkedList</a:t>
            </a:r>
            <a:endParaRPr lang="en-US" sz="1200" dirty="0">
              <a:latin typeface="Segoe UI Historic" panose="020B0502040204020203" pitchFamily="34" charset="0"/>
              <a:ea typeface="Segoe UI Historic" panose="020B0502040204020203" pitchFamily="34" charset="0"/>
              <a:cs typeface="Segoe UI Historic" panose="020B0502040204020203" pitchFamily="34" charset="0"/>
            </a:endParaRPr>
          </a:p>
          <a:p>
            <a:pPr algn="ct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uses nodes as underlying storage</a:t>
            </a:r>
          </a:p>
        </p:txBody>
      </p:sp>
      <p:grpSp>
        <p:nvGrpSpPr>
          <p:cNvPr id="39" name="Group 38">
            <a:extLst>
              <a:ext uri="{FF2B5EF4-FFF2-40B4-BE49-F238E27FC236}">
                <a16:creationId xmlns:a16="http://schemas.microsoft.com/office/drawing/2014/main" id="{DCF88599-E116-754F-8B59-5B34DC43003B}"/>
              </a:ext>
            </a:extLst>
          </p:cNvPr>
          <p:cNvGrpSpPr/>
          <p:nvPr/>
        </p:nvGrpSpPr>
        <p:grpSpPr>
          <a:xfrm>
            <a:off x="3160115" y="5692661"/>
            <a:ext cx="2281914" cy="333875"/>
            <a:chOff x="6161778" y="2203456"/>
            <a:chExt cx="3036054" cy="444216"/>
          </a:xfrm>
        </p:grpSpPr>
        <p:grpSp>
          <p:nvGrpSpPr>
            <p:cNvPr id="40" name="Group 39">
              <a:extLst>
                <a:ext uri="{FF2B5EF4-FFF2-40B4-BE49-F238E27FC236}">
                  <a16:creationId xmlns:a16="http://schemas.microsoft.com/office/drawing/2014/main" id="{291B6C89-1748-F848-B1D2-5FD01156F661}"/>
                </a:ext>
              </a:extLst>
            </p:cNvPr>
            <p:cNvGrpSpPr/>
            <p:nvPr/>
          </p:nvGrpSpPr>
          <p:grpSpPr>
            <a:xfrm>
              <a:off x="6161778" y="2213423"/>
              <a:ext cx="1018250" cy="434249"/>
              <a:chOff x="6161778" y="2213423"/>
              <a:chExt cx="1018250" cy="434249"/>
            </a:xfrm>
          </p:grpSpPr>
          <p:sp>
            <p:nvSpPr>
              <p:cNvPr id="51" name="Rectangle 50">
                <a:extLst>
                  <a:ext uri="{FF2B5EF4-FFF2-40B4-BE49-F238E27FC236}">
                    <a16:creationId xmlns:a16="http://schemas.microsoft.com/office/drawing/2014/main" id="{0FAB5C78-A8D6-1A4B-B6E9-3D4F287458B7}"/>
                  </a:ext>
                </a:extLst>
              </p:cNvPr>
              <p:cNvSpPr/>
              <p:nvPr/>
            </p:nvSpPr>
            <p:spPr>
              <a:xfrm>
                <a:off x="6168868" y="2213423"/>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Connector 51">
                <a:extLst>
                  <a:ext uri="{FF2B5EF4-FFF2-40B4-BE49-F238E27FC236}">
                    <a16:creationId xmlns:a16="http://schemas.microsoft.com/office/drawing/2014/main" id="{EE700312-ACC9-9C42-890F-9768935F35EE}"/>
                  </a:ext>
                </a:extLst>
              </p:cNvPr>
              <p:cNvCxnSpPr>
                <a:cxnSpLocks/>
              </p:cNvCxnSpPr>
              <p:nvPr/>
            </p:nvCxnSpPr>
            <p:spPr>
              <a:xfrm>
                <a:off x="6783859" y="2217395"/>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EF1043CA-310D-D94C-A184-0D75BA54AB6B}"/>
                  </a:ext>
                </a:extLst>
              </p:cNvPr>
              <p:cNvSpPr txBox="1"/>
              <p:nvPr/>
            </p:nvSpPr>
            <p:spPr>
              <a:xfrm>
                <a:off x="6161778" y="2278407"/>
                <a:ext cx="654206" cy="327594"/>
              </a:xfrm>
              <a:prstGeom prst="rect">
                <a:avLst/>
              </a:prstGeom>
              <a:noFill/>
            </p:spPr>
            <p:txBody>
              <a:bodyPr wrap="square" rtlCol="0">
                <a:spAutoFit/>
              </a:bodyPr>
              <a:lstStyle/>
              <a:p>
                <a:r>
                  <a:rPr lang="en-US" sz="10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88.6</a:t>
                </a:r>
              </a:p>
            </p:txBody>
          </p:sp>
          <p:cxnSp>
            <p:nvCxnSpPr>
              <p:cNvPr id="54" name="Straight Arrow Connector 53">
                <a:extLst>
                  <a:ext uri="{FF2B5EF4-FFF2-40B4-BE49-F238E27FC236}">
                    <a16:creationId xmlns:a16="http://schemas.microsoft.com/office/drawing/2014/main" id="{E5746055-6701-A240-B631-5FDB80913E31}"/>
                  </a:ext>
                </a:extLst>
              </p:cNvPr>
              <p:cNvCxnSpPr/>
              <p:nvPr/>
            </p:nvCxnSpPr>
            <p:spPr>
              <a:xfrm>
                <a:off x="6893781" y="2430547"/>
                <a:ext cx="28624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6AE623AF-5986-5244-BDDE-6E8EF865F7FB}"/>
                </a:ext>
              </a:extLst>
            </p:cNvPr>
            <p:cNvGrpSpPr/>
            <p:nvPr/>
          </p:nvGrpSpPr>
          <p:grpSpPr>
            <a:xfrm>
              <a:off x="7257824" y="2213422"/>
              <a:ext cx="1018250" cy="434249"/>
              <a:chOff x="6161778" y="2213423"/>
              <a:chExt cx="1018250" cy="434249"/>
            </a:xfrm>
          </p:grpSpPr>
          <p:sp>
            <p:nvSpPr>
              <p:cNvPr id="47" name="Rectangle 46">
                <a:extLst>
                  <a:ext uri="{FF2B5EF4-FFF2-40B4-BE49-F238E27FC236}">
                    <a16:creationId xmlns:a16="http://schemas.microsoft.com/office/drawing/2014/main" id="{7ABC6FF6-7F6B-CC4B-BD6A-698C1767F339}"/>
                  </a:ext>
                </a:extLst>
              </p:cNvPr>
              <p:cNvSpPr/>
              <p:nvPr/>
            </p:nvSpPr>
            <p:spPr>
              <a:xfrm>
                <a:off x="6168868" y="2213423"/>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8" name="Straight Connector 47">
                <a:extLst>
                  <a:ext uri="{FF2B5EF4-FFF2-40B4-BE49-F238E27FC236}">
                    <a16:creationId xmlns:a16="http://schemas.microsoft.com/office/drawing/2014/main" id="{091A35B8-A184-6A4F-ACBD-A7F87B3DBFBB}"/>
                  </a:ext>
                </a:extLst>
              </p:cNvPr>
              <p:cNvCxnSpPr>
                <a:cxnSpLocks/>
              </p:cNvCxnSpPr>
              <p:nvPr/>
            </p:nvCxnSpPr>
            <p:spPr>
              <a:xfrm>
                <a:off x="6783859" y="2217395"/>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186625DA-37DA-3E43-A18E-AC07F9BFC0B7}"/>
                  </a:ext>
                </a:extLst>
              </p:cNvPr>
              <p:cNvSpPr txBox="1"/>
              <p:nvPr/>
            </p:nvSpPr>
            <p:spPr>
              <a:xfrm>
                <a:off x="6161778" y="2278407"/>
                <a:ext cx="654206" cy="327594"/>
              </a:xfrm>
              <a:prstGeom prst="rect">
                <a:avLst/>
              </a:prstGeom>
              <a:noFill/>
            </p:spPr>
            <p:txBody>
              <a:bodyPr wrap="square" rtlCol="0">
                <a:spAutoFit/>
              </a:bodyPr>
              <a:lstStyle/>
              <a:p>
                <a:r>
                  <a:rPr lang="en-US" sz="10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26.1</a:t>
                </a:r>
              </a:p>
            </p:txBody>
          </p:sp>
          <p:cxnSp>
            <p:nvCxnSpPr>
              <p:cNvPr id="50" name="Straight Arrow Connector 49">
                <a:extLst>
                  <a:ext uri="{FF2B5EF4-FFF2-40B4-BE49-F238E27FC236}">
                    <a16:creationId xmlns:a16="http://schemas.microsoft.com/office/drawing/2014/main" id="{C6E3F27E-CC7E-F540-AC07-DE3BF3CC7D8C}"/>
                  </a:ext>
                </a:extLst>
              </p:cNvPr>
              <p:cNvCxnSpPr/>
              <p:nvPr/>
            </p:nvCxnSpPr>
            <p:spPr>
              <a:xfrm>
                <a:off x="6893781" y="2430547"/>
                <a:ext cx="28624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A20BE2EA-ADE9-C343-BA31-C201657A5779}"/>
                </a:ext>
              </a:extLst>
            </p:cNvPr>
            <p:cNvGrpSpPr/>
            <p:nvPr/>
          </p:nvGrpSpPr>
          <p:grpSpPr>
            <a:xfrm>
              <a:off x="8351586" y="2203456"/>
              <a:ext cx="846246" cy="434249"/>
              <a:chOff x="6161778" y="2213423"/>
              <a:chExt cx="846246" cy="434249"/>
            </a:xfrm>
          </p:grpSpPr>
          <p:sp>
            <p:nvSpPr>
              <p:cNvPr id="44" name="Rectangle 43">
                <a:extLst>
                  <a:ext uri="{FF2B5EF4-FFF2-40B4-BE49-F238E27FC236}">
                    <a16:creationId xmlns:a16="http://schemas.microsoft.com/office/drawing/2014/main" id="{AD05D419-122E-3847-933E-58040056B463}"/>
                  </a:ext>
                </a:extLst>
              </p:cNvPr>
              <p:cNvSpPr/>
              <p:nvPr/>
            </p:nvSpPr>
            <p:spPr>
              <a:xfrm>
                <a:off x="6168868" y="2213423"/>
                <a:ext cx="839156"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64E5502B-9405-DF4F-8461-5442755B4F93}"/>
                  </a:ext>
                </a:extLst>
              </p:cNvPr>
              <p:cNvCxnSpPr>
                <a:cxnSpLocks/>
              </p:cNvCxnSpPr>
              <p:nvPr/>
            </p:nvCxnSpPr>
            <p:spPr>
              <a:xfrm>
                <a:off x="6783859" y="2217395"/>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EE18EAE-565F-0A4C-A2A8-183DC917C87E}"/>
                  </a:ext>
                </a:extLst>
              </p:cNvPr>
              <p:cNvSpPr txBox="1"/>
              <p:nvPr/>
            </p:nvSpPr>
            <p:spPr>
              <a:xfrm>
                <a:off x="6161778" y="2278407"/>
                <a:ext cx="654206" cy="327594"/>
              </a:xfrm>
              <a:prstGeom prst="rect">
                <a:avLst/>
              </a:prstGeom>
              <a:noFill/>
            </p:spPr>
            <p:txBody>
              <a:bodyPr wrap="square" rtlCol="0">
                <a:spAutoFit/>
              </a:bodyPr>
              <a:lstStyle/>
              <a:p>
                <a:r>
                  <a:rPr lang="en-US" sz="10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94.4</a:t>
                </a:r>
              </a:p>
            </p:txBody>
          </p:sp>
        </p:grpSp>
        <p:cxnSp>
          <p:nvCxnSpPr>
            <p:cNvPr id="43" name="Straight Connector 42">
              <a:extLst>
                <a:ext uri="{FF2B5EF4-FFF2-40B4-BE49-F238E27FC236}">
                  <a16:creationId xmlns:a16="http://schemas.microsoft.com/office/drawing/2014/main" id="{24C68301-552F-5E41-B83E-C2DF0F493B83}"/>
                </a:ext>
              </a:extLst>
            </p:cNvPr>
            <p:cNvCxnSpPr/>
            <p:nvPr/>
          </p:nvCxnSpPr>
          <p:spPr>
            <a:xfrm flipH="1">
              <a:off x="8973667" y="2203456"/>
              <a:ext cx="224165" cy="444215"/>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70F1766F-D81D-8640-B161-A62D1A15AA52}"/>
              </a:ext>
            </a:extLst>
          </p:cNvPr>
          <p:cNvSpPr txBox="1"/>
          <p:nvPr/>
        </p:nvSpPr>
        <p:spPr>
          <a:xfrm>
            <a:off x="3225699" y="251606"/>
            <a:ext cx="8196755" cy="954107"/>
          </a:xfrm>
          <a:prstGeom prst="rect">
            <a:avLst/>
          </a:prstGeom>
          <a:noFill/>
        </p:spPr>
        <p:txBody>
          <a:bodyPr wrap="square" rtlCol="0">
            <a:spAutoFit/>
          </a:bodyPr>
          <a:lstStyle/>
          <a:p>
            <a:r>
              <a:rPr lang="en-US" sz="2800" b="1" spc="100" dirty="0">
                <a:solidFill>
                  <a:srgbClr val="4C3282"/>
                </a:solidFill>
                <a:latin typeface="Segoe UI" panose="020B0502040204020203" pitchFamily="34" charset="0"/>
                <a:ea typeface="+mj-ea"/>
              </a:rPr>
              <a:t>Q: Would you use a </a:t>
            </a:r>
            <a:r>
              <a:rPr lang="en-US" sz="2800" b="1" spc="100" dirty="0" err="1">
                <a:solidFill>
                  <a:srgbClr val="4C3282"/>
                </a:solidFill>
                <a:latin typeface="Segoe UI" panose="020B0502040204020203" pitchFamily="34" charset="0"/>
                <a:ea typeface="+mj-ea"/>
              </a:rPr>
              <a:t>LinkedList</a:t>
            </a:r>
            <a:r>
              <a:rPr lang="en-US" sz="2800" b="1" spc="100" dirty="0">
                <a:solidFill>
                  <a:srgbClr val="4C3282"/>
                </a:solidFill>
                <a:latin typeface="Segoe UI" panose="020B0502040204020203" pitchFamily="34" charset="0"/>
                <a:ea typeface="+mj-ea"/>
              </a:rPr>
              <a:t> or </a:t>
            </a:r>
            <a:r>
              <a:rPr lang="en-US" sz="2800" b="1" spc="100" dirty="0" err="1">
                <a:solidFill>
                  <a:srgbClr val="4C3282"/>
                </a:solidFill>
                <a:latin typeface="Segoe UI" panose="020B0502040204020203" pitchFamily="34" charset="0"/>
                <a:ea typeface="+mj-ea"/>
              </a:rPr>
              <a:t>ArrayList</a:t>
            </a:r>
            <a:r>
              <a:rPr lang="en-US" sz="2800" b="1" spc="100" dirty="0">
                <a:solidFill>
                  <a:srgbClr val="4C3282"/>
                </a:solidFill>
                <a:latin typeface="Segoe UI" panose="020B0502040204020203" pitchFamily="34" charset="0"/>
                <a:ea typeface="+mj-ea"/>
              </a:rPr>
              <a:t> implementation for each of these scenarios?</a:t>
            </a:r>
          </a:p>
        </p:txBody>
      </p:sp>
      <p:sp>
        <p:nvSpPr>
          <p:cNvPr id="56" name="TextBox 55">
            <a:extLst>
              <a:ext uri="{FF2B5EF4-FFF2-40B4-BE49-F238E27FC236}">
                <a16:creationId xmlns:a16="http://schemas.microsoft.com/office/drawing/2014/main" id="{5BBA27B4-AE88-FE47-9082-374FA9DCE83D}"/>
              </a:ext>
            </a:extLst>
          </p:cNvPr>
          <p:cNvSpPr txBox="1"/>
          <p:nvPr/>
        </p:nvSpPr>
        <p:spPr>
          <a:xfrm>
            <a:off x="9648267" y="1580329"/>
            <a:ext cx="2145314" cy="461665"/>
          </a:xfrm>
          <a:prstGeom prst="rect">
            <a:avLst/>
          </a:prstGeom>
          <a:noFill/>
        </p:spPr>
        <p:txBody>
          <a:bodyPr wrap="square" rtlCol="0">
            <a:spAutoFit/>
          </a:bodyPr>
          <a:lstStyle/>
          <a:p>
            <a:pPr algn="ctr"/>
            <a:r>
              <a:rPr lang="en-US" sz="2400" b="1" spc="100" dirty="0">
                <a:solidFill>
                  <a:srgbClr val="4C3282"/>
                </a:solidFill>
                <a:latin typeface="Segoe UI" panose="020B0502040204020203" pitchFamily="34" charset="0"/>
                <a:ea typeface="+mj-ea"/>
              </a:rPr>
              <a:t>Instructions</a:t>
            </a:r>
          </a:p>
        </p:txBody>
      </p:sp>
      <p:sp>
        <p:nvSpPr>
          <p:cNvPr id="57" name="TextBox 56">
            <a:extLst>
              <a:ext uri="{FF2B5EF4-FFF2-40B4-BE49-F238E27FC236}">
                <a16:creationId xmlns:a16="http://schemas.microsoft.com/office/drawing/2014/main" id="{3FFAC517-31FB-6F47-BE6D-6E658B20E88A}"/>
              </a:ext>
            </a:extLst>
          </p:cNvPr>
          <p:cNvSpPr txBox="1"/>
          <p:nvPr/>
        </p:nvSpPr>
        <p:spPr>
          <a:xfrm>
            <a:off x="9848147" y="2152222"/>
            <a:ext cx="1695913" cy="369332"/>
          </a:xfrm>
          <a:prstGeom prst="rect">
            <a:avLst/>
          </a:prstGeom>
          <a:solidFill>
            <a:srgbClr val="4C3282"/>
          </a:solidFill>
        </p:spPr>
        <p:txBody>
          <a:bodyPr wrap="none" rtlCol="0">
            <a:spAutoFit/>
          </a:bodyPr>
          <a:lstStyle/>
          <a:p>
            <a:r>
              <a:rPr lang="en-US" b="1" dirty="0">
                <a:solidFill>
                  <a:schemeClr val="bg1"/>
                </a:solidFill>
                <a:latin typeface="Segoe UI Historic" panose="020B0502040204020203" pitchFamily="34" charset="0"/>
                <a:ea typeface="Segoe UI Historic" panose="020B0502040204020203" pitchFamily="34" charset="0"/>
                <a:cs typeface="Segoe UI Historic" panose="020B0502040204020203" pitchFamily="34" charset="0"/>
              </a:rPr>
              <a:t>Take 3 Minutes</a:t>
            </a:r>
          </a:p>
        </p:txBody>
      </p:sp>
      <p:sp>
        <p:nvSpPr>
          <p:cNvPr id="28" name="Rectangle 27"/>
          <p:cNvSpPr/>
          <p:nvPr/>
        </p:nvSpPr>
        <p:spPr>
          <a:xfrm>
            <a:off x="5812902" y="1305342"/>
            <a:ext cx="3331098" cy="4524315"/>
          </a:xfrm>
          <a:prstGeom prst="rect">
            <a:avLst/>
          </a:prstGeom>
        </p:spPr>
        <p:txBody>
          <a:bodyPr wrap="square">
            <a:spAutoFit/>
          </a:bodyPr>
          <a:lstStyle/>
          <a:p>
            <a:r>
              <a:rPr lang="en-US" b="1" dirty="0">
                <a:solidFill>
                  <a:srgbClr val="B6A479"/>
                </a:solidFill>
              </a:rPr>
              <a:t>Situation #1: </a:t>
            </a:r>
            <a:r>
              <a:rPr lang="en-US" dirty="0"/>
              <a:t>Write a data structure that implements the List ADT that will be used to store a list of songs in a playlist. </a:t>
            </a:r>
          </a:p>
          <a:p>
            <a:endParaRPr lang="en-US" dirty="0"/>
          </a:p>
          <a:p>
            <a:r>
              <a:rPr lang="en-US" b="1" dirty="0">
                <a:solidFill>
                  <a:srgbClr val="B6A479"/>
                </a:solidFill>
              </a:rPr>
              <a:t>Situation #2: </a:t>
            </a:r>
            <a:r>
              <a:rPr lang="en-US" dirty="0"/>
              <a:t>Write a data structure that implements the List ADT that will be used to store the history of a bank customer’s transactions.</a:t>
            </a:r>
          </a:p>
          <a:p>
            <a:endParaRPr lang="en-US" b="1" dirty="0">
              <a:solidFill>
                <a:srgbClr val="B6A479"/>
              </a:solidFill>
            </a:endParaRPr>
          </a:p>
          <a:p>
            <a:r>
              <a:rPr lang="en-US" b="1" dirty="0">
                <a:solidFill>
                  <a:srgbClr val="B6A479"/>
                </a:solidFill>
              </a:rPr>
              <a:t>Situation #3: </a:t>
            </a:r>
            <a:r>
              <a:rPr lang="en-US" dirty="0"/>
              <a:t>Write a data structure that implements the List ADT that will be used to store the order of students waiting to speak to a TA at a tutoring center</a:t>
            </a:r>
          </a:p>
        </p:txBody>
      </p:sp>
    </p:spTree>
    <p:extLst>
      <p:ext uri="{BB962C8B-B14F-4D97-AF65-F5344CB8AC3E}">
        <p14:creationId xmlns:p14="http://schemas.microsoft.com/office/powerpoint/2010/main" val="3377960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E6CA-224D-2F4E-BD51-B3E8AF64743C}"/>
              </a:ext>
            </a:extLst>
          </p:cNvPr>
          <p:cNvSpPr>
            <a:spLocks noGrp="1"/>
          </p:cNvSpPr>
          <p:nvPr>
            <p:ph type="title"/>
          </p:nvPr>
        </p:nvSpPr>
        <p:spPr/>
        <p:txBody>
          <a:bodyPr/>
          <a:lstStyle/>
          <a:p>
            <a:r>
              <a:rPr lang="en-US" dirty="0"/>
              <a:t>Implementing a Dictionary with an Array</a:t>
            </a:r>
          </a:p>
        </p:txBody>
      </p:sp>
      <p:sp>
        <p:nvSpPr>
          <p:cNvPr id="5" name="Slide Number Placeholder 4">
            <a:extLst>
              <a:ext uri="{FF2B5EF4-FFF2-40B4-BE49-F238E27FC236}">
                <a16:creationId xmlns:a16="http://schemas.microsoft.com/office/drawing/2014/main" id="{066ECC38-7804-FC48-878B-AB5C9CCF33BE}"/>
              </a:ext>
            </a:extLst>
          </p:cNvPr>
          <p:cNvSpPr>
            <a:spLocks noGrp="1"/>
          </p:cNvSpPr>
          <p:nvPr>
            <p:ph type="sldNum" sz="quarter" idx="12"/>
          </p:nvPr>
        </p:nvSpPr>
        <p:spPr/>
        <p:txBody>
          <a:bodyPr/>
          <a:lstStyle/>
          <a:p>
            <a:fld id="{659665DE-58FC-41F4-AC58-2C90A5E00527}" type="slidenum">
              <a:rPr lang="en-US" smtClean="0"/>
              <a:t>30</a:t>
            </a:fld>
            <a:endParaRPr lang="en-US"/>
          </a:p>
        </p:txBody>
      </p:sp>
      <p:grpSp>
        <p:nvGrpSpPr>
          <p:cNvPr id="13" name="Group 12">
            <a:extLst>
              <a:ext uri="{FF2B5EF4-FFF2-40B4-BE49-F238E27FC236}">
                <a16:creationId xmlns:a16="http://schemas.microsoft.com/office/drawing/2014/main" id="{D80C0270-E7C8-CD41-8FC7-469E1530D9D3}"/>
              </a:ext>
            </a:extLst>
          </p:cNvPr>
          <p:cNvGrpSpPr/>
          <p:nvPr/>
        </p:nvGrpSpPr>
        <p:grpSpPr>
          <a:xfrm>
            <a:off x="3485650" y="1419454"/>
            <a:ext cx="3005791" cy="3850636"/>
            <a:chOff x="908858" y="1530095"/>
            <a:chExt cx="3005791" cy="3850636"/>
          </a:xfrm>
        </p:grpSpPr>
        <p:sp>
          <p:nvSpPr>
            <p:cNvPr id="14" name="Rectangle 13">
              <a:extLst>
                <a:ext uri="{FF2B5EF4-FFF2-40B4-BE49-F238E27FC236}">
                  <a16:creationId xmlns:a16="http://schemas.microsoft.com/office/drawing/2014/main" id="{D6FE16D3-EB1E-4E4A-A7D1-334AC7DAF77A}"/>
                </a:ext>
              </a:extLst>
            </p:cNvPr>
            <p:cNvSpPr/>
            <p:nvPr/>
          </p:nvSpPr>
          <p:spPr>
            <a:xfrm>
              <a:off x="908858" y="2061557"/>
              <a:ext cx="3005791" cy="3319174"/>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FAED8D-8EAF-DC48-9A1F-888BA3D2DEFF}"/>
                </a:ext>
              </a:extLst>
            </p:cNvPr>
            <p:cNvSpPr/>
            <p:nvPr/>
          </p:nvSpPr>
          <p:spPr>
            <a:xfrm>
              <a:off x="908858" y="1530095"/>
              <a:ext cx="3005791"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ArrayDictionary</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&lt;K, V&gt;</a:t>
              </a:r>
            </a:p>
          </p:txBody>
        </p:sp>
        <p:sp>
          <p:nvSpPr>
            <p:cNvPr id="16" name="TextBox 15">
              <a:extLst>
                <a:ext uri="{FF2B5EF4-FFF2-40B4-BE49-F238E27FC236}">
                  <a16:creationId xmlns:a16="http://schemas.microsoft.com/office/drawing/2014/main" id="{ED13A7C6-AF41-F34D-9959-B84827B35032}"/>
                </a:ext>
              </a:extLst>
            </p:cNvPr>
            <p:cNvSpPr txBox="1"/>
            <p:nvPr/>
          </p:nvSpPr>
          <p:spPr>
            <a:xfrm>
              <a:off x="1014216" y="2887740"/>
              <a:ext cx="2900433" cy="2492990"/>
            </a:xfrm>
            <a:prstGeom prst="rect">
              <a:avLst/>
            </a:prstGeom>
            <a:noFill/>
          </p:spPr>
          <p:txBody>
            <a:bodyPr wrap="square" rtlCol="0">
              <a:spAutoFit/>
            </a:bodyPr>
            <a:lstStyle/>
            <a:p>
              <a:r>
                <a:rPr lang="en-US" sz="1200" u="sng" dirty="0">
                  <a:latin typeface="Courier New" panose="02070309020205020404" pitchFamily="49" charset="0"/>
                  <a:cs typeface="Courier New" panose="02070309020205020404" pitchFamily="49" charset="0"/>
                </a:rPr>
                <a:t>put</a:t>
              </a:r>
              <a:r>
                <a:rPr lang="en-US" sz="1200" dirty="0">
                  <a:latin typeface="Courier New" panose="02070309020205020404" pitchFamily="49" charset="0"/>
                  <a:cs typeface="Courier New" panose="02070309020205020404" pitchFamily="49" charset="0"/>
                </a:rPr>
                <a:t> create new pair, add to next available spot, grow array if necessary</a:t>
              </a:r>
            </a:p>
            <a:p>
              <a:r>
                <a:rPr lang="en-US" sz="1200" u="sng" dirty="0">
                  <a:latin typeface="Courier New" panose="02070309020205020404" pitchFamily="49" charset="0"/>
                  <a:cs typeface="Courier New" panose="02070309020205020404" pitchFamily="49" charset="0"/>
                </a:rPr>
                <a:t>get</a:t>
              </a:r>
              <a:r>
                <a:rPr lang="en-US" sz="1200" dirty="0">
                  <a:latin typeface="Courier New" panose="02070309020205020404" pitchFamily="49" charset="0"/>
                  <a:cs typeface="Courier New" panose="02070309020205020404" pitchFamily="49" charset="0"/>
                </a:rPr>
                <a:t> scan all pairs looking for given key, return associated item if found</a:t>
              </a:r>
            </a:p>
            <a:p>
              <a:r>
                <a:rPr lang="en-US" sz="1200" u="sng" dirty="0" err="1">
                  <a:latin typeface="Courier New" panose="02070309020205020404" pitchFamily="49" charset="0"/>
                  <a:cs typeface="Courier New" panose="02070309020205020404" pitchFamily="49" charset="0"/>
                </a:rPr>
                <a:t>containsKey</a:t>
              </a:r>
              <a:r>
                <a:rPr lang="en-US" sz="1200" dirty="0">
                  <a:latin typeface="Courier New" panose="02070309020205020404" pitchFamily="49" charset="0"/>
                  <a:cs typeface="Courier New" panose="02070309020205020404" pitchFamily="49" charset="0"/>
                </a:rPr>
                <a:t> scan all pairs, return if key is found</a:t>
              </a:r>
              <a:endParaRPr lang="en-US" sz="1200" u="sng"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remove</a:t>
              </a:r>
              <a:r>
                <a:rPr lang="en-US" sz="1200" dirty="0">
                  <a:latin typeface="Courier New" panose="02070309020205020404" pitchFamily="49" charset="0"/>
                  <a:cs typeface="Courier New" panose="02070309020205020404" pitchFamily="49" charset="0"/>
                </a:rPr>
                <a:t> scan all pairs, replace pair to be removed with last pair in collection</a:t>
              </a:r>
            </a:p>
            <a:p>
              <a:r>
                <a:rPr lang="en-US" sz="1200" u="sng"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return count of items in dictionary</a:t>
              </a:r>
              <a:endParaRPr lang="en-US" sz="1200" u="sng"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FCEAFF43-4C60-6A4E-BB33-0CBDA4866A6C}"/>
                </a:ext>
              </a:extLst>
            </p:cNvPr>
            <p:cNvSpPr txBox="1"/>
            <p:nvPr/>
          </p:nvSpPr>
          <p:spPr>
            <a:xfrm>
              <a:off x="921215" y="2081381"/>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state</a:t>
              </a:r>
            </a:p>
          </p:txBody>
        </p:sp>
        <p:sp>
          <p:nvSpPr>
            <p:cNvPr id="18" name="TextBox 17">
              <a:extLst>
                <a:ext uri="{FF2B5EF4-FFF2-40B4-BE49-F238E27FC236}">
                  <a16:creationId xmlns:a16="http://schemas.microsoft.com/office/drawing/2014/main" id="{C053BCA7-B32F-F445-BE5D-B5DFD07C3A3E}"/>
                </a:ext>
              </a:extLst>
            </p:cNvPr>
            <p:cNvSpPr txBox="1"/>
            <p:nvPr/>
          </p:nvSpPr>
          <p:spPr>
            <a:xfrm>
              <a:off x="921215" y="2673036"/>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behavior</a:t>
              </a:r>
            </a:p>
          </p:txBody>
        </p:sp>
        <p:sp>
          <p:nvSpPr>
            <p:cNvPr id="19" name="TextBox 18">
              <a:extLst>
                <a:ext uri="{FF2B5EF4-FFF2-40B4-BE49-F238E27FC236}">
                  <a16:creationId xmlns:a16="http://schemas.microsoft.com/office/drawing/2014/main" id="{B0C8F134-A183-CB45-B5DF-C2276C3D077D}"/>
                </a:ext>
              </a:extLst>
            </p:cNvPr>
            <p:cNvSpPr txBox="1"/>
            <p:nvPr/>
          </p:nvSpPr>
          <p:spPr>
            <a:xfrm>
              <a:off x="1014598" y="2298929"/>
              <a:ext cx="2035232" cy="276999"/>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Pair&lt;K, V&gt;[] data</a:t>
              </a:r>
            </a:p>
          </p:txBody>
        </p:sp>
      </p:grpSp>
      <p:sp>
        <p:nvSpPr>
          <p:cNvPr id="20" name="Rectangle 19">
            <a:extLst>
              <a:ext uri="{FF2B5EF4-FFF2-40B4-BE49-F238E27FC236}">
                <a16:creationId xmlns:a16="http://schemas.microsoft.com/office/drawing/2014/main" id="{130AA161-9E40-854D-BE46-0D256726AA31}"/>
              </a:ext>
            </a:extLst>
          </p:cNvPr>
          <p:cNvSpPr/>
          <p:nvPr/>
        </p:nvSpPr>
        <p:spPr>
          <a:xfrm>
            <a:off x="7007888" y="1424427"/>
            <a:ext cx="4754610" cy="2868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0A52A83-078E-454D-A946-26C7D9FCC42A}"/>
              </a:ext>
            </a:extLst>
          </p:cNvPr>
          <p:cNvSpPr txBox="1"/>
          <p:nvPr/>
        </p:nvSpPr>
        <p:spPr>
          <a:xfrm>
            <a:off x="7146740" y="1605096"/>
            <a:ext cx="2050964" cy="2412199"/>
          </a:xfrm>
          <a:prstGeom prst="rect">
            <a:avLst/>
          </a:prstGeom>
          <a:noFill/>
        </p:spPr>
        <p:txBody>
          <a:bodyPr wrap="square" rtlCol="0">
            <a:spAutoFit/>
          </a:bodyPr>
          <a:lstStyle/>
          <a:p>
            <a:r>
              <a:rPr lang="en-US"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Big O Analysis</a:t>
            </a:r>
            <a:endParaRPr lang="en-US" dirty="0">
              <a:latin typeface="Courier New" panose="02070309020205020404" pitchFamily="49" charset="0"/>
              <a:ea typeface="Segoe UI Historic" panose="020B0502040204020203" pitchFamily="34" charset="0"/>
              <a:cs typeface="Courier New" panose="02070309020205020404" pitchFamily="49" charset="0"/>
            </a:endParaRP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put()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get()</a:t>
            </a:r>
          </a:p>
          <a:p>
            <a:pPr>
              <a:lnSpc>
                <a:spcPct val="150000"/>
              </a:lnSpc>
            </a:pPr>
            <a:r>
              <a:rPr lang="en-US" dirty="0" err="1">
                <a:latin typeface="Courier New" panose="02070309020205020404" pitchFamily="49" charset="0"/>
                <a:ea typeface="Segoe UI Historic" panose="020B0502040204020203" pitchFamily="34" charset="0"/>
                <a:cs typeface="Courier New" panose="02070309020205020404" pitchFamily="49" charset="0"/>
              </a:rPr>
              <a:t>containsKey</a:t>
            </a:r>
            <a:r>
              <a:rPr lang="en-US" dirty="0">
                <a:latin typeface="Courier New" panose="02070309020205020404" pitchFamily="49" charset="0"/>
                <a:ea typeface="Segoe UI Historic" panose="020B0502040204020203" pitchFamily="34" charset="0"/>
                <a:cs typeface="Courier New" panose="02070309020205020404" pitchFamily="49" charset="0"/>
              </a:rPr>
              <a: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remove()</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size()</a:t>
            </a:r>
          </a:p>
        </p:txBody>
      </p:sp>
      <p:sp>
        <p:nvSpPr>
          <p:cNvPr id="22" name="TextBox 21">
            <a:extLst>
              <a:ext uri="{FF2B5EF4-FFF2-40B4-BE49-F238E27FC236}">
                <a16:creationId xmlns:a16="http://schemas.microsoft.com/office/drawing/2014/main" id="{FECBDCE2-5630-2145-812A-5DCFEE8700A3}"/>
              </a:ext>
            </a:extLst>
          </p:cNvPr>
          <p:cNvSpPr txBox="1"/>
          <p:nvPr/>
        </p:nvSpPr>
        <p:spPr>
          <a:xfrm>
            <a:off x="9079727" y="3551649"/>
            <a:ext cx="1558440"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23" name="TextBox 22">
            <a:extLst>
              <a:ext uri="{FF2B5EF4-FFF2-40B4-BE49-F238E27FC236}">
                <a16:creationId xmlns:a16="http://schemas.microsoft.com/office/drawing/2014/main" id="{09B23651-8E95-AA44-88CF-669D51914BB8}"/>
              </a:ext>
            </a:extLst>
          </p:cNvPr>
          <p:cNvSpPr txBox="1"/>
          <p:nvPr/>
        </p:nvSpPr>
        <p:spPr>
          <a:xfrm>
            <a:off x="9079727" y="1937955"/>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4" name="TextBox 23">
            <a:extLst>
              <a:ext uri="{FF2B5EF4-FFF2-40B4-BE49-F238E27FC236}">
                <a16:creationId xmlns:a16="http://schemas.microsoft.com/office/drawing/2014/main" id="{AD774A97-7CEC-AE42-9214-985D90EE1DAB}"/>
              </a:ext>
            </a:extLst>
          </p:cNvPr>
          <p:cNvSpPr txBox="1"/>
          <p:nvPr/>
        </p:nvSpPr>
        <p:spPr>
          <a:xfrm>
            <a:off x="9079727" y="2334312"/>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5" name="TextBox 24">
            <a:extLst>
              <a:ext uri="{FF2B5EF4-FFF2-40B4-BE49-F238E27FC236}">
                <a16:creationId xmlns:a16="http://schemas.microsoft.com/office/drawing/2014/main" id="{A757C3FB-89EE-764B-9E5F-59DEAD848E0C}"/>
              </a:ext>
            </a:extLst>
          </p:cNvPr>
          <p:cNvSpPr txBox="1"/>
          <p:nvPr/>
        </p:nvSpPr>
        <p:spPr>
          <a:xfrm>
            <a:off x="9079727" y="2774733"/>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6" name="TextBox 25">
            <a:extLst>
              <a:ext uri="{FF2B5EF4-FFF2-40B4-BE49-F238E27FC236}">
                <a16:creationId xmlns:a16="http://schemas.microsoft.com/office/drawing/2014/main" id="{F11C23BF-8160-B545-8A9F-C46049B1B78C}"/>
              </a:ext>
            </a:extLst>
          </p:cNvPr>
          <p:cNvSpPr txBox="1"/>
          <p:nvPr/>
        </p:nvSpPr>
        <p:spPr>
          <a:xfrm>
            <a:off x="9079727" y="3182317"/>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graphicFrame>
        <p:nvGraphicFramePr>
          <p:cNvPr id="27" name="Content Placeholder 5">
            <a:extLst>
              <a:ext uri="{FF2B5EF4-FFF2-40B4-BE49-F238E27FC236}">
                <a16:creationId xmlns:a16="http://schemas.microsoft.com/office/drawing/2014/main" id="{EF22EFAD-3E7B-CE43-B213-606F8A5B4AA4}"/>
              </a:ext>
            </a:extLst>
          </p:cNvPr>
          <p:cNvGraphicFramePr>
            <a:graphicFrameLocks noGrp="1"/>
          </p:cNvGraphicFramePr>
          <p:nvPr>
            <p:ph idx="1"/>
          </p:nvPr>
        </p:nvGraphicFramePr>
        <p:xfrm>
          <a:off x="3278112" y="5411601"/>
          <a:ext cx="3868628" cy="1062382"/>
        </p:xfrm>
        <a:graphic>
          <a:graphicData uri="http://schemas.openxmlformats.org/drawingml/2006/table">
            <a:tbl>
              <a:tblPr firstRow="1" bandRow="1">
                <a:tableStyleId>{5C22544A-7EE6-4342-B048-85BDC9FD1C3A}</a:tableStyleId>
              </a:tblPr>
              <a:tblGrid>
                <a:gridCol w="967157">
                  <a:extLst>
                    <a:ext uri="{9D8B030D-6E8A-4147-A177-3AD203B41FA5}">
                      <a16:colId xmlns:a16="http://schemas.microsoft.com/office/drawing/2014/main" val="3634816842"/>
                    </a:ext>
                  </a:extLst>
                </a:gridCol>
                <a:gridCol w="967157">
                  <a:extLst>
                    <a:ext uri="{9D8B030D-6E8A-4147-A177-3AD203B41FA5}">
                      <a16:colId xmlns:a16="http://schemas.microsoft.com/office/drawing/2014/main" val="2376362431"/>
                    </a:ext>
                  </a:extLst>
                </a:gridCol>
                <a:gridCol w="967157">
                  <a:extLst>
                    <a:ext uri="{9D8B030D-6E8A-4147-A177-3AD203B41FA5}">
                      <a16:colId xmlns:a16="http://schemas.microsoft.com/office/drawing/2014/main" val="2204204455"/>
                    </a:ext>
                  </a:extLst>
                </a:gridCol>
                <a:gridCol w="967157">
                  <a:extLst>
                    <a:ext uri="{9D8B030D-6E8A-4147-A177-3AD203B41FA5}">
                      <a16:colId xmlns:a16="http://schemas.microsoft.com/office/drawing/2014/main" val="584026190"/>
                    </a:ext>
                  </a:extLst>
                </a:gridCol>
              </a:tblGrid>
              <a:tr h="531191">
                <a:tc>
                  <a:txBody>
                    <a:bodyPr/>
                    <a:lstStyle/>
                    <a:p>
                      <a:pPr algn="ctr"/>
                      <a:r>
                        <a:rPr lang="en-US"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0879438"/>
                  </a:ext>
                </a:extLst>
              </a:tr>
              <a:tr h="531191">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i="1" dirty="0">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i="1" dirty="0">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997942"/>
                  </a:ext>
                </a:extLst>
              </a:tr>
            </a:tbl>
          </a:graphicData>
        </a:graphic>
      </p:graphicFrame>
      <p:sp>
        <p:nvSpPr>
          <p:cNvPr id="28" name="TextBox 27">
            <a:extLst>
              <a:ext uri="{FF2B5EF4-FFF2-40B4-BE49-F238E27FC236}">
                <a16:creationId xmlns:a16="http://schemas.microsoft.com/office/drawing/2014/main" id="{7E8E9485-CFD3-D44C-85AA-D03E1A58C580}"/>
              </a:ext>
            </a:extLst>
          </p:cNvPr>
          <p:cNvSpPr txBox="1"/>
          <p:nvPr/>
        </p:nvSpPr>
        <p:spPr>
          <a:xfrm>
            <a:off x="648841" y="4889811"/>
            <a:ext cx="2320363" cy="1938992"/>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put(‘a’, 1)</a:t>
            </a:r>
          </a:p>
          <a:p>
            <a:r>
              <a:rPr lang="en-US" sz="2000" dirty="0">
                <a:latin typeface="Courier New" panose="02070309020205020404" pitchFamily="49" charset="0"/>
                <a:cs typeface="Courier New" panose="02070309020205020404" pitchFamily="49" charset="0"/>
              </a:rPr>
              <a:t>put(‘b’, 2)</a:t>
            </a:r>
          </a:p>
          <a:p>
            <a:r>
              <a:rPr lang="en-US" sz="2000" dirty="0">
                <a:latin typeface="Courier New" panose="02070309020205020404" pitchFamily="49" charset="0"/>
                <a:cs typeface="Courier New" panose="02070309020205020404" pitchFamily="49" charset="0"/>
              </a:rPr>
              <a:t>put(‘c’, 3)</a:t>
            </a:r>
          </a:p>
          <a:p>
            <a:r>
              <a:rPr lang="en-US" sz="2000" dirty="0">
                <a:latin typeface="Courier New" panose="02070309020205020404" pitchFamily="49" charset="0"/>
                <a:cs typeface="Courier New" panose="02070309020205020404" pitchFamily="49" charset="0"/>
              </a:rPr>
              <a:t>put(‘d’, 4)</a:t>
            </a:r>
          </a:p>
          <a:p>
            <a:r>
              <a:rPr lang="en-US" sz="2000" dirty="0">
                <a:latin typeface="Courier New" panose="02070309020205020404" pitchFamily="49" charset="0"/>
                <a:cs typeface="Courier New" panose="02070309020205020404" pitchFamily="49" charset="0"/>
              </a:rPr>
              <a:t>remove(‘b’)</a:t>
            </a:r>
          </a:p>
          <a:p>
            <a:r>
              <a:rPr lang="en-US" sz="2000" dirty="0">
                <a:latin typeface="Courier New" panose="02070309020205020404" pitchFamily="49" charset="0"/>
                <a:cs typeface="Courier New" panose="02070309020205020404" pitchFamily="49" charset="0"/>
              </a:rPr>
              <a:t>put(‘a’, 97)</a:t>
            </a:r>
          </a:p>
        </p:txBody>
      </p:sp>
      <p:sp>
        <p:nvSpPr>
          <p:cNvPr id="29" name="TextBox 28">
            <a:extLst>
              <a:ext uri="{FF2B5EF4-FFF2-40B4-BE49-F238E27FC236}">
                <a16:creationId xmlns:a16="http://schemas.microsoft.com/office/drawing/2014/main" id="{2F9FA22B-BB2E-8549-A587-266013B0D1FB}"/>
              </a:ext>
            </a:extLst>
          </p:cNvPr>
          <p:cNvSpPr txBox="1"/>
          <p:nvPr/>
        </p:nvSpPr>
        <p:spPr>
          <a:xfrm>
            <a:off x="3262988" y="6021799"/>
            <a:ext cx="811441" cy="369332"/>
          </a:xfrm>
          <a:prstGeom prst="rect">
            <a:avLst/>
          </a:prstGeom>
          <a:noFill/>
        </p:spPr>
        <p:txBody>
          <a:bodyPr wrap="none" rtlCol="0">
            <a:spAutoFit/>
          </a:bodyPr>
          <a:lstStyle/>
          <a:p>
            <a:r>
              <a:rPr lang="en-US" b="1" dirty="0">
                <a:solidFill>
                  <a:srgbClr val="4C3282"/>
                </a:solidFill>
              </a:rPr>
              <a:t>(‘a’, 1)</a:t>
            </a:r>
          </a:p>
        </p:txBody>
      </p:sp>
      <p:sp>
        <p:nvSpPr>
          <p:cNvPr id="43" name="TextBox 42">
            <a:extLst>
              <a:ext uri="{FF2B5EF4-FFF2-40B4-BE49-F238E27FC236}">
                <a16:creationId xmlns:a16="http://schemas.microsoft.com/office/drawing/2014/main" id="{5E73055A-ED5C-5145-B895-0661A5023510}"/>
              </a:ext>
            </a:extLst>
          </p:cNvPr>
          <p:cNvSpPr txBox="1"/>
          <p:nvPr/>
        </p:nvSpPr>
        <p:spPr>
          <a:xfrm>
            <a:off x="4332537" y="6021799"/>
            <a:ext cx="811441" cy="369332"/>
          </a:xfrm>
          <a:prstGeom prst="rect">
            <a:avLst/>
          </a:prstGeom>
          <a:noFill/>
        </p:spPr>
        <p:txBody>
          <a:bodyPr wrap="none" rtlCol="0">
            <a:spAutoFit/>
          </a:bodyPr>
          <a:lstStyle/>
          <a:p>
            <a:r>
              <a:rPr lang="en-US" b="1" dirty="0">
                <a:solidFill>
                  <a:srgbClr val="4C3282"/>
                </a:solidFill>
              </a:rPr>
              <a:t>(‘b’, 2)</a:t>
            </a:r>
          </a:p>
        </p:txBody>
      </p:sp>
      <p:grpSp>
        <p:nvGrpSpPr>
          <p:cNvPr id="44" name="Group 43">
            <a:extLst>
              <a:ext uri="{FF2B5EF4-FFF2-40B4-BE49-F238E27FC236}">
                <a16:creationId xmlns:a16="http://schemas.microsoft.com/office/drawing/2014/main" id="{F70B4FF1-3580-C546-B593-7735A4127DF9}"/>
              </a:ext>
            </a:extLst>
          </p:cNvPr>
          <p:cNvGrpSpPr/>
          <p:nvPr/>
        </p:nvGrpSpPr>
        <p:grpSpPr>
          <a:xfrm>
            <a:off x="648841" y="1427566"/>
            <a:ext cx="2320363" cy="3313705"/>
            <a:chOff x="908857" y="1530095"/>
            <a:chExt cx="2320363" cy="3313705"/>
          </a:xfrm>
        </p:grpSpPr>
        <p:sp>
          <p:nvSpPr>
            <p:cNvPr id="45" name="Rectangle 44">
              <a:extLst>
                <a:ext uri="{FF2B5EF4-FFF2-40B4-BE49-F238E27FC236}">
                  <a16:creationId xmlns:a16="http://schemas.microsoft.com/office/drawing/2014/main" id="{9C1F820A-A742-1F46-940B-49012129990D}"/>
                </a:ext>
              </a:extLst>
            </p:cNvPr>
            <p:cNvSpPr/>
            <p:nvPr/>
          </p:nvSpPr>
          <p:spPr>
            <a:xfrm>
              <a:off x="908857" y="2061556"/>
              <a:ext cx="2320363" cy="2782244"/>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769DD73-A938-2B44-ABDD-8B004CF4C7A1}"/>
                </a:ext>
              </a:extLst>
            </p:cNvPr>
            <p:cNvSpPr/>
            <p:nvPr/>
          </p:nvSpPr>
          <p:spPr>
            <a:xfrm>
              <a:off x="908858" y="1530095"/>
              <a:ext cx="2320362"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Dictionary ADT</a:t>
              </a:r>
            </a:p>
          </p:txBody>
        </p:sp>
        <p:sp>
          <p:nvSpPr>
            <p:cNvPr id="47" name="TextBox 46">
              <a:extLst>
                <a:ext uri="{FF2B5EF4-FFF2-40B4-BE49-F238E27FC236}">
                  <a16:creationId xmlns:a16="http://schemas.microsoft.com/office/drawing/2014/main" id="{F399056C-F696-0442-801F-86E53552423E}"/>
                </a:ext>
              </a:extLst>
            </p:cNvPr>
            <p:cNvSpPr txBox="1"/>
            <p:nvPr/>
          </p:nvSpPr>
          <p:spPr>
            <a:xfrm>
              <a:off x="1076296" y="2988919"/>
              <a:ext cx="2152924" cy="1754326"/>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put(key, 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collection indexed with key</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get(key)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item associated with key</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containsKey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if key already in use</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remove(key)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remove item and associated key</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count of items</a:t>
              </a:r>
            </a:p>
          </p:txBody>
        </p:sp>
        <p:sp>
          <p:nvSpPr>
            <p:cNvPr id="48" name="TextBox 47">
              <a:extLst>
                <a:ext uri="{FF2B5EF4-FFF2-40B4-BE49-F238E27FC236}">
                  <a16:creationId xmlns:a16="http://schemas.microsoft.com/office/drawing/2014/main" id="{4EE41F04-DD8A-3E42-8E3A-05EE9C60E424}"/>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49" name="TextBox 48">
              <a:extLst>
                <a:ext uri="{FF2B5EF4-FFF2-40B4-BE49-F238E27FC236}">
                  <a16:creationId xmlns:a16="http://schemas.microsoft.com/office/drawing/2014/main" id="{126699E0-B7C0-0640-A69D-2DA9E06C979C}"/>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50" name="TextBox 49">
              <a:extLst>
                <a:ext uri="{FF2B5EF4-FFF2-40B4-BE49-F238E27FC236}">
                  <a16:creationId xmlns:a16="http://schemas.microsoft.com/office/drawing/2014/main" id="{43B3152C-FEEC-AD45-9F1C-033ED6C1FEF4}"/>
                </a:ext>
              </a:extLst>
            </p:cNvPr>
            <p:cNvSpPr txBox="1"/>
            <p:nvPr/>
          </p:nvSpPr>
          <p:spPr>
            <a:xfrm>
              <a:off x="1076295" y="2335727"/>
              <a:ext cx="2035232"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items &amp; keys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Count of items</a:t>
              </a:r>
            </a:p>
          </p:txBody>
        </p:sp>
      </p:grpSp>
      <p:sp>
        <p:nvSpPr>
          <p:cNvPr id="52" name="TextBox 51">
            <a:extLst>
              <a:ext uri="{FF2B5EF4-FFF2-40B4-BE49-F238E27FC236}">
                <a16:creationId xmlns:a16="http://schemas.microsoft.com/office/drawing/2014/main" id="{28197E85-4CC6-574A-B932-1BBE03349184}"/>
              </a:ext>
            </a:extLst>
          </p:cNvPr>
          <p:cNvSpPr txBox="1"/>
          <p:nvPr/>
        </p:nvSpPr>
        <p:spPr>
          <a:xfrm>
            <a:off x="5299668" y="6021799"/>
            <a:ext cx="811441" cy="369332"/>
          </a:xfrm>
          <a:prstGeom prst="rect">
            <a:avLst/>
          </a:prstGeom>
          <a:noFill/>
        </p:spPr>
        <p:txBody>
          <a:bodyPr wrap="none" rtlCol="0">
            <a:spAutoFit/>
          </a:bodyPr>
          <a:lstStyle/>
          <a:p>
            <a:r>
              <a:rPr lang="en-US" b="1" dirty="0">
                <a:solidFill>
                  <a:srgbClr val="4C3282"/>
                </a:solidFill>
              </a:rPr>
              <a:t>(‘c’, 3)</a:t>
            </a:r>
          </a:p>
        </p:txBody>
      </p:sp>
      <p:sp>
        <p:nvSpPr>
          <p:cNvPr id="53" name="TextBox 52">
            <a:extLst>
              <a:ext uri="{FF2B5EF4-FFF2-40B4-BE49-F238E27FC236}">
                <a16:creationId xmlns:a16="http://schemas.microsoft.com/office/drawing/2014/main" id="{EBEEA012-2C4B-F14B-BD13-3F504E713F2F}"/>
              </a:ext>
            </a:extLst>
          </p:cNvPr>
          <p:cNvSpPr txBox="1"/>
          <p:nvPr/>
        </p:nvSpPr>
        <p:spPr>
          <a:xfrm>
            <a:off x="3744801" y="6016959"/>
            <a:ext cx="500458" cy="369332"/>
          </a:xfrm>
          <a:prstGeom prst="rect">
            <a:avLst/>
          </a:prstGeom>
          <a:solidFill>
            <a:schemeClr val="bg1"/>
          </a:solidFill>
        </p:spPr>
        <p:txBody>
          <a:bodyPr wrap="none" rtlCol="0">
            <a:spAutoFit/>
          </a:bodyPr>
          <a:lstStyle/>
          <a:p>
            <a:r>
              <a:rPr lang="en-US" b="1" dirty="0">
                <a:solidFill>
                  <a:srgbClr val="4C3282"/>
                </a:solidFill>
              </a:rPr>
              <a:t>97)</a:t>
            </a:r>
          </a:p>
        </p:txBody>
      </p:sp>
      <p:sp>
        <p:nvSpPr>
          <p:cNvPr id="54" name="TextBox 53">
            <a:extLst>
              <a:ext uri="{FF2B5EF4-FFF2-40B4-BE49-F238E27FC236}">
                <a16:creationId xmlns:a16="http://schemas.microsoft.com/office/drawing/2014/main" id="{511AFCD3-CB3B-B846-89FF-AF2590DE3D34}"/>
              </a:ext>
            </a:extLst>
          </p:cNvPr>
          <p:cNvSpPr txBox="1"/>
          <p:nvPr/>
        </p:nvSpPr>
        <p:spPr>
          <a:xfrm>
            <a:off x="6222011" y="6021799"/>
            <a:ext cx="811441" cy="369332"/>
          </a:xfrm>
          <a:prstGeom prst="rect">
            <a:avLst/>
          </a:prstGeom>
          <a:solidFill>
            <a:schemeClr val="bg1"/>
          </a:solidFill>
        </p:spPr>
        <p:txBody>
          <a:bodyPr wrap="none" rtlCol="0">
            <a:spAutoFit/>
          </a:bodyPr>
          <a:lstStyle/>
          <a:p>
            <a:r>
              <a:rPr lang="en-US" b="1" dirty="0">
                <a:solidFill>
                  <a:srgbClr val="4C3282"/>
                </a:solidFill>
              </a:rPr>
              <a:t>(‘d’, 4)</a:t>
            </a:r>
          </a:p>
        </p:txBody>
      </p:sp>
      <p:sp>
        <p:nvSpPr>
          <p:cNvPr id="33" name="Footer Placeholder 3">
            <a:extLst>
              <a:ext uri="{FF2B5EF4-FFF2-40B4-BE49-F238E27FC236}">
                <a16:creationId xmlns:a16="http://schemas.microsoft.com/office/drawing/2014/main" id="{7176D6FE-5243-904C-B002-BD4BFA8DD166}"/>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34" name="TextBox 33">
            <a:extLst>
              <a:ext uri="{FF2B5EF4-FFF2-40B4-BE49-F238E27FC236}">
                <a16:creationId xmlns:a16="http://schemas.microsoft.com/office/drawing/2014/main" id="{C9CEA69D-16F6-2345-B368-985E32FC76B7}"/>
              </a:ext>
            </a:extLst>
          </p:cNvPr>
          <p:cNvSpPr txBox="1"/>
          <p:nvPr/>
        </p:nvSpPr>
        <p:spPr>
          <a:xfrm>
            <a:off x="10769382" y="62653"/>
            <a:ext cx="1334211" cy="430887"/>
          </a:xfrm>
          <a:prstGeom prst="rect">
            <a:avLst/>
          </a:prstGeom>
          <a:solidFill>
            <a:srgbClr val="4C3282"/>
          </a:solidFill>
        </p:spPr>
        <p:txBody>
          <a:bodyPr wrap="none" rtlCol="0">
            <a:spAutoFit/>
          </a:bodyPr>
          <a:lstStyle/>
          <a:p>
            <a:r>
              <a:rPr lang="en-US" sz="2200" dirty="0">
                <a:solidFill>
                  <a:schemeClr val="bg1"/>
                </a:solidFill>
                <a:latin typeface="Segoe UI Semilight" panose="020B0402040204020203" pitchFamily="34" charset="0"/>
              </a:rPr>
              <a:t>2 Minutes</a:t>
            </a:r>
          </a:p>
        </p:txBody>
      </p:sp>
    </p:spTree>
    <p:extLst>
      <p:ext uri="{BB962C8B-B14F-4D97-AF65-F5344CB8AC3E}">
        <p14:creationId xmlns:p14="http://schemas.microsoft.com/office/powerpoint/2010/main" val="274900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2" end="2"/>
                                            </p:txEl>
                                          </p:spTgt>
                                        </p:tgtEl>
                                        <p:attrNameLst>
                                          <p:attrName>style.visibility</p:attrName>
                                        </p:attrNameLst>
                                      </p:cBhvr>
                                      <p:to>
                                        <p:strVal val="visible"/>
                                      </p:to>
                                    </p:set>
                                    <p:animEffect transition="in" filter="fade">
                                      <p:cBhvr>
                                        <p:cTn id="7" dur="500"/>
                                        <p:tgtEl>
                                          <p:spTgt spid="2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
                                            <p:txEl>
                                              <p:pRg st="3" end="3"/>
                                            </p:txEl>
                                          </p:spTgt>
                                        </p:tgtEl>
                                        <p:attrNameLst>
                                          <p:attrName>style.visibility</p:attrName>
                                        </p:attrNameLst>
                                      </p:cBhvr>
                                      <p:to>
                                        <p:strVal val="visible"/>
                                      </p:to>
                                    </p:set>
                                    <p:animEffect transition="in" filter="fade">
                                      <p:cBhvr>
                                        <p:cTn id="17" dur="500"/>
                                        <p:tgtEl>
                                          <p:spTgt spid="2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4"/>
                                        </p:tgtEl>
                                        <p:attrNameLst>
                                          <p:attrName>style.visibility</p:attrName>
                                        </p:attrNameLst>
                                      </p:cBhvr>
                                      <p:to>
                                        <p:strVal val="visible"/>
                                      </p:to>
                                    </p:set>
                                    <p:animEffect transition="in" filter="fade">
                                      <p:cBhvr>
                                        <p:cTn id="22" dur="500"/>
                                        <p:tgtEl>
                                          <p:spTgt spid="5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transition="in" filter="fade">
                                      <p:cBhvr>
                                        <p:cTn id="27" dur="500"/>
                                        <p:tgtEl>
                                          <p:spTgt spid="2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0" presetClass="path" presetSubtype="0" accel="50000" decel="50000" fill="hold" grpId="1" nodeType="clickEffect">
                                  <p:stCondLst>
                                    <p:cond delay="0"/>
                                  </p:stCondLst>
                                  <p:childTnLst>
                                    <p:animMotion origin="layout" path="M 2.08333E-7 -1.11111E-6 L -0.16042 -1.11111E-6 " pathEditMode="relative" rAng="0" ptsTypes="AA">
                                      <p:cBhvr>
                                        <p:cTn id="31" dur="2000" fill="hold"/>
                                        <p:tgtEl>
                                          <p:spTgt spid="54"/>
                                        </p:tgtEl>
                                        <p:attrNameLst>
                                          <p:attrName>ppt_x</p:attrName>
                                          <p:attrName>ppt_y</p:attrName>
                                        </p:attrNameLst>
                                      </p:cBhvr>
                                      <p:rCtr x="-8021" y="0"/>
                                    </p:animMotion>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8">
                                            <p:txEl>
                                              <p:pRg st="5" end="5"/>
                                            </p:txEl>
                                          </p:spTgt>
                                        </p:tgtEl>
                                        <p:attrNameLst>
                                          <p:attrName>style.visibility</p:attrName>
                                        </p:attrNameLst>
                                      </p:cBhvr>
                                      <p:to>
                                        <p:strVal val="visible"/>
                                      </p:to>
                                    </p:set>
                                    <p:animEffect transition="in" filter="fade">
                                      <p:cBhvr>
                                        <p:cTn id="36" dur="500"/>
                                        <p:tgtEl>
                                          <p:spTgt spid="28">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52" grpId="0"/>
      <p:bldP spid="53" grpId="0" animBg="1"/>
      <p:bldP spid="54" grpId="0" animBg="1"/>
      <p:bldP spid="54"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9E6CA-224D-2F4E-BD51-B3E8AF64743C}"/>
              </a:ext>
            </a:extLst>
          </p:cNvPr>
          <p:cNvSpPr>
            <a:spLocks noGrp="1"/>
          </p:cNvSpPr>
          <p:nvPr>
            <p:ph type="title"/>
          </p:nvPr>
        </p:nvSpPr>
        <p:spPr/>
        <p:txBody>
          <a:bodyPr/>
          <a:lstStyle/>
          <a:p>
            <a:r>
              <a:rPr lang="en-US" dirty="0"/>
              <a:t>Implementing a Dictionary with Nodes</a:t>
            </a:r>
          </a:p>
        </p:txBody>
      </p:sp>
      <p:sp>
        <p:nvSpPr>
          <p:cNvPr id="5" name="Slide Number Placeholder 4">
            <a:extLst>
              <a:ext uri="{FF2B5EF4-FFF2-40B4-BE49-F238E27FC236}">
                <a16:creationId xmlns:a16="http://schemas.microsoft.com/office/drawing/2014/main" id="{066ECC38-7804-FC48-878B-AB5C9CCF33BE}"/>
              </a:ext>
            </a:extLst>
          </p:cNvPr>
          <p:cNvSpPr>
            <a:spLocks noGrp="1"/>
          </p:cNvSpPr>
          <p:nvPr>
            <p:ph type="sldNum" sz="quarter" idx="12"/>
          </p:nvPr>
        </p:nvSpPr>
        <p:spPr/>
        <p:txBody>
          <a:bodyPr/>
          <a:lstStyle/>
          <a:p>
            <a:fld id="{659665DE-58FC-41F4-AC58-2C90A5E00527}" type="slidenum">
              <a:rPr lang="en-US" smtClean="0"/>
              <a:t>31</a:t>
            </a:fld>
            <a:endParaRPr lang="en-US"/>
          </a:p>
        </p:txBody>
      </p:sp>
      <p:grpSp>
        <p:nvGrpSpPr>
          <p:cNvPr id="13" name="Group 12">
            <a:extLst>
              <a:ext uri="{FF2B5EF4-FFF2-40B4-BE49-F238E27FC236}">
                <a16:creationId xmlns:a16="http://schemas.microsoft.com/office/drawing/2014/main" id="{D80C0270-E7C8-CD41-8FC7-469E1530D9D3}"/>
              </a:ext>
            </a:extLst>
          </p:cNvPr>
          <p:cNvGrpSpPr/>
          <p:nvPr/>
        </p:nvGrpSpPr>
        <p:grpSpPr>
          <a:xfrm>
            <a:off x="3620695" y="1430273"/>
            <a:ext cx="3869239" cy="3481303"/>
            <a:chOff x="908858" y="1530095"/>
            <a:chExt cx="3869239" cy="3481303"/>
          </a:xfrm>
        </p:grpSpPr>
        <p:sp>
          <p:nvSpPr>
            <p:cNvPr id="14" name="Rectangle 13">
              <a:extLst>
                <a:ext uri="{FF2B5EF4-FFF2-40B4-BE49-F238E27FC236}">
                  <a16:creationId xmlns:a16="http://schemas.microsoft.com/office/drawing/2014/main" id="{D6FE16D3-EB1E-4E4A-A7D1-334AC7DAF77A}"/>
                </a:ext>
              </a:extLst>
            </p:cNvPr>
            <p:cNvSpPr/>
            <p:nvPr/>
          </p:nvSpPr>
          <p:spPr>
            <a:xfrm>
              <a:off x="908858" y="2061557"/>
              <a:ext cx="3869239" cy="2949841"/>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FAED8D-8EAF-DC48-9A1F-888BA3D2DEFF}"/>
                </a:ext>
              </a:extLst>
            </p:cNvPr>
            <p:cNvSpPr/>
            <p:nvPr/>
          </p:nvSpPr>
          <p:spPr>
            <a:xfrm>
              <a:off x="908858" y="1530095"/>
              <a:ext cx="3869234"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LinkedDictionary</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&lt;K, V&gt;</a:t>
              </a:r>
            </a:p>
          </p:txBody>
        </p:sp>
        <p:sp>
          <p:nvSpPr>
            <p:cNvPr id="16" name="TextBox 15">
              <a:extLst>
                <a:ext uri="{FF2B5EF4-FFF2-40B4-BE49-F238E27FC236}">
                  <a16:creationId xmlns:a16="http://schemas.microsoft.com/office/drawing/2014/main" id="{ED13A7C6-AF41-F34D-9959-B84827B35032}"/>
                </a:ext>
              </a:extLst>
            </p:cNvPr>
            <p:cNvSpPr txBox="1"/>
            <p:nvPr/>
          </p:nvSpPr>
          <p:spPr>
            <a:xfrm>
              <a:off x="1014215" y="2887740"/>
              <a:ext cx="3763877" cy="2123658"/>
            </a:xfrm>
            <a:prstGeom prst="rect">
              <a:avLst/>
            </a:prstGeom>
            <a:noFill/>
          </p:spPr>
          <p:txBody>
            <a:bodyPr wrap="square" rtlCol="0">
              <a:spAutoFit/>
            </a:bodyPr>
            <a:lstStyle/>
            <a:p>
              <a:r>
                <a:rPr lang="en-US" sz="1200" u="sng" dirty="0">
                  <a:latin typeface="Courier New" panose="02070309020205020404" pitchFamily="49" charset="0"/>
                  <a:cs typeface="Courier New" panose="02070309020205020404" pitchFamily="49" charset="0"/>
                </a:rPr>
                <a:t>put</a:t>
              </a:r>
              <a:r>
                <a:rPr lang="en-US" sz="1200" dirty="0">
                  <a:latin typeface="Courier New" panose="02070309020205020404" pitchFamily="49" charset="0"/>
                  <a:cs typeface="Courier New" panose="02070309020205020404" pitchFamily="49" charset="0"/>
                </a:rPr>
                <a:t> if key is unused, create new with pair, add to front of list, else replace with new value</a:t>
              </a:r>
            </a:p>
            <a:p>
              <a:r>
                <a:rPr lang="en-US" sz="1200" u="sng" dirty="0">
                  <a:latin typeface="Courier New" panose="02070309020205020404" pitchFamily="49" charset="0"/>
                  <a:cs typeface="Courier New" panose="02070309020205020404" pitchFamily="49" charset="0"/>
                </a:rPr>
                <a:t>get</a:t>
              </a:r>
              <a:r>
                <a:rPr lang="en-US" sz="1200" dirty="0">
                  <a:latin typeface="Courier New" panose="02070309020205020404" pitchFamily="49" charset="0"/>
                  <a:cs typeface="Courier New" panose="02070309020205020404" pitchFamily="49" charset="0"/>
                </a:rPr>
                <a:t> scan all pairs looking for given key, return associated item if found</a:t>
              </a:r>
            </a:p>
            <a:p>
              <a:r>
                <a:rPr lang="en-US" sz="1200" u="sng" dirty="0" err="1">
                  <a:latin typeface="Courier New" panose="02070309020205020404" pitchFamily="49" charset="0"/>
                  <a:cs typeface="Courier New" panose="02070309020205020404" pitchFamily="49" charset="0"/>
                </a:rPr>
                <a:t>containsKey</a:t>
              </a:r>
              <a:r>
                <a:rPr lang="en-US" sz="1200" dirty="0">
                  <a:latin typeface="Courier New" panose="02070309020205020404" pitchFamily="49" charset="0"/>
                  <a:cs typeface="Courier New" panose="02070309020205020404" pitchFamily="49" charset="0"/>
                </a:rPr>
                <a:t> scan all pairs, return if key is found</a:t>
              </a:r>
              <a:endParaRPr lang="en-US" sz="1200" u="sng"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remove</a:t>
              </a:r>
              <a:r>
                <a:rPr lang="en-US" sz="1200" dirty="0">
                  <a:latin typeface="Courier New" panose="02070309020205020404" pitchFamily="49" charset="0"/>
                  <a:cs typeface="Courier New" panose="02070309020205020404" pitchFamily="49" charset="0"/>
                </a:rPr>
                <a:t> scan all pairs, skip pair to be removed </a:t>
              </a:r>
            </a:p>
            <a:p>
              <a:r>
                <a:rPr lang="en-US" sz="1200" u="sng"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return count of items in dictionary</a:t>
              </a:r>
              <a:endParaRPr lang="en-US" sz="1200" u="sng" dirty="0">
                <a:latin typeface="Courier New" panose="020703090202050204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FCEAFF43-4C60-6A4E-BB33-0CBDA4866A6C}"/>
                </a:ext>
              </a:extLst>
            </p:cNvPr>
            <p:cNvSpPr txBox="1"/>
            <p:nvPr/>
          </p:nvSpPr>
          <p:spPr>
            <a:xfrm>
              <a:off x="921215" y="2081381"/>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state</a:t>
              </a:r>
            </a:p>
          </p:txBody>
        </p:sp>
        <p:sp>
          <p:nvSpPr>
            <p:cNvPr id="18" name="TextBox 17">
              <a:extLst>
                <a:ext uri="{FF2B5EF4-FFF2-40B4-BE49-F238E27FC236}">
                  <a16:creationId xmlns:a16="http://schemas.microsoft.com/office/drawing/2014/main" id="{C053BCA7-B32F-F445-BE5D-B5DFD07C3A3E}"/>
                </a:ext>
              </a:extLst>
            </p:cNvPr>
            <p:cNvSpPr txBox="1"/>
            <p:nvPr/>
          </p:nvSpPr>
          <p:spPr>
            <a:xfrm>
              <a:off x="921215" y="2673036"/>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behavior</a:t>
              </a:r>
            </a:p>
          </p:txBody>
        </p:sp>
        <p:sp>
          <p:nvSpPr>
            <p:cNvPr id="19" name="TextBox 18">
              <a:extLst>
                <a:ext uri="{FF2B5EF4-FFF2-40B4-BE49-F238E27FC236}">
                  <a16:creationId xmlns:a16="http://schemas.microsoft.com/office/drawing/2014/main" id="{B0C8F134-A183-CB45-B5DF-C2276C3D077D}"/>
                </a:ext>
              </a:extLst>
            </p:cNvPr>
            <p:cNvSpPr txBox="1"/>
            <p:nvPr/>
          </p:nvSpPr>
          <p:spPr>
            <a:xfrm>
              <a:off x="1014598" y="2298929"/>
              <a:ext cx="2035232"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front</a:t>
              </a:r>
            </a:p>
            <a:p>
              <a:r>
                <a:rPr lang="en-US" sz="1200" dirty="0">
                  <a:latin typeface="Courier New" panose="02070309020205020404" pitchFamily="49" charset="0"/>
                  <a:cs typeface="Courier New" panose="02070309020205020404" pitchFamily="49" charset="0"/>
                </a:rPr>
                <a:t>size</a:t>
              </a:r>
            </a:p>
          </p:txBody>
        </p:sp>
      </p:grpSp>
      <p:sp>
        <p:nvSpPr>
          <p:cNvPr id="20" name="Rectangle 19">
            <a:extLst>
              <a:ext uri="{FF2B5EF4-FFF2-40B4-BE49-F238E27FC236}">
                <a16:creationId xmlns:a16="http://schemas.microsoft.com/office/drawing/2014/main" id="{130AA161-9E40-854D-BE46-0D256726AA31}"/>
              </a:ext>
            </a:extLst>
          </p:cNvPr>
          <p:cNvSpPr/>
          <p:nvPr/>
        </p:nvSpPr>
        <p:spPr>
          <a:xfrm>
            <a:off x="8141420" y="1427566"/>
            <a:ext cx="3752453" cy="2868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40A52A83-078E-454D-A946-26C7D9FCC42A}"/>
              </a:ext>
            </a:extLst>
          </p:cNvPr>
          <p:cNvSpPr txBox="1"/>
          <p:nvPr/>
        </p:nvSpPr>
        <p:spPr>
          <a:xfrm>
            <a:off x="8280272" y="1608235"/>
            <a:ext cx="2050964" cy="2412199"/>
          </a:xfrm>
          <a:prstGeom prst="rect">
            <a:avLst/>
          </a:prstGeom>
          <a:noFill/>
        </p:spPr>
        <p:txBody>
          <a:bodyPr wrap="square" rtlCol="0">
            <a:spAutoFit/>
          </a:bodyPr>
          <a:lstStyle/>
          <a:p>
            <a:r>
              <a:rPr lang="en-US"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Big O Analysis</a:t>
            </a:r>
            <a:endParaRPr lang="en-US" dirty="0">
              <a:latin typeface="Courier New" panose="02070309020205020404" pitchFamily="49" charset="0"/>
              <a:ea typeface="Segoe UI Historic" panose="020B0502040204020203" pitchFamily="34" charset="0"/>
              <a:cs typeface="Courier New" panose="02070309020205020404" pitchFamily="49" charset="0"/>
            </a:endParaRP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put()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get()</a:t>
            </a:r>
          </a:p>
          <a:p>
            <a:pPr>
              <a:lnSpc>
                <a:spcPct val="150000"/>
              </a:lnSpc>
            </a:pPr>
            <a:r>
              <a:rPr lang="en-US" dirty="0" err="1">
                <a:latin typeface="Courier New" panose="02070309020205020404" pitchFamily="49" charset="0"/>
                <a:ea typeface="Segoe UI Historic" panose="020B0502040204020203" pitchFamily="34" charset="0"/>
                <a:cs typeface="Courier New" panose="02070309020205020404" pitchFamily="49" charset="0"/>
              </a:rPr>
              <a:t>containsKey</a:t>
            </a:r>
            <a:r>
              <a:rPr lang="en-US" dirty="0">
                <a:latin typeface="Courier New" panose="02070309020205020404" pitchFamily="49" charset="0"/>
                <a:ea typeface="Segoe UI Historic" panose="020B0502040204020203" pitchFamily="34" charset="0"/>
                <a:cs typeface="Courier New" panose="02070309020205020404" pitchFamily="49" charset="0"/>
              </a:rPr>
              <a: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remove()</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size()</a:t>
            </a:r>
          </a:p>
        </p:txBody>
      </p:sp>
      <p:sp>
        <p:nvSpPr>
          <p:cNvPr id="22" name="TextBox 21">
            <a:extLst>
              <a:ext uri="{FF2B5EF4-FFF2-40B4-BE49-F238E27FC236}">
                <a16:creationId xmlns:a16="http://schemas.microsoft.com/office/drawing/2014/main" id="{FECBDCE2-5630-2145-812A-5DCFEE8700A3}"/>
              </a:ext>
            </a:extLst>
          </p:cNvPr>
          <p:cNvSpPr txBox="1"/>
          <p:nvPr/>
        </p:nvSpPr>
        <p:spPr>
          <a:xfrm>
            <a:off x="10213259" y="3554788"/>
            <a:ext cx="1558440"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23" name="TextBox 22">
            <a:extLst>
              <a:ext uri="{FF2B5EF4-FFF2-40B4-BE49-F238E27FC236}">
                <a16:creationId xmlns:a16="http://schemas.microsoft.com/office/drawing/2014/main" id="{09B23651-8E95-AA44-88CF-669D51914BB8}"/>
              </a:ext>
            </a:extLst>
          </p:cNvPr>
          <p:cNvSpPr txBox="1"/>
          <p:nvPr/>
        </p:nvSpPr>
        <p:spPr>
          <a:xfrm>
            <a:off x="10213259" y="1941094"/>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4" name="TextBox 23">
            <a:extLst>
              <a:ext uri="{FF2B5EF4-FFF2-40B4-BE49-F238E27FC236}">
                <a16:creationId xmlns:a16="http://schemas.microsoft.com/office/drawing/2014/main" id="{AD774A97-7CEC-AE42-9214-985D90EE1DAB}"/>
              </a:ext>
            </a:extLst>
          </p:cNvPr>
          <p:cNvSpPr txBox="1"/>
          <p:nvPr/>
        </p:nvSpPr>
        <p:spPr>
          <a:xfrm>
            <a:off x="10213259" y="2337451"/>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5" name="TextBox 24">
            <a:extLst>
              <a:ext uri="{FF2B5EF4-FFF2-40B4-BE49-F238E27FC236}">
                <a16:creationId xmlns:a16="http://schemas.microsoft.com/office/drawing/2014/main" id="{A757C3FB-89EE-764B-9E5F-59DEAD848E0C}"/>
              </a:ext>
            </a:extLst>
          </p:cNvPr>
          <p:cNvSpPr txBox="1"/>
          <p:nvPr/>
        </p:nvSpPr>
        <p:spPr>
          <a:xfrm>
            <a:off x="10213259" y="2777872"/>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6" name="TextBox 25">
            <a:extLst>
              <a:ext uri="{FF2B5EF4-FFF2-40B4-BE49-F238E27FC236}">
                <a16:creationId xmlns:a16="http://schemas.microsoft.com/office/drawing/2014/main" id="{F11C23BF-8160-B545-8A9F-C46049B1B78C}"/>
              </a:ext>
            </a:extLst>
          </p:cNvPr>
          <p:cNvSpPr txBox="1"/>
          <p:nvPr/>
        </p:nvSpPr>
        <p:spPr>
          <a:xfrm>
            <a:off x="10213259" y="3185456"/>
            <a:ext cx="1292341"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O(N) linear</a:t>
            </a:r>
          </a:p>
        </p:txBody>
      </p:sp>
      <p:sp>
        <p:nvSpPr>
          <p:cNvPr id="28" name="TextBox 27">
            <a:extLst>
              <a:ext uri="{FF2B5EF4-FFF2-40B4-BE49-F238E27FC236}">
                <a16:creationId xmlns:a16="http://schemas.microsoft.com/office/drawing/2014/main" id="{7E8E9485-CFD3-D44C-85AA-D03E1A58C580}"/>
              </a:ext>
            </a:extLst>
          </p:cNvPr>
          <p:cNvSpPr txBox="1"/>
          <p:nvPr/>
        </p:nvSpPr>
        <p:spPr>
          <a:xfrm>
            <a:off x="648841" y="4889811"/>
            <a:ext cx="2320363" cy="1938992"/>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put(‘a’, 1)</a:t>
            </a:r>
          </a:p>
          <a:p>
            <a:r>
              <a:rPr lang="en-US" sz="2000" dirty="0">
                <a:latin typeface="Courier New" panose="02070309020205020404" pitchFamily="49" charset="0"/>
                <a:cs typeface="Courier New" panose="02070309020205020404" pitchFamily="49" charset="0"/>
              </a:rPr>
              <a:t>put(‘b’, 2)</a:t>
            </a:r>
          </a:p>
          <a:p>
            <a:r>
              <a:rPr lang="en-US" sz="2000" dirty="0">
                <a:latin typeface="Courier New" panose="02070309020205020404" pitchFamily="49" charset="0"/>
                <a:cs typeface="Courier New" panose="02070309020205020404" pitchFamily="49" charset="0"/>
              </a:rPr>
              <a:t>put(‘c’, 3)</a:t>
            </a:r>
          </a:p>
          <a:p>
            <a:r>
              <a:rPr lang="en-US" sz="2000" dirty="0">
                <a:latin typeface="Courier New" panose="02070309020205020404" pitchFamily="49" charset="0"/>
                <a:cs typeface="Courier New" panose="02070309020205020404" pitchFamily="49" charset="0"/>
              </a:rPr>
              <a:t>put(‘d’, 4)</a:t>
            </a:r>
          </a:p>
          <a:p>
            <a:r>
              <a:rPr lang="en-US" sz="2000" dirty="0">
                <a:latin typeface="Courier New" panose="02070309020205020404" pitchFamily="49" charset="0"/>
                <a:cs typeface="Courier New" panose="02070309020205020404" pitchFamily="49" charset="0"/>
              </a:rPr>
              <a:t>remove(‘b’)</a:t>
            </a:r>
          </a:p>
          <a:p>
            <a:r>
              <a:rPr lang="en-US" sz="2000" dirty="0">
                <a:latin typeface="Courier New" panose="02070309020205020404" pitchFamily="49" charset="0"/>
                <a:cs typeface="Courier New" panose="02070309020205020404" pitchFamily="49" charset="0"/>
              </a:rPr>
              <a:t>put(‘a’, 97)</a:t>
            </a:r>
          </a:p>
        </p:txBody>
      </p:sp>
      <p:grpSp>
        <p:nvGrpSpPr>
          <p:cNvPr id="44" name="Group 43">
            <a:extLst>
              <a:ext uri="{FF2B5EF4-FFF2-40B4-BE49-F238E27FC236}">
                <a16:creationId xmlns:a16="http://schemas.microsoft.com/office/drawing/2014/main" id="{F70B4FF1-3580-C546-B593-7735A4127DF9}"/>
              </a:ext>
            </a:extLst>
          </p:cNvPr>
          <p:cNvGrpSpPr/>
          <p:nvPr/>
        </p:nvGrpSpPr>
        <p:grpSpPr>
          <a:xfrm>
            <a:off x="648841" y="1427566"/>
            <a:ext cx="2320363" cy="3313705"/>
            <a:chOff x="908857" y="1530095"/>
            <a:chExt cx="2320363" cy="3313705"/>
          </a:xfrm>
        </p:grpSpPr>
        <p:sp>
          <p:nvSpPr>
            <p:cNvPr id="45" name="Rectangle 44">
              <a:extLst>
                <a:ext uri="{FF2B5EF4-FFF2-40B4-BE49-F238E27FC236}">
                  <a16:creationId xmlns:a16="http://schemas.microsoft.com/office/drawing/2014/main" id="{9C1F820A-A742-1F46-940B-49012129990D}"/>
                </a:ext>
              </a:extLst>
            </p:cNvPr>
            <p:cNvSpPr/>
            <p:nvPr/>
          </p:nvSpPr>
          <p:spPr>
            <a:xfrm>
              <a:off x="908857" y="2061556"/>
              <a:ext cx="2320363" cy="2782244"/>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769DD73-A938-2B44-ABDD-8B004CF4C7A1}"/>
                </a:ext>
              </a:extLst>
            </p:cNvPr>
            <p:cNvSpPr/>
            <p:nvPr/>
          </p:nvSpPr>
          <p:spPr>
            <a:xfrm>
              <a:off x="908858" y="1530095"/>
              <a:ext cx="2320362"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Dictionary ADT</a:t>
              </a:r>
            </a:p>
          </p:txBody>
        </p:sp>
        <p:sp>
          <p:nvSpPr>
            <p:cNvPr id="47" name="TextBox 46">
              <a:extLst>
                <a:ext uri="{FF2B5EF4-FFF2-40B4-BE49-F238E27FC236}">
                  <a16:creationId xmlns:a16="http://schemas.microsoft.com/office/drawing/2014/main" id="{F399056C-F696-0442-801F-86E53552423E}"/>
                </a:ext>
              </a:extLst>
            </p:cNvPr>
            <p:cNvSpPr txBox="1"/>
            <p:nvPr/>
          </p:nvSpPr>
          <p:spPr>
            <a:xfrm>
              <a:off x="1076296" y="2988919"/>
              <a:ext cx="2152924" cy="1754326"/>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put(key, 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collection indexed with key</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get(key)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item associated with key</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containsKey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if key already in use</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remove(key)</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remove item and associated key</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count of items</a:t>
              </a:r>
            </a:p>
          </p:txBody>
        </p:sp>
        <p:sp>
          <p:nvSpPr>
            <p:cNvPr id="48" name="TextBox 47">
              <a:extLst>
                <a:ext uri="{FF2B5EF4-FFF2-40B4-BE49-F238E27FC236}">
                  <a16:creationId xmlns:a16="http://schemas.microsoft.com/office/drawing/2014/main" id="{4EE41F04-DD8A-3E42-8E3A-05EE9C60E424}"/>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49" name="TextBox 48">
              <a:extLst>
                <a:ext uri="{FF2B5EF4-FFF2-40B4-BE49-F238E27FC236}">
                  <a16:creationId xmlns:a16="http://schemas.microsoft.com/office/drawing/2014/main" id="{126699E0-B7C0-0640-A69D-2DA9E06C979C}"/>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50" name="TextBox 49">
              <a:extLst>
                <a:ext uri="{FF2B5EF4-FFF2-40B4-BE49-F238E27FC236}">
                  <a16:creationId xmlns:a16="http://schemas.microsoft.com/office/drawing/2014/main" id="{43B3152C-FEEC-AD45-9F1C-033ED6C1FEF4}"/>
                </a:ext>
              </a:extLst>
            </p:cNvPr>
            <p:cNvSpPr txBox="1"/>
            <p:nvPr/>
          </p:nvSpPr>
          <p:spPr>
            <a:xfrm>
              <a:off x="1076295" y="2335727"/>
              <a:ext cx="2035232"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items &amp; keys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Count of items</a:t>
              </a:r>
            </a:p>
          </p:txBody>
        </p:sp>
      </p:grpSp>
      <p:sp>
        <p:nvSpPr>
          <p:cNvPr id="10" name="TextBox 9">
            <a:extLst>
              <a:ext uri="{FF2B5EF4-FFF2-40B4-BE49-F238E27FC236}">
                <a16:creationId xmlns:a16="http://schemas.microsoft.com/office/drawing/2014/main" id="{338AE5B0-4C30-ED48-9F1B-6C8C8A3F330C}"/>
              </a:ext>
            </a:extLst>
          </p:cNvPr>
          <p:cNvSpPr txBox="1"/>
          <p:nvPr/>
        </p:nvSpPr>
        <p:spPr>
          <a:xfrm>
            <a:off x="3548598" y="5195174"/>
            <a:ext cx="721672" cy="307777"/>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front</a:t>
            </a:r>
          </a:p>
        </p:txBody>
      </p:sp>
      <p:cxnSp>
        <p:nvCxnSpPr>
          <p:cNvPr id="66" name="Straight Arrow Connector 65">
            <a:extLst>
              <a:ext uri="{FF2B5EF4-FFF2-40B4-BE49-F238E27FC236}">
                <a16:creationId xmlns:a16="http://schemas.microsoft.com/office/drawing/2014/main" id="{36F40F54-56DC-C142-97D7-CAFEF309CCA8}"/>
              </a:ext>
            </a:extLst>
          </p:cNvPr>
          <p:cNvCxnSpPr>
            <a:cxnSpLocks/>
          </p:cNvCxnSpPr>
          <p:nvPr/>
        </p:nvCxnSpPr>
        <p:spPr>
          <a:xfrm>
            <a:off x="3881032" y="5481262"/>
            <a:ext cx="757425" cy="542279"/>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FD1953D5-18F4-F843-9E59-71180E4C4122}"/>
              </a:ext>
            </a:extLst>
          </p:cNvPr>
          <p:cNvSpPr/>
          <p:nvPr/>
        </p:nvSpPr>
        <p:spPr>
          <a:xfrm>
            <a:off x="5500191" y="6086778"/>
            <a:ext cx="929790"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a:extLst>
              <a:ext uri="{FF2B5EF4-FFF2-40B4-BE49-F238E27FC236}">
                <a16:creationId xmlns:a16="http://schemas.microsoft.com/office/drawing/2014/main" id="{D6EDF7C4-8B6C-F348-94CB-BF029796821C}"/>
              </a:ext>
            </a:extLst>
          </p:cNvPr>
          <p:cNvCxnSpPr>
            <a:cxnSpLocks/>
          </p:cNvCxnSpPr>
          <p:nvPr/>
        </p:nvCxnSpPr>
        <p:spPr>
          <a:xfrm>
            <a:off x="5920449" y="6086778"/>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29FD6258-DF3D-6D40-B647-FF2C5EB6C270}"/>
              </a:ext>
            </a:extLst>
          </p:cNvPr>
          <p:cNvSpPr txBox="1"/>
          <p:nvPr/>
        </p:nvSpPr>
        <p:spPr>
          <a:xfrm>
            <a:off x="5448289" y="6150013"/>
            <a:ext cx="532451"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‘b’</a:t>
            </a:r>
          </a:p>
        </p:txBody>
      </p:sp>
      <p:cxnSp>
        <p:nvCxnSpPr>
          <p:cNvPr id="71" name="Straight Arrow Connector 70">
            <a:extLst>
              <a:ext uri="{FF2B5EF4-FFF2-40B4-BE49-F238E27FC236}">
                <a16:creationId xmlns:a16="http://schemas.microsoft.com/office/drawing/2014/main" id="{7E8EFCEF-969E-8B4D-A871-F8BDCE158B77}"/>
              </a:ext>
            </a:extLst>
          </p:cNvPr>
          <p:cNvCxnSpPr/>
          <p:nvPr/>
        </p:nvCxnSpPr>
        <p:spPr>
          <a:xfrm>
            <a:off x="6354896" y="6295435"/>
            <a:ext cx="28624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EC02B28-DA24-7C44-A1BC-F28EE5BE5AB9}"/>
              </a:ext>
            </a:extLst>
          </p:cNvPr>
          <p:cNvCxnSpPr>
            <a:cxnSpLocks/>
          </p:cNvCxnSpPr>
          <p:nvPr/>
        </p:nvCxnSpPr>
        <p:spPr>
          <a:xfrm>
            <a:off x="6260444" y="6086777"/>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EEA619A4-639F-094F-948A-564C396A29FF}"/>
              </a:ext>
            </a:extLst>
          </p:cNvPr>
          <p:cNvSpPr txBox="1"/>
          <p:nvPr/>
        </p:nvSpPr>
        <p:spPr>
          <a:xfrm>
            <a:off x="5953190" y="6150013"/>
            <a:ext cx="307254"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2</a:t>
            </a:r>
          </a:p>
        </p:txBody>
      </p:sp>
      <p:sp>
        <p:nvSpPr>
          <p:cNvPr id="75" name="Rectangle 74">
            <a:extLst>
              <a:ext uri="{FF2B5EF4-FFF2-40B4-BE49-F238E27FC236}">
                <a16:creationId xmlns:a16="http://schemas.microsoft.com/office/drawing/2014/main" id="{E4977230-B703-E04C-B781-DE7CF5E4AF2C}"/>
              </a:ext>
            </a:extLst>
          </p:cNvPr>
          <p:cNvSpPr/>
          <p:nvPr/>
        </p:nvSpPr>
        <p:spPr>
          <a:xfrm>
            <a:off x="4274870" y="6086778"/>
            <a:ext cx="929790"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209AC17C-F610-9348-96EE-87F2ED70A110}"/>
              </a:ext>
            </a:extLst>
          </p:cNvPr>
          <p:cNvCxnSpPr>
            <a:cxnSpLocks/>
          </p:cNvCxnSpPr>
          <p:nvPr/>
        </p:nvCxnSpPr>
        <p:spPr>
          <a:xfrm>
            <a:off x="4695128" y="6086778"/>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0E995337-2962-FC45-A092-7387ACA6FCE1}"/>
              </a:ext>
            </a:extLst>
          </p:cNvPr>
          <p:cNvSpPr txBox="1"/>
          <p:nvPr/>
        </p:nvSpPr>
        <p:spPr>
          <a:xfrm>
            <a:off x="4222968" y="6150013"/>
            <a:ext cx="532451"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‘c’</a:t>
            </a:r>
          </a:p>
        </p:txBody>
      </p:sp>
      <p:cxnSp>
        <p:nvCxnSpPr>
          <p:cNvPr id="78" name="Straight Arrow Connector 77">
            <a:extLst>
              <a:ext uri="{FF2B5EF4-FFF2-40B4-BE49-F238E27FC236}">
                <a16:creationId xmlns:a16="http://schemas.microsoft.com/office/drawing/2014/main" id="{C30599A6-FF25-E842-83A2-0BF8BBCAE7B5}"/>
              </a:ext>
            </a:extLst>
          </p:cNvPr>
          <p:cNvCxnSpPr>
            <a:cxnSpLocks/>
          </p:cNvCxnSpPr>
          <p:nvPr/>
        </p:nvCxnSpPr>
        <p:spPr>
          <a:xfrm>
            <a:off x="5129575" y="6295435"/>
            <a:ext cx="28624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E3B8463-E49E-AB4E-B078-57CAE87DFE68}"/>
              </a:ext>
            </a:extLst>
          </p:cNvPr>
          <p:cNvCxnSpPr>
            <a:cxnSpLocks/>
          </p:cNvCxnSpPr>
          <p:nvPr/>
        </p:nvCxnSpPr>
        <p:spPr>
          <a:xfrm>
            <a:off x="5035123" y="6086777"/>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3EFF6C0-64CD-3D4A-A32E-66B2858CA789}"/>
              </a:ext>
            </a:extLst>
          </p:cNvPr>
          <p:cNvSpPr txBox="1"/>
          <p:nvPr/>
        </p:nvSpPr>
        <p:spPr>
          <a:xfrm>
            <a:off x="4727869" y="6150013"/>
            <a:ext cx="307254"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3</a:t>
            </a:r>
          </a:p>
        </p:txBody>
      </p:sp>
      <p:cxnSp>
        <p:nvCxnSpPr>
          <p:cNvPr id="97" name="Elbow Connector 96">
            <a:extLst>
              <a:ext uri="{FF2B5EF4-FFF2-40B4-BE49-F238E27FC236}">
                <a16:creationId xmlns:a16="http://schemas.microsoft.com/office/drawing/2014/main" id="{DAC51551-119A-B54B-B88A-8019F2D7D825}"/>
              </a:ext>
            </a:extLst>
          </p:cNvPr>
          <p:cNvCxnSpPr>
            <a:cxnSpLocks/>
          </p:cNvCxnSpPr>
          <p:nvPr/>
        </p:nvCxnSpPr>
        <p:spPr>
          <a:xfrm flipV="1">
            <a:off x="5175515" y="5844447"/>
            <a:ext cx="794802" cy="454961"/>
          </a:xfrm>
          <a:prstGeom prst="bentConnector3">
            <a:avLst>
              <a:gd name="adj1" fmla="val 28695"/>
            </a:avLst>
          </a:prstGeom>
          <a:ln>
            <a:solidFill>
              <a:srgbClr val="B6A479"/>
            </a:solidFill>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A66D744F-A19E-554D-85BF-4E2EA3F3DCD7}"/>
              </a:ext>
            </a:extLst>
          </p:cNvPr>
          <p:cNvCxnSpPr>
            <a:cxnSpLocks/>
          </p:cNvCxnSpPr>
          <p:nvPr/>
        </p:nvCxnSpPr>
        <p:spPr>
          <a:xfrm>
            <a:off x="5927651" y="5836918"/>
            <a:ext cx="754194" cy="449925"/>
          </a:xfrm>
          <a:prstGeom prst="bentConnector3">
            <a:avLst>
              <a:gd name="adj1" fmla="val 77785"/>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C8B91615-A08B-324F-A693-56216A7B0B0E}"/>
              </a:ext>
            </a:extLst>
          </p:cNvPr>
          <p:cNvSpPr/>
          <p:nvPr/>
        </p:nvSpPr>
        <p:spPr>
          <a:xfrm>
            <a:off x="6707796" y="6086778"/>
            <a:ext cx="929790"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a16="http://schemas.microsoft.com/office/drawing/2014/main" id="{10268C7F-A5ED-2A4C-9170-0A6D431BFE57}"/>
              </a:ext>
            </a:extLst>
          </p:cNvPr>
          <p:cNvCxnSpPr>
            <a:cxnSpLocks/>
          </p:cNvCxnSpPr>
          <p:nvPr/>
        </p:nvCxnSpPr>
        <p:spPr>
          <a:xfrm>
            <a:off x="7128054" y="6086778"/>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ED8507A-0AAA-9940-A7CA-488CAAF79516}"/>
              </a:ext>
            </a:extLst>
          </p:cNvPr>
          <p:cNvSpPr txBox="1"/>
          <p:nvPr/>
        </p:nvSpPr>
        <p:spPr>
          <a:xfrm>
            <a:off x="6655894" y="6150013"/>
            <a:ext cx="532451"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‘a’</a:t>
            </a:r>
          </a:p>
        </p:txBody>
      </p:sp>
      <p:cxnSp>
        <p:nvCxnSpPr>
          <p:cNvPr id="64" name="Straight Connector 63">
            <a:extLst>
              <a:ext uri="{FF2B5EF4-FFF2-40B4-BE49-F238E27FC236}">
                <a16:creationId xmlns:a16="http://schemas.microsoft.com/office/drawing/2014/main" id="{A28CA2B7-7FD0-6B45-BB2E-E5011AD2939D}"/>
              </a:ext>
            </a:extLst>
          </p:cNvPr>
          <p:cNvCxnSpPr>
            <a:cxnSpLocks/>
          </p:cNvCxnSpPr>
          <p:nvPr/>
        </p:nvCxnSpPr>
        <p:spPr>
          <a:xfrm>
            <a:off x="7468049" y="6086777"/>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A65EE51-5D2F-9545-9DC7-D629DA26E720}"/>
              </a:ext>
            </a:extLst>
          </p:cNvPr>
          <p:cNvSpPr txBox="1"/>
          <p:nvPr/>
        </p:nvSpPr>
        <p:spPr>
          <a:xfrm>
            <a:off x="7160795" y="6150013"/>
            <a:ext cx="307254"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1</a:t>
            </a:r>
          </a:p>
        </p:txBody>
      </p:sp>
      <p:cxnSp>
        <p:nvCxnSpPr>
          <p:cNvPr id="106" name="Straight Connector 105">
            <a:extLst>
              <a:ext uri="{FF2B5EF4-FFF2-40B4-BE49-F238E27FC236}">
                <a16:creationId xmlns:a16="http://schemas.microsoft.com/office/drawing/2014/main" id="{3886EF00-B3A8-F94B-AE13-EB6E1B16927E}"/>
              </a:ext>
            </a:extLst>
          </p:cNvPr>
          <p:cNvCxnSpPr>
            <a:cxnSpLocks/>
          </p:cNvCxnSpPr>
          <p:nvPr/>
        </p:nvCxnSpPr>
        <p:spPr>
          <a:xfrm flipH="1">
            <a:off x="7489934" y="6086777"/>
            <a:ext cx="144116" cy="428290"/>
          </a:xfrm>
          <a:prstGeom prst="line">
            <a:avLst/>
          </a:prstGeom>
          <a:ln>
            <a:solidFill>
              <a:srgbClr val="B6A479"/>
            </a:solidFill>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B500C2DC-099E-3646-B217-2AC92704161E}"/>
              </a:ext>
            </a:extLst>
          </p:cNvPr>
          <p:cNvSpPr/>
          <p:nvPr/>
        </p:nvSpPr>
        <p:spPr>
          <a:xfrm>
            <a:off x="3106991" y="6092505"/>
            <a:ext cx="929790" cy="4342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Connector 82">
            <a:extLst>
              <a:ext uri="{FF2B5EF4-FFF2-40B4-BE49-F238E27FC236}">
                <a16:creationId xmlns:a16="http://schemas.microsoft.com/office/drawing/2014/main" id="{EA109C48-EBD9-D144-BD74-5CE1096AAB56}"/>
              </a:ext>
            </a:extLst>
          </p:cNvPr>
          <p:cNvCxnSpPr>
            <a:cxnSpLocks/>
          </p:cNvCxnSpPr>
          <p:nvPr/>
        </p:nvCxnSpPr>
        <p:spPr>
          <a:xfrm>
            <a:off x="3527249" y="6092505"/>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2C3D8690-7083-A442-82C7-20F1782E6AD9}"/>
              </a:ext>
            </a:extLst>
          </p:cNvPr>
          <p:cNvSpPr txBox="1"/>
          <p:nvPr/>
        </p:nvSpPr>
        <p:spPr>
          <a:xfrm>
            <a:off x="3055089" y="6155740"/>
            <a:ext cx="532451"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‘d’</a:t>
            </a:r>
          </a:p>
        </p:txBody>
      </p:sp>
      <p:cxnSp>
        <p:nvCxnSpPr>
          <p:cNvPr id="86" name="Straight Connector 85">
            <a:extLst>
              <a:ext uri="{FF2B5EF4-FFF2-40B4-BE49-F238E27FC236}">
                <a16:creationId xmlns:a16="http://schemas.microsoft.com/office/drawing/2014/main" id="{51A6A807-A288-8445-B95F-951FECA9EF14}"/>
              </a:ext>
            </a:extLst>
          </p:cNvPr>
          <p:cNvCxnSpPr>
            <a:cxnSpLocks/>
          </p:cNvCxnSpPr>
          <p:nvPr/>
        </p:nvCxnSpPr>
        <p:spPr>
          <a:xfrm>
            <a:off x="3867244" y="6092504"/>
            <a:ext cx="0" cy="430277"/>
          </a:xfrm>
          <a:prstGeom prst="line">
            <a:avLst/>
          </a:prstGeom>
          <a:ln>
            <a:solidFill>
              <a:srgbClr val="4C3282"/>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AA412AD0-6CCC-4548-A177-C9F9D39B6B0D}"/>
              </a:ext>
            </a:extLst>
          </p:cNvPr>
          <p:cNvSpPr txBox="1"/>
          <p:nvPr/>
        </p:nvSpPr>
        <p:spPr>
          <a:xfrm>
            <a:off x="3559990" y="6155740"/>
            <a:ext cx="307254"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4</a:t>
            </a:r>
          </a:p>
        </p:txBody>
      </p:sp>
      <p:cxnSp>
        <p:nvCxnSpPr>
          <p:cNvPr id="74" name="Straight Arrow Connector 73">
            <a:extLst>
              <a:ext uri="{FF2B5EF4-FFF2-40B4-BE49-F238E27FC236}">
                <a16:creationId xmlns:a16="http://schemas.microsoft.com/office/drawing/2014/main" id="{7670A213-663A-414B-863D-804E627853C6}"/>
              </a:ext>
            </a:extLst>
          </p:cNvPr>
          <p:cNvCxnSpPr>
            <a:cxnSpLocks/>
          </p:cNvCxnSpPr>
          <p:nvPr/>
        </p:nvCxnSpPr>
        <p:spPr>
          <a:xfrm>
            <a:off x="3893657" y="6295436"/>
            <a:ext cx="286247" cy="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19875ED-D88B-6740-BC63-ACDF6CAC3BB3}"/>
              </a:ext>
            </a:extLst>
          </p:cNvPr>
          <p:cNvCxnSpPr>
            <a:cxnSpLocks/>
          </p:cNvCxnSpPr>
          <p:nvPr/>
        </p:nvCxnSpPr>
        <p:spPr>
          <a:xfrm flipH="1">
            <a:off x="3525545" y="5490251"/>
            <a:ext cx="356460" cy="520590"/>
          </a:xfrm>
          <a:prstGeom prst="straightConnector1">
            <a:avLst/>
          </a:prstGeom>
          <a:ln>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9CA8291D-0953-A84F-A504-601B14EDA144}"/>
              </a:ext>
            </a:extLst>
          </p:cNvPr>
          <p:cNvSpPr txBox="1"/>
          <p:nvPr/>
        </p:nvSpPr>
        <p:spPr>
          <a:xfrm>
            <a:off x="7115477" y="6156160"/>
            <a:ext cx="397889" cy="307777"/>
          </a:xfrm>
          <a:prstGeom prst="rect">
            <a:avLst/>
          </a:prstGeom>
          <a:noFill/>
        </p:spPr>
        <p:txBody>
          <a:bodyPr wrap="square" rtlCol="0">
            <a:spAutoFit/>
          </a:bodyPr>
          <a:lstStyle/>
          <a:p>
            <a:r>
              <a:rPr lang="en-US" sz="1400" b="1" dirty="0">
                <a:solidFill>
                  <a:srgbClr val="4C3282"/>
                </a:solidFill>
                <a:latin typeface="Courier New" panose="02070309020205020404" pitchFamily="49" charset="0"/>
                <a:ea typeface="Segoe UI Historic" panose="020B0502040204020203" pitchFamily="34" charset="0"/>
                <a:cs typeface="Courier New" panose="02070309020205020404" pitchFamily="49" charset="0"/>
              </a:rPr>
              <a:t>97</a:t>
            </a:r>
          </a:p>
        </p:txBody>
      </p:sp>
      <p:sp>
        <p:nvSpPr>
          <p:cNvPr id="57" name="Footer Placeholder 3">
            <a:extLst>
              <a:ext uri="{FF2B5EF4-FFF2-40B4-BE49-F238E27FC236}">
                <a16:creationId xmlns:a16="http://schemas.microsoft.com/office/drawing/2014/main" id="{93E6170C-7B53-E84D-A71D-D099C627A771}"/>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58" name="TextBox 57">
            <a:extLst>
              <a:ext uri="{FF2B5EF4-FFF2-40B4-BE49-F238E27FC236}">
                <a16:creationId xmlns:a16="http://schemas.microsoft.com/office/drawing/2014/main" id="{66D09179-97A5-7B4A-97FD-C58230D5666B}"/>
              </a:ext>
            </a:extLst>
          </p:cNvPr>
          <p:cNvSpPr txBox="1"/>
          <p:nvPr/>
        </p:nvSpPr>
        <p:spPr>
          <a:xfrm>
            <a:off x="10769382" y="62653"/>
            <a:ext cx="1334211" cy="430887"/>
          </a:xfrm>
          <a:prstGeom prst="rect">
            <a:avLst/>
          </a:prstGeom>
          <a:solidFill>
            <a:srgbClr val="4C3282"/>
          </a:solidFill>
        </p:spPr>
        <p:txBody>
          <a:bodyPr wrap="none" rtlCol="0">
            <a:spAutoFit/>
          </a:bodyPr>
          <a:lstStyle/>
          <a:p>
            <a:r>
              <a:rPr lang="en-US" sz="2200" dirty="0">
                <a:solidFill>
                  <a:schemeClr val="bg1"/>
                </a:solidFill>
                <a:latin typeface="Segoe UI Semilight" panose="020B0402040204020203" pitchFamily="34" charset="0"/>
              </a:rPr>
              <a:t>2 Minutes</a:t>
            </a:r>
          </a:p>
        </p:txBody>
      </p:sp>
    </p:spTree>
    <p:extLst>
      <p:ext uri="{BB962C8B-B14F-4D97-AF65-F5344CB8AC3E}">
        <p14:creationId xmlns:p14="http://schemas.microsoft.com/office/powerpoint/2010/main" val="171264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xEl>
                                              <p:pRg st="3" end="3"/>
                                            </p:txEl>
                                          </p:spTgt>
                                        </p:tgtEl>
                                        <p:attrNameLst>
                                          <p:attrName>style.visibility</p:attrName>
                                        </p:attrNameLst>
                                      </p:cBhvr>
                                      <p:to>
                                        <p:strVal val="visible"/>
                                      </p:to>
                                    </p:set>
                                    <p:animEffect transition="in" filter="fade">
                                      <p:cBhvr>
                                        <p:cTn id="7" dur="500"/>
                                        <p:tgtEl>
                                          <p:spTgt spid="2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500"/>
                                        <p:tgtEl>
                                          <p:spTgt spid="81"/>
                                        </p:tgtEl>
                                      </p:cBhvr>
                                    </p:animEffect>
                                  </p:childTnLst>
                                </p:cTn>
                              </p:par>
                              <p:par>
                                <p:cTn id="13" presetID="10" presetClass="exit" presetSubtype="0" fill="hold" nodeType="withEffect">
                                  <p:stCondLst>
                                    <p:cond delay="0"/>
                                  </p:stCondLst>
                                  <p:childTnLst>
                                    <p:animEffect transition="out" filter="fade">
                                      <p:cBhvr>
                                        <p:cTn id="14" dur="500"/>
                                        <p:tgtEl>
                                          <p:spTgt spid="66"/>
                                        </p:tgtEl>
                                      </p:cBhvr>
                                    </p:animEffect>
                                    <p:set>
                                      <p:cBhvr>
                                        <p:cTn id="15" dur="1" fill="hold">
                                          <p:stCondLst>
                                            <p:cond delay="499"/>
                                          </p:stCondLst>
                                        </p:cTn>
                                        <p:tgtEl>
                                          <p:spTgt spid="66"/>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fade">
                                      <p:cBhvr>
                                        <p:cTn id="18" dur="500"/>
                                        <p:tgtEl>
                                          <p:spTgt spid="82"/>
                                        </p:tgtEl>
                                      </p:cBhvr>
                                    </p:animEffect>
                                  </p:childTnLst>
                                </p:cTn>
                              </p:par>
                              <p:par>
                                <p:cTn id="19" presetID="10" presetClass="entr" presetSubtype="0" fill="hold" nodeType="withEffect">
                                  <p:stCondLst>
                                    <p:cond delay="0"/>
                                  </p:stCondLst>
                                  <p:childTnLst>
                                    <p:set>
                                      <p:cBhvr>
                                        <p:cTn id="20" dur="1" fill="hold">
                                          <p:stCondLst>
                                            <p:cond delay="0"/>
                                          </p:stCondLst>
                                        </p:cTn>
                                        <p:tgtEl>
                                          <p:spTgt spid="83"/>
                                        </p:tgtEl>
                                        <p:attrNameLst>
                                          <p:attrName>style.visibility</p:attrName>
                                        </p:attrNameLst>
                                      </p:cBhvr>
                                      <p:to>
                                        <p:strVal val="visible"/>
                                      </p:to>
                                    </p:set>
                                    <p:animEffect transition="in" filter="fade">
                                      <p:cBhvr>
                                        <p:cTn id="21" dur="500"/>
                                        <p:tgtEl>
                                          <p:spTgt spid="8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4"/>
                                        </p:tgtEl>
                                        <p:attrNameLst>
                                          <p:attrName>style.visibility</p:attrName>
                                        </p:attrNameLst>
                                      </p:cBhvr>
                                      <p:to>
                                        <p:strVal val="visible"/>
                                      </p:to>
                                    </p:set>
                                    <p:animEffect transition="in" filter="fade">
                                      <p:cBhvr>
                                        <p:cTn id="24" dur="500"/>
                                        <p:tgtEl>
                                          <p:spTgt spid="84"/>
                                        </p:tgtEl>
                                      </p:cBhvr>
                                    </p:animEffect>
                                  </p:childTnLst>
                                </p:cTn>
                              </p:par>
                              <p:par>
                                <p:cTn id="25" presetID="10" presetClass="entr" presetSubtype="0" fill="hold" nodeType="withEffect">
                                  <p:stCondLst>
                                    <p:cond delay="0"/>
                                  </p:stCondLst>
                                  <p:childTnLst>
                                    <p:set>
                                      <p:cBhvr>
                                        <p:cTn id="26" dur="1" fill="hold">
                                          <p:stCondLst>
                                            <p:cond delay="0"/>
                                          </p:stCondLst>
                                        </p:cTn>
                                        <p:tgtEl>
                                          <p:spTgt spid="86"/>
                                        </p:tgtEl>
                                        <p:attrNameLst>
                                          <p:attrName>style.visibility</p:attrName>
                                        </p:attrNameLst>
                                      </p:cBhvr>
                                      <p:to>
                                        <p:strVal val="visible"/>
                                      </p:to>
                                    </p:set>
                                    <p:animEffect transition="in" filter="fade">
                                      <p:cBhvr>
                                        <p:cTn id="27" dur="500"/>
                                        <p:tgtEl>
                                          <p:spTgt spid="8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7"/>
                                        </p:tgtEl>
                                        <p:attrNameLst>
                                          <p:attrName>style.visibility</p:attrName>
                                        </p:attrNameLst>
                                      </p:cBhvr>
                                      <p:to>
                                        <p:strVal val="visible"/>
                                      </p:to>
                                    </p:set>
                                    <p:animEffect transition="in" filter="fade">
                                      <p:cBhvr>
                                        <p:cTn id="30" dur="500"/>
                                        <p:tgtEl>
                                          <p:spTgt spid="87"/>
                                        </p:tgtEl>
                                      </p:cBhvr>
                                    </p:animEffect>
                                  </p:childTnLst>
                                </p:cTn>
                              </p:par>
                              <p:par>
                                <p:cTn id="31" presetID="10"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animEffect transition="in" filter="fade">
                                      <p:cBhvr>
                                        <p:cTn id="33" dur="500"/>
                                        <p:tgtEl>
                                          <p:spTgt spid="7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8">
                                            <p:txEl>
                                              <p:pRg st="4" end="4"/>
                                            </p:txEl>
                                          </p:spTgt>
                                        </p:tgtEl>
                                        <p:attrNameLst>
                                          <p:attrName>style.visibility</p:attrName>
                                        </p:attrNameLst>
                                      </p:cBhvr>
                                      <p:to>
                                        <p:strVal val="visible"/>
                                      </p:to>
                                    </p:set>
                                    <p:animEffect transition="in" filter="fade">
                                      <p:cBhvr>
                                        <p:cTn id="38" dur="500"/>
                                        <p:tgtEl>
                                          <p:spTgt spid="28">
                                            <p:txEl>
                                              <p:pRg st="4" end="4"/>
                                            </p:txEl>
                                          </p:spTgt>
                                        </p:tgtEl>
                                      </p:cBhvr>
                                    </p:animEffect>
                                  </p:childTnLst>
                                </p:cTn>
                              </p:par>
                              <p:par>
                                <p:cTn id="39" presetID="10" presetClass="exit" presetSubtype="0" fill="hold" nodeType="withEffect">
                                  <p:stCondLst>
                                    <p:cond delay="0"/>
                                  </p:stCondLst>
                                  <p:childTnLst>
                                    <p:animEffect transition="out" filter="fade">
                                      <p:cBhvr>
                                        <p:cTn id="40" dur="500"/>
                                        <p:tgtEl>
                                          <p:spTgt spid="78"/>
                                        </p:tgtEl>
                                      </p:cBhvr>
                                    </p:animEffect>
                                    <p:set>
                                      <p:cBhvr>
                                        <p:cTn id="41" dur="1" fill="hold">
                                          <p:stCondLst>
                                            <p:cond delay="499"/>
                                          </p:stCondLst>
                                        </p:cTn>
                                        <p:tgtEl>
                                          <p:spTgt spid="78"/>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99"/>
                                        </p:tgtEl>
                                        <p:attrNameLst>
                                          <p:attrName>style.visibility</p:attrName>
                                        </p:attrNameLst>
                                      </p:cBhvr>
                                      <p:to>
                                        <p:strVal val="visible"/>
                                      </p:to>
                                    </p:set>
                                    <p:animEffect transition="in" filter="fade">
                                      <p:cBhvr>
                                        <p:cTn id="44" dur="500"/>
                                        <p:tgtEl>
                                          <p:spTgt spid="99"/>
                                        </p:tgtEl>
                                      </p:cBhvr>
                                    </p:animEffect>
                                  </p:childTnLst>
                                </p:cTn>
                              </p:par>
                              <p:par>
                                <p:cTn id="45" presetID="10" presetClass="entr" presetSubtype="0" fill="hold" nodeType="withEffect">
                                  <p:stCondLst>
                                    <p:cond delay="0"/>
                                  </p:stCondLst>
                                  <p:childTnLst>
                                    <p:set>
                                      <p:cBhvr>
                                        <p:cTn id="46" dur="1" fill="hold">
                                          <p:stCondLst>
                                            <p:cond delay="0"/>
                                          </p:stCondLst>
                                        </p:cTn>
                                        <p:tgtEl>
                                          <p:spTgt spid="97"/>
                                        </p:tgtEl>
                                        <p:attrNameLst>
                                          <p:attrName>style.visibility</p:attrName>
                                        </p:attrNameLst>
                                      </p:cBhvr>
                                      <p:to>
                                        <p:strVal val="visible"/>
                                      </p:to>
                                    </p:set>
                                    <p:animEffect transition="in" filter="fade">
                                      <p:cBhvr>
                                        <p:cTn id="47" dur="500"/>
                                        <p:tgtEl>
                                          <p:spTgt spid="97"/>
                                        </p:tgtEl>
                                      </p:cBhvr>
                                    </p:animEffect>
                                  </p:childTnLst>
                                </p:cTn>
                              </p:par>
                              <p:par>
                                <p:cTn id="48" presetID="10" presetClass="exit" presetSubtype="0" fill="hold" nodeType="withEffect">
                                  <p:stCondLst>
                                    <p:cond delay="0"/>
                                  </p:stCondLst>
                                  <p:childTnLst>
                                    <p:animEffect transition="out" filter="fade">
                                      <p:cBhvr>
                                        <p:cTn id="49" dur="500"/>
                                        <p:tgtEl>
                                          <p:spTgt spid="71"/>
                                        </p:tgtEl>
                                      </p:cBhvr>
                                    </p:animEffect>
                                    <p:set>
                                      <p:cBhvr>
                                        <p:cTn id="50" dur="1" fill="hold">
                                          <p:stCondLst>
                                            <p:cond delay="499"/>
                                          </p:stCondLst>
                                        </p:cTn>
                                        <p:tgtEl>
                                          <p:spTgt spid="7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69"/>
                                        </p:tgtEl>
                                      </p:cBhvr>
                                    </p:animEffect>
                                    <p:set>
                                      <p:cBhvr>
                                        <p:cTn id="55" dur="1" fill="hold">
                                          <p:stCondLst>
                                            <p:cond delay="499"/>
                                          </p:stCondLst>
                                        </p:cTn>
                                        <p:tgtEl>
                                          <p:spTgt spid="69"/>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70"/>
                                        </p:tgtEl>
                                      </p:cBhvr>
                                    </p:animEffect>
                                    <p:set>
                                      <p:cBhvr>
                                        <p:cTn id="58" dur="1" fill="hold">
                                          <p:stCondLst>
                                            <p:cond delay="499"/>
                                          </p:stCondLst>
                                        </p:cTn>
                                        <p:tgtEl>
                                          <p:spTgt spid="70"/>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72"/>
                                        </p:tgtEl>
                                      </p:cBhvr>
                                    </p:animEffect>
                                    <p:set>
                                      <p:cBhvr>
                                        <p:cTn id="61" dur="1" fill="hold">
                                          <p:stCondLst>
                                            <p:cond delay="499"/>
                                          </p:stCondLst>
                                        </p:cTn>
                                        <p:tgtEl>
                                          <p:spTgt spid="72"/>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500"/>
                                        <p:tgtEl>
                                          <p:spTgt spid="73"/>
                                        </p:tgtEl>
                                      </p:cBhvr>
                                    </p:animEffect>
                                    <p:set>
                                      <p:cBhvr>
                                        <p:cTn id="64" dur="1" fill="hold">
                                          <p:stCondLst>
                                            <p:cond delay="499"/>
                                          </p:stCondLst>
                                        </p:cTn>
                                        <p:tgtEl>
                                          <p:spTgt spid="73"/>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68"/>
                                        </p:tgtEl>
                                      </p:cBhvr>
                                    </p:animEffect>
                                    <p:set>
                                      <p:cBhvr>
                                        <p:cTn id="67" dur="1" fill="hold">
                                          <p:stCondLst>
                                            <p:cond delay="499"/>
                                          </p:stCondLst>
                                        </p:cTn>
                                        <p:tgtEl>
                                          <p:spTgt spid="6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8">
                                            <p:txEl>
                                              <p:pRg st="5" end="5"/>
                                            </p:txEl>
                                          </p:spTgt>
                                        </p:tgtEl>
                                        <p:attrNameLst>
                                          <p:attrName>style.visibility</p:attrName>
                                        </p:attrNameLst>
                                      </p:cBhvr>
                                      <p:to>
                                        <p:strVal val="visible"/>
                                      </p:to>
                                    </p:set>
                                    <p:animEffect transition="in" filter="fade">
                                      <p:cBhvr>
                                        <p:cTn id="72" dur="500"/>
                                        <p:tgtEl>
                                          <p:spTgt spid="28">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65"/>
                                        </p:tgtEl>
                                      </p:cBhvr>
                                    </p:animEffect>
                                    <p:set>
                                      <p:cBhvr>
                                        <p:cTn id="77" dur="1" fill="hold">
                                          <p:stCondLst>
                                            <p:cond delay="499"/>
                                          </p:stCondLst>
                                        </p:cTn>
                                        <p:tgtEl>
                                          <p:spTgt spid="65"/>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105"/>
                                        </p:tgtEl>
                                        <p:attrNameLst>
                                          <p:attrName>style.visibility</p:attrName>
                                        </p:attrNameLst>
                                      </p:cBhvr>
                                      <p:to>
                                        <p:strVal val="visible"/>
                                      </p:to>
                                    </p:set>
                                    <p:animEffect transition="in" filter="fade">
                                      <p:cBhvr>
                                        <p:cTn id="80"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70" grpId="0"/>
      <p:bldP spid="73" grpId="0"/>
      <p:bldP spid="65" grpId="0"/>
      <p:bldP spid="82" grpId="0" animBg="1"/>
      <p:bldP spid="84" grpId="0"/>
      <p:bldP spid="87" grpId="0"/>
      <p:bldP spid="1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61A0-A368-4E72-88FE-CD3416BA1D6F}"/>
              </a:ext>
            </a:extLst>
          </p:cNvPr>
          <p:cNvSpPr>
            <a:spLocks noGrp="1"/>
          </p:cNvSpPr>
          <p:nvPr>
            <p:ph type="title"/>
          </p:nvPr>
        </p:nvSpPr>
        <p:spPr/>
        <p:txBody>
          <a:bodyPr/>
          <a:lstStyle/>
          <a:p>
            <a:r>
              <a:rPr lang="en-US" dirty="0"/>
              <a:t>Design Decisions</a:t>
            </a:r>
          </a:p>
        </p:txBody>
      </p:sp>
      <p:sp>
        <p:nvSpPr>
          <p:cNvPr id="3" name="Content Placeholder 2">
            <a:extLst>
              <a:ext uri="{FF2B5EF4-FFF2-40B4-BE49-F238E27FC236}">
                <a16:creationId xmlns:a16="http://schemas.microsoft.com/office/drawing/2014/main" id="{664E9F9D-2923-4EA0-84E4-0DDF4980AB69}"/>
              </a:ext>
            </a:extLst>
          </p:cNvPr>
          <p:cNvSpPr>
            <a:spLocks noGrp="1"/>
          </p:cNvSpPr>
          <p:nvPr>
            <p:ph idx="1"/>
          </p:nvPr>
        </p:nvSpPr>
        <p:spPr>
          <a:xfrm>
            <a:off x="575240" y="1277943"/>
            <a:ext cx="11187258" cy="5353766"/>
          </a:xfrm>
        </p:spPr>
        <p:txBody>
          <a:bodyPr>
            <a:normAutofit/>
          </a:bodyPr>
          <a:lstStyle/>
          <a:p>
            <a:r>
              <a:rPr lang="en-US" b="1" dirty="0">
                <a:solidFill>
                  <a:srgbClr val="B6A479"/>
                </a:solidFill>
              </a:rPr>
              <a:t>Situation #1: </a:t>
            </a:r>
            <a:r>
              <a:rPr lang="en-US" dirty="0"/>
              <a:t>Write a data structure that implements the List ADT that will be used to store a list of songs in a playlist. </a:t>
            </a:r>
          </a:p>
          <a:p>
            <a:pPr algn="ctr"/>
            <a:r>
              <a:rPr lang="en-US" b="1" dirty="0" err="1">
                <a:solidFill>
                  <a:srgbClr val="4C3282"/>
                </a:solidFill>
              </a:rPr>
              <a:t>ArrayList</a:t>
            </a:r>
            <a:r>
              <a:rPr lang="en-US" b="1" dirty="0">
                <a:solidFill>
                  <a:srgbClr val="4C3282"/>
                </a:solidFill>
              </a:rPr>
              <a:t> – I want to be able to shuffle play on the playlist</a:t>
            </a:r>
          </a:p>
          <a:p>
            <a:r>
              <a:rPr lang="en-US" b="1" dirty="0">
                <a:solidFill>
                  <a:srgbClr val="B6A479"/>
                </a:solidFill>
              </a:rPr>
              <a:t>Situation #2: </a:t>
            </a:r>
            <a:r>
              <a:rPr lang="en-US" dirty="0"/>
              <a:t>Write a data structure that implements the List ADT that will be used to store the history of a bank customer’s transactions.</a:t>
            </a:r>
          </a:p>
          <a:p>
            <a:pPr algn="ctr"/>
            <a:r>
              <a:rPr lang="en-US" b="1" dirty="0" err="1">
                <a:solidFill>
                  <a:srgbClr val="4C3282"/>
                </a:solidFill>
              </a:rPr>
              <a:t>ArrayList</a:t>
            </a:r>
            <a:r>
              <a:rPr lang="en-US" b="1" dirty="0">
                <a:solidFill>
                  <a:srgbClr val="4C3282"/>
                </a:solidFill>
              </a:rPr>
              <a:t> – optimize for addition to back and accessing of elements </a:t>
            </a:r>
          </a:p>
          <a:p>
            <a:r>
              <a:rPr lang="en-US" b="1" dirty="0">
                <a:solidFill>
                  <a:srgbClr val="B6A479"/>
                </a:solidFill>
              </a:rPr>
              <a:t>Situation #3: </a:t>
            </a:r>
            <a:r>
              <a:rPr lang="en-US" dirty="0"/>
              <a:t>Write a data structure that implements the List ADT that will be used to store the order of students waiting to speak to a TA at a tutoring center</a:t>
            </a:r>
          </a:p>
          <a:p>
            <a:pPr algn="ctr"/>
            <a:r>
              <a:rPr lang="en-US" b="1" dirty="0">
                <a:solidFill>
                  <a:srgbClr val="4C3282"/>
                </a:solidFill>
              </a:rPr>
              <a:t>LinkedList - optimize for removal from front</a:t>
            </a:r>
          </a:p>
          <a:p>
            <a:pPr algn="ctr"/>
            <a:r>
              <a:rPr lang="en-US" b="1" dirty="0" err="1">
                <a:solidFill>
                  <a:srgbClr val="4C3282"/>
                </a:solidFill>
              </a:rPr>
              <a:t>ArrayList</a:t>
            </a:r>
            <a:r>
              <a:rPr lang="en-US" b="1" dirty="0">
                <a:solidFill>
                  <a:srgbClr val="4C3282"/>
                </a:solidFill>
              </a:rPr>
              <a:t> – optimize for addition to back</a:t>
            </a:r>
            <a:endParaRPr lang="en-US" dirty="0"/>
          </a:p>
        </p:txBody>
      </p:sp>
      <p:sp>
        <p:nvSpPr>
          <p:cNvPr id="5" name="Slide Number Placeholder 4">
            <a:extLst>
              <a:ext uri="{FF2B5EF4-FFF2-40B4-BE49-F238E27FC236}">
                <a16:creationId xmlns:a16="http://schemas.microsoft.com/office/drawing/2014/main" id="{81C12254-5039-41F1-97ED-007D962F8E8A}"/>
              </a:ext>
            </a:extLst>
          </p:cNvPr>
          <p:cNvSpPr>
            <a:spLocks noGrp="1"/>
          </p:cNvSpPr>
          <p:nvPr>
            <p:ph type="sldNum" sz="quarter" idx="12"/>
          </p:nvPr>
        </p:nvSpPr>
        <p:spPr/>
        <p:txBody>
          <a:bodyPr/>
          <a:lstStyle/>
          <a:p>
            <a:fld id="{659665DE-58FC-41F4-AC58-2C90A5E00527}" type="slidenum">
              <a:rPr lang="en-US" smtClean="0"/>
              <a:t>4</a:t>
            </a:fld>
            <a:endParaRPr lang="en-US"/>
          </a:p>
        </p:txBody>
      </p:sp>
      <p:sp>
        <p:nvSpPr>
          <p:cNvPr id="7" name="Footer Placeholder 3">
            <a:extLst>
              <a:ext uri="{FF2B5EF4-FFF2-40B4-BE49-F238E27FC236}">
                <a16:creationId xmlns:a16="http://schemas.microsoft.com/office/drawing/2014/main" id="{A6ED5720-91AE-ED45-91D9-EC05220C266B}"/>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Tree>
    <p:extLst>
      <p:ext uri="{BB962C8B-B14F-4D97-AF65-F5344CB8AC3E}">
        <p14:creationId xmlns:p14="http://schemas.microsoft.com/office/powerpoint/2010/main" val="196475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0B73-23F5-4B1B-8D8E-49C7D11F65D0}"/>
              </a:ext>
            </a:extLst>
          </p:cNvPr>
          <p:cNvSpPr>
            <a:spLocks noGrp="1"/>
          </p:cNvSpPr>
          <p:nvPr>
            <p:ph type="title"/>
          </p:nvPr>
        </p:nvSpPr>
        <p:spPr/>
        <p:txBody>
          <a:bodyPr/>
          <a:lstStyle/>
          <a:p>
            <a:r>
              <a:rPr lang="en-US" dirty="0"/>
              <a:t>List ADT tradeoffs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0193C5-3041-464C-99F3-871F1179E898}"/>
                  </a:ext>
                </a:extLst>
              </p:cNvPr>
              <p:cNvSpPr>
                <a:spLocks noGrp="1"/>
              </p:cNvSpPr>
              <p:nvPr>
                <p:ph idx="1"/>
              </p:nvPr>
            </p:nvSpPr>
            <p:spPr>
              <a:xfrm>
                <a:off x="575239" y="1476733"/>
                <a:ext cx="11187258" cy="4845504"/>
              </a:xfrm>
            </p:spPr>
            <p:txBody>
              <a:bodyPr>
                <a:normAutofit/>
              </a:bodyPr>
              <a:lstStyle/>
              <a:p>
                <a:r>
                  <a:rPr lang="en-US" dirty="0"/>
                  <a:t>Last time: we used “slow” and “fast” to describe running times. Let’s be a little more precise.</a:t>
                </a:r>
              </a:p>
              <a:p>
                <a:r>
                  <a:rPr lang="en-US" dirty="0"/>
                  <a:t>Recall these basic Big-O ideas from 14X: Suppose our list has N elements</a:t>
                </a:r>
              </a:p>
              <a:p>
                <a:pPr lvl="1"/>
                <a:r>
                  <a:rPr lang="en-US" dirty="0"/>
                  <a:t>If a method takes a constant number of steps (like 23 or 5) its running time is O(1)</a:t>
                </a:r>
              </a:p>
              <a:p>
                <a:pPr lvl="1"/>
                <a:r>
                  <a:rPr lang="en-US" dirty="0"/>
                  <a:t>If a method takes a linear number of steps (like 4N+3) its running time is O(N)</a:t>
                </a:r>
              </a:p>
              <a:p>
                <a:r>
                  <a:rPr lang="en-US" dirty="0"/>
                  <a:t>For </a:t>
                </a:r>
                <a:r>
                  <a:rPr lang="en-US" dirty="0" err="1"/>
                  <a:t>ArrayLists</a:t>
                </a:r>
                <a:r>
                  <a:rPr lang="en-US" dirty="0"/>
                  <a:t> and </a:t>
                </a:r>
                <a:r>
                  <a:rPr lang="en-US" dirty="0" err="1"/>
                  <a:t>LinkedLists</a:t>
                </a:r>
                <a:r>
                  <a:rPr lang="en-US" dirty="0"/>
                  <a:t>, what is the O() for each of these operations?</a:t>
                </a:r>
              </a:p>
              <a:p>
                <a:pPr lvl="1"/>
                <a:r>
                  <a:rPr lang="en-US" dirty="0"/>
                  <a:t>Time needed to access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m:rPr>
                            <m:sty m:val="p"/>
                          </m:rPr>
                          <a:rPr lang="en-US" b="0" i="0" smtClean="0">
                            <a:latin typeface="Cambria Math" panose="02040503050406030204" pitchFamily="18" charset="0"/>
                          </a:rPr>
                          <m:t>th</m:t>
                        </m:r>
                      </m:sup>
                    </m:sSup>
                  </m:oMath>
                </a14:m>
                <a:r>
                  <a:rPr lang="en-US" dirty="0"/>
                  <a:t> element:</a:t>
                </a:r>
              </a:p>
              <a:p>
                <a:pPr lvl="1"/>
                <a:r>
                  <a:rPr lang="en-US" dirty="0"/>
                  <a:t>Time needed to insert at end (the array is full!)</a:t>
                </a:r>
              </a:p>
              <a:p>
                <a:r>
                  <a:rPr lang="en-US" dirty="0"/>
                  <a:t>What are the memory tradeoffs for our two implementations?</a:t>
                </a:r>
              </a:p>
              <a:p>
                <a:pPr lvl="1"/>
                <a:r>
                  <a:rPr lang="en-US" dirty="0"/>
                  <a:t>Amount of space used overall</a:t>
                </a:r>
              </a:p>
              <a:p>
                <a:pPr lvl="1"/>
                <a:r>
                  <a:rPr lang="en-US" dirty="0"/>
                  <a:t>Amount of space used per element</a:t>
                </a:r>
              </a:p>
            </p:txBody>
          </p:sp>
        </mc:Choice>
        <mc:Fallback xmlns="">
          <p:sp>
            <p:nvSpPr>
              <p:cNvPr id="3" name="Content Placeholder 2">
                <a:extLst>
                  <a:ext uri="{FF2B5EF4-FFF2-40B4-BE49-F238E27FC236}">
                    <a16:creationId xmlns:a16="http://schemas.microsoft.com/office/drawing/2014/main" id="{FF0193C5-3041-464C-99F3-871F1179E898}"/>
                  </a:ext>
                </a:extLst>
              </p:cNvPr>
              <p:cNvSpPr>
                <a:spLocks noGrp="1" noRot="1" noChangeAspect="1" noMove="1" noResize="1" noEditPoints="1" noAdjustHandles="1" noChangeArrowheads="1" noChangeShapeType="1" noTextEdit="1"/>
              </p:cNvSpPr>
              <p:nvPr>
                <p:ph idx="1"/>
              </p:nvPr>
            </p:nvSpPr>
            <p:spPr>
              <a:xfrm>
                <a:off x="575239" y="1476733"/>
                <a:ext cx="11187258" cy="4845504"/>
              </a:xfrm>
              <a:blipFill>
                <a:blip r:embed="rId3"/>
                <a:stretch>
                  <a:fillRect l="-272" t="-1509" r="-109"/>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4EF47F6E-6DD0-4229-9147-DAE4C7E57795}"/>
              </a:ext>
            </a:extLst>
          </p:cNvPr>
          <p:cNvSpPr>
            <a:spLocks noGrp="1"/>
          </p:cNvSpPr>
          <p:nvPr>
            <p:ph type="sldNum" sz="quarter" idx="12"/>
          </p:nvPr>
        </p:nvSpPr>
        <p:spPr/>
        <p:txBody>
          <a:bodyPr/>
          <a:lstStyle/>
          <a:p>
            <a:fld id="{659665DE-58FC-41F4-AC58-2C90A5E00527}" type="slidenum">
              <a:rPr lang="en-US" smtClean="0"/>
              <a:t>5</a:t>
            </a:fld>
            <a:endParaRPr lang="en-US"/>
          </a:p>
        </p:txBody>
      </p:sp>
      <p:graphicFrame>
        <p:nvGraphicFramePr>
          <p:cNvPr id="6" name="Table 5">
            <a:extLst>
              <a:ext uri="{FF2B5EF4-FFF2-40B4-BE49-F238E27FC236}">
                <a16:creationId xmlns:a16="http://schemas.microsoft.com/office/drawing/2014/main" id="{6A4CD886-8A8F-4F9B-AED7-69502F235FFB}"/>
              </a:ext>
            </a:extLst>
          </p:cNvPr>
          <p:cNvGraphicFramePr>
            <a:graphicFrameLocks noGrp="1"/>
          </p:cNvGraphicFramePr>
          <p:nvPr>
            <p:extLst>
              <p:ext uri="{D42A27DB-BD31-4B8C-83A1-F6EECF244321}">
                <p14:modId xmlns:p14="http://schemas.microsoft.com/office/powerpoint/2010/main" val="1819356439"/>
              </p:ext>
            </p:extLst>
          </p:nvPr>
        </p:nvGraphicFramePr>
        <p:xfrm>
          <a:off x="934673" y="5430862"/>
          <a:ext cx="3083340" cy="1022994"/>
        </p:xfrm>
        <a:graphic>
          <a:graphicData uri="http://schemas.openxmlformats.org/drawingml/2006/table">
            <a:tbl>
              <a:tblPr firstRow="1" bandRow="1">
                <a:tableStyleId>{5C22544A-7EE6-4342-B048-85BDC9FD1C3A}</a:tableStyleId>
              </a:tblPr>
              <a:tblGrid>
                <a:gridCol w="616668">
                  <a:extLst>
                    <a:ext uri="{9D8B030D-6E8A-4147-A177-3AD203B41FA5}">
                      <a16:colId xmlns:a16="http://schemas.microsoft.com/office/drawing/2014/main" val="2446071598"/>
                    </a:ext>
                  </a:extLst>
                </a:gridCol>
                <a:gridCol w="616668">
                  <a:extLst>
                    <a:ext uri="{9D8B030D-6E8A-4147-A177-3AD203B41FA5}">
                      <a16:colId xmlns:a16="http://schemas.microsoft.com/office/drawing/2014/main" val="3620560489"/>
                    </a:ext>
                  </a:extLst>
                </a:gridCol>
                <a:gridCol w="616668">
                  <a:extLst>
                    <a:ext uri="{9D8B030D-6E8A-4147-A177-3AD203B41FA5}">
                      <a16:colId xmlns:a16="http://schemas.microsoft.com/office/drawing/2014/main" val="2959674909"/>
                    </a:ext>
                  </a:extLst>
                </a:gridCol>
                <a:gridCol w="616668">
                  <a:extLst>
                    <a:ext uri="{9D8B030D-6E8A-4147-A177-3AD203B41FA5}">
                      <a16:colId xmlns:a16="http://schemas.microsoft.com/office/drawing/2014/main" val="339803086"/>
                    </a:ext>
                  </a:extLst>
                </a:gridCol>
                <a:gridCol w="616668">
                  <a:extLst>
                    <a:ext uri="{9D8B030D-6E8A-4147-A177-3AD203B41FA5}">
                      <a16:colId xmlns:a16="http://schemas.microsoft.com/office/drawing/2014/main" val="973120545"/>
                    </a:ext>
                  </a:extLst>
                </a:gridCol>
              </a:tblGrid>
              <a:tr h="511497">
                <a:tc>
                  <a:txBody>
                    <a:bodyPr/>
                    <a:lstStyle/>
                    <a:p>
                      <a:pPr algn="ctr"/>
                      <a:r>
                        <a:rPr lang="en-US"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6364455"/>
                  </a:ext>
                </a:extLst>
              </a:tr>
              <a:tr h="511497">
                <a:tc>
                  <a:txBody>
                    <a:bodyPr/>
                    <a:lstStyle/>
                    <a:p>
                      <a:pPr algn="ctr"/>
                      <a:r>
                        <a:rPr lang="en-US" b="1" dirty="0">
                          <a:solidFill>
                            <a:srgbClr val="4C3282"/>
                          </a:solidFill>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7107876"/>
                  </a:ext>
                </a:extLst>
              </a:tr>
            </a:tbl>
          </a:graphicData>
        </a:graphic>
      </p:graphicFrame>
      <p:graphicFrame>
        <p:nvGraphicFramePr>
          <p:cNvPr id="7" name="Table 6">
            <a:extLst>
              <a:ext uri="{FF2B5EF4-FFF2-40B4-BE49-F238E27FC236}">
                <a16:creationId xmlns:a16="http://schemas.microsoft.com/office/drawing/2014/main" id="{50871158-10E1-4E62-B723-A67134869F0B}"/>
              </a:ext>
            </a:extLst>
          </p:cNvPr>
          <p:cNvGraphicFramePr>
            <a:graphicFrameLocks noGrp="1"/>
          </p:cNvGraphicFramePr>
          <p:nvPr>
            <p:extLst>
              <p:ext uri="{D42A27DB-BD31-4B8C-83A1-F6EECF244321}">
                <p14:modId xmlns:p14="http://schemas.microsoft.com/office/powerpoint/2010/main" val="870657227"/>
              </p:ext>
            </p:extLst>
          </p:nvPr>
        </p:nvGraphicFramePr>
        <p:xfrm>
          <a:off x="6107568" y="5886583"/>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algn="ctr"/>
                      <a:r>
                        <a:rPr lang="en-US" sz="1800" b="1" kern="1200" dirty="0">
                          <a:solidFill>
                            <a:srgbClr val="4C3282"/>
                          </a:solidFill>
                          <a:latin typeface="+mn-lt"/>
                          <a:ea typeface="+mn-ea"/>
                          <a:cs typeface="+mn-cs"/>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9" name="Straight Arrow Connector 8">
            <a:extLst>
              <a:ext uri="{FF2B5EF4-FFF2-40B4-BE49-F238E27FC236}">
                <a16:creationId xmlns:a16="http://schemas.microsoft.com/office/drawing/2014/main" id="{7383BCA7-96F6-4DE0-94CC-614BD9FB82FA}"/>
              </a:ext>
            </a:extLst>
          </p:cNvPr>
          <p:cNvCxnSpPr>
            <a:cxnSpLocks/>
          </p:cNvCxnSpPr>
          <p:nvPr/>
        </p:nvCxnSpPr>
        <p:spPr>
          <a:xfrm>
            <a:off x="6862943" y="6184756"/>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BCB1EA20-783D-4B46-A8ED-046B93A83B6C}"/>
              </a:ext>
            </a:extLst>
          </p:cNvPr>
          <p:cNvGraphicFramePr>
            <a:graphicFrameLocks noGrp="1"/>
          </p:cNvGraphicFramePr>
          <p:nvPr>
            <p:extLst>
              <p:ext uri="{D42A27DB-BD31-4B8C-83A1-F6EECF244321}">
                <p14:modId xmlns:p14="http://schemas.microsoft.com/office/powerpoint/2010/main" val="1482502841"/>
              </p:ext>
            </p:extLst>
          </p:nvPr>
        </p:nvGraphicFramePr>
        <p:xfrm>
          <a:off x="10831126" y="5889443"/>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graphicFrame>
        <p:nvGraphicFramePr>
          <p:cNvPr id="20" name="Table 19">
            <a:extLst>
              <a:ext uri="{FF2B5EF4-FFF2-40B4-BE49-F238E27FC236}">
                <a16:creationId xmlns:a16="http://schemas.microsoft.com/office/drawing/2014/main" id="{3D46166A-ACE1-4C83-823B-6F0B5A085590}"/>
              </a:ext>
            </a:extLst>
          </p:cNvPr>
          <p:cNvGraphicFramePr>
            <a:graphicFrameLocks noGrp="1"/>
          </p:cNvGraphicFramePr>
          <p:nvPr>
            <p:extLst>
              <p:ext uri="{D42A27DB-BD31-4B8C-83A1-F6EECF244321}">
                <p14:modId xmlns:p14="http://schemas.microsoft.com/office/powerpoint/2010/main" val="987383512"/>
              </p:ext>
            </p:extLst>
          </p:nvPr>
        </p:nvGraphicFramePr>
        <p:xfrm>
          <a:off x="7316830" y="5900745"/>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21" name="Straight Arrow Connector 20">
            <a:extLst>
              <a:ext uri="{FF2B5EF4-FFF2-40B4-BE49-F238E27FC236}">
                <a16:creationId xmlns:a16="http://schemas.microsoft.com/office/drawing/2014/main" id="{3E44B41F-5AD1-4930-9827-7F855390238E}"/>
              </a:ext>
            </a:extLst>
          </p:cNvPr>
          <p:cNvCxnSpPr>
            <a:cxnSpLocks/>
          </p:cNvCxnSpPr>
          <p:nvPr/>
        </p:nvCxnSpPr>
        <p:spPr>
          <a:xfrm>
            <a:off x="8072205" y="6198918"/>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3DD2678B-204A-4ABF-A204-4709D822A482}"/>
              </a:ext>
            </a:extLst>
          </p:cNvPr>
          <p:cNvGraphicFramePr>
            <a:graphicFrameLocks noGrp="1"/>
          </p:cNvGraphicFramePr>
          <p:nvPr>
            <p:extLst>
              <p:ext uri="{D42A27DB-BD31-4B8C-83A1-F6EECF244321}">
                <p14:modId xmlns:p14="http://schemas.microsoft.com/office/powerpoint/2010/main" val="3723971105"/>
              </p:ext>
            </p:extLst>
          </p:nvPr>
        </p:nvGraphicFramePr>
        <p:xfrm>
          <a:off x="8489583" y="5900745"/>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23" name="Straight Arrow Connector 22">
            <a:extLst>
              <a:ext uri="{FF2B5EF4-FFF2-40B4-BE49-F238E27FC236}">
                <a16:creationId xmlns:a16="http://schemas.microsoft.com/office/drawing/2014/main" id="{CD1AF675-71F7-448F-9B1E-B067D4C4FA3A}"/>
              </a:ext>
            </a:extLst>
          </p:cNvPr>
          <p:cNvCxnSpPr>
            <a:cxnSpLocks/>
          </p:cNvCxnSpPr>
          <p:nvPr/>
        </p:nvCxnSpPr>
        <p:spPr>
          <a:xfrm>
            <a:off x="9244958" y="6198918"/>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778D3BE9-6598-4143-8DA2-35FAA7E424BE}"/>
              </a:ext>
            </a:extLst>
          </p:cNvPr>
          <p:cNvGraphicFramePr>
            <a:graphicFrameLocks noGrp="1"/>
          </p:cNvGraphicFramePr>
          <p:nvPr>
            <p:extLst>
              <p:ext uri="{D42A27DB-BD31-4B8C-83A1-F6EECF244321}">
                <p14:modId xmlns:p14="http://schemas.microsoft.com/office/powerpoint/2010/main" val="1144735353"/>
              </p:ext>
            </p:extLst>
          </p:nvPr>
        </p:nvGraphicFramePr>
        <p:xfrm>
          <a:off x="9662336" y="5900745"/>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25" name="Straight Arrow Connector 24">
            <a:extLst>
              <a:ext uri="{FF2B5EF4-FFF2-40B4-BE49-F238E27FC236}">
                <a16:creationId xmlns:a16="http://schemas.microsoft.com/office/drawing/2014/main" id="{5D6EB688-BFE5-4808-9F53-7E66D02C5F8C}"/>
              </a:ext>
            </a:extLst>
          </p:cNvPr>
          <p:cNvCxnSpPr>
            <a:cxnSpLocks/>
          </p:cNvCxnSpPr>
          <p:nvPr/>
        </p:nvCxnSpPr>
        <p:spPr>
          <a:xfrm>
            <a:off x="10417711" y="6198918"/>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B5DAF9-F0AE-4FF2-B0BC-CA639C4156FE}"/>
              </a:ext>
            </a:extLst>
          </p:cNvPr>
          <p:cNvCxnSpPr>
            <a:cxnSpLocks/>
          </p:cNvCxnSpPr>
          <p:nvPr/>
        </p:nvCxnSpPr>
        <p:spPr>
          <a:xfrm>
            <a:off x="5671156" y="6184756"/>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C6197FF-E2F8-4FDE-B1B9-F2DF9845EE0F}"/>
              </a:ext>
            </a:extLst>
          </p:cNvPr>
          <p:cNvSpPr txBox="1"/>
          <p:nvPr/>
        </p:nvSpPr>
        <p:spPr>
          <a:xfrm>
            <a:off x="934673" y="5272057"/>
            <a:ext cx="3393878" cy="338554"/>
          </a:xfrm>
          <a:prstGeom prst="rect">
            <a:avLst/>
          </a:prstGeom>
          <a:noFill/>
        </p:spPr>
        <p:txBody>
          <a:bodyPr wrap="none" rtlCol="0">
            <a:spAutoFit/>
          </a:bodyPr>
          <a:lstStyle/>
          <a:p>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&lt;Character&gt; </a:t>
            </a:r>
            <a:r>
              <a:rPr lang="en-US" sz="1600" dirty="0" err="1">
                <a:latin typeface="Courier New" panose="02070309020205020404" pitchFamily="49" charset="0"/>
                <a:cs typeface="Courier New" panose="02070309020205020404" pitchFamily="49" charset="0"/>
              </a:rPr>
              <a:t>myArr</a:t>
            </a:r>
            <a:endParaRPr lang="en-US" sz="1600" dirty="0">
              <a:latin typeface="Courier New" panose="02070309020205020404" pitchFamily="49" charset="0"/>
              <a:cs typeface="Courier New" panose="02070309020205020404" pitchFamily="49" charset="0"/>
            </a:endParaRPr>
          </a:p>
        </p:txBody>
      </p:sp>
      <p:sp>
        <p:nvSpPr>
          <p:cNvPr id="28" name="TextBox 27">
            <a:extLst>
              <a:ext uri="{FF2B5EF4-FFF2-40B4-BE49-F238E27FC236}">
                <a16:creationId xmlns:a16="http://schemas.microsoft.com/office/drawing/2014/main" id="{E2C33B82-7639-4149-9489-FEC387D2B261}"/>
              </a:ext>
            </a:extLst>
          </p:cNvPr>
          <p:cNvSpPr txBox="1"/>
          <p:nvPr/>
        </p:nvSpPr>
        <p:spPr>
          <a:xfrm>
            <a:off x="4971754" y="6000090"/>
            <a:ext cx="660950" cy="369332"/>
          </a:xfrm>
          <a:prstGeom prst="rect">
            <a:avLst/>
          </a:prstGeom>
          <a:noFill/>
        </p:spPr>
        <p:txBody>
          <a:bodyPr wrap="none" rtlCol="0">
            <a:spAutoFit/>
          </a:bodyPr>
          <a:lstStyle/>
          <a:p>
            <a:r>
              <a:rPr lang="en-US" dirty="0">
                <a:latin typeface="Segoe UI Semilight" panose="020B0402040204020203" pitchFamily="34" charset="0"/>
                <a:cs typeface="Segoe UI Semilight" panose="020B0402040204020203" pitchFamily="34" charset="0"/>
              </a:rPr>
              <a:t>front</a:t>
            </a:r>
          </a:p>
        </p:txBody>
      </p:sp>
      <p:sp>
        <p:nvSpPr>
          <p:cNvPr id="29" name="TextBox 28">
            <a:extLst>
              <a:ext uri="{FF2B5EF4-FFF2-40B4-BE49-F238E27FC236}">
                <a16:creationId xmlns:a16="http://schemas.microsoft.com/office/drawing/2014/main" id="{39857ECA-D33C-4725-ABBF-5C98E0659BFD}"/>
              </a:ext>
            </a:extLst>
          </p:cNvPr>
          <p:cNvSpPr txBox="1"/>
          <p:nvPr/>
        </p:nvSpPr>
        <p:spPr>
          <a:xfrm>
            <a:off x="7316830" y="5295557"/>
            <a:ext cx="3393878"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LinkedList&lt;Character&gt; </a:t>
            </a:r>
            <a:r>
              <a:rPr lang="en-US" sz="1600" dirty="0" err="1">
                <a:latin typeface="Courier New" panose="02070309020205020404" pitchFamily="49" charset="0"/>
                <a:cs typeface="Courier New" panose="02070309020205020404" pitchFamily="49" charset="0"/>
              </a:rPr>
              <a:t>myLl</a:t>
            </a:r>
            <a:endParaRPr lang="en-US" sz="1600" dirty="0">
              <a:latin typeface="Courier New" panose="02070309020205020404" pitchFamily="49" charset="0"/>
              <a:cs typeface="Courier New" panose="02070309020205020404" pitchFamily="49" charset="0"/>
            </a:endParaRPr>
          </a:p>
        </p:txBody>
      </p:sp>
      <p:sp>
        <p:nvSpPr>
          <p:cNvPr id="31" name="Footer Placeholder 3">
            <a:extLst>
              <a:ext uri="{FF2B5EF4-FFF2-40B4-BE49-F238E27FC236}">
                <a16:creationId xmlns:a16="http://schemas.microsoft.com/office/drawing/2014/main" id="{DD854953-67F0-FB4B-909E-DAC2CE95CAA9}"/>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Tree>
    <p:extLst>
      <p:ext uri="{BB962C8B-B14F-4D97-AF65-F5344CB8AC3E}">
        <p14:creationId xmlns:p14="http://schemas.microsoft.com/office/powerpoint/2010/main" val="3125441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0B73-23F5-4B1B-8D8E-49C7D11F65D0}"/>
              </a:ext>
            </a:extLst>
          </p:cNvPr>
          <p:cNvSpPr>
            <a:spLocks noGrp="1"/>
          </p:cNvSpPr>
          <p:nvPr>
            <p:ph type="title"/>
          </p:nvPr>
        </p:nvSpPr>
        <p:spPr/>
        <p:txBody>
          <a:bodyPr/>
          <a:lstStyle/>
          <a:p>
            <a:r>
              <a:rPr lang="en-US" dirty="0"/>
              <a:t>List ADT tradeoffs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0193C5-3041-464C-99F3-871F1179E898}"/>
                  </a:ext>
                </a:extLst>
              </p:cNvPr>
              <p:cNvSpPr>
                <a:spLocks noGrp="1"/>
              </p:cNvSpPr>
              <p:nvPr>
                <p:ph idx="1"/>
              </p:nvPr>
            </p:nvSpPr>
            <p:spPr>
              <a:xfrm>
                <a:off x="575239" y="1476733"/>
                <a:ext cx="11187258" cy="4845504"/>
              </a:xfrm>
            </p:spPr>
            <p:txBody>
              <a:bodyPr>
                <a:normAutofit/>
              </a:bodyPr>
              <a:lstStyle/>
              <a:p>
                <a:r>
                  <a:rPr lang="en-US" dirty="0"/>
                  <a:t>Time needed to access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m:rPr>
                            <m:sty m:val="p"/>
                          </m:rPr>
                          <a:rPr lang="en-US" b="0" i="0" smtClean="0">
                            <a:latin typeface="Cambria Math" panose="02040503050406030204" pitchFamily="18" charset="0"/>
                          </a:rPr>
                          <m:t>th</m:t>
                        </m:r>
                      </m:sup>
                    </m:sSup>
                  </m:oMath>
                </a14:m>
                <a:r>
                  <a:rPr lang="en-US" dirty="0"/>
                  <a:t> element:</a:t>
                </a:r>
              </a:p>
              <a:p>
                <a:pPr lvl="1"/>
                <a:r>
                  <a:rPr lang="en-US" u="sng" dirty="0" err="1">
                    <a:solidFill>
                      <a:srgbClr val="4C3282"/>
                    </a:solidFill>
                  </a:rPr>
                  <a:t>ArrayList</a:t>
                </a:r>
                <a:r>
                  <a:rPr lang="en-US" dirty="0"/>
                  <a:t>: O(1) constant time</a:t>
                </a:r>
              </a:p>
              <a:p>
                <a:pPr lvl="1"/>
                <a:r>
                  <a:rPr lang="en-US" u="sng" dirty="0">
                    <a:solidFill>
                      <a:srgbClr val="4C3282"/>
                    </a:solidFill>
                  </a:rPr>
                  <a:t>LinkedList</a:t>
                </a:r>
                <a:r>
                  <a:rPr lang="en-US" dirty="0"/>
                  <a:t>: O(N) linear time</a:t>
                </a:r>
              </a:p>
              <a:p>
                <a:r>
                  <a:rPr lang="en-US" dirty="0"/>
                  <a:t>Time needed to insert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𝑁</m:t>
                        </m:r>
                      </m:e>
                      <m:sup>
                        <m:r>
                          <m:rPr>
                            <m:sty m:val="p"/>
                          </m:rPr>
                          <a:rPr lang="en-US" b="0" i="0" smtClean="0">
                            <a:latin typeface="Cambria Math" panose="02040503050406030204" pitchFamily="18" charset="0"/>
                          </a:rPr>
                          <m:t>th</m:t>
                        </m:r>
                      </m:sup>
                    </m:sSup>
                  </m:oMath>
                </a14:m>
                <a:r>
                  <a:rPr lang="en-US" dirty="0"/>
                  <a:t> element (the array is full!)</a:t>
                </a:r>
              </a:p>
              <a:p>
                <a:pPr lvl="1"/>
                <a:r>
                  <a:rPr lang="en-US" u="sng" dirty="0" err="1">
                    <a:solidFill>
                      <a:srgbClr val="4C3282"/>
                    </a:solidFill>
                  </a:rPr>
                  <a:t>ArrayList</a:t>
                </a:r>
                <a:r>
                  <a:rPr lang="en-US" dirty="0"/>
                  <a:t>: O(N) linear time</a:t>
                </a:r>
              </a:p>
              <a:p>
                <a:pPr lvl="1"/>
                <a:r>
                  <a:rPr lang="en-US" u="sng" dirty="0">
                    <a:solidFill>
                      <a:srgbClr val="4C3282"/>
                    </a:solidFill>
                  </a:rPr>
                  <a:t>LinkedList</a:t>
                </a:r>
                <a:r>
                  <a:rPr lang="en-US" dirty="0"/>
                  <a:t>: O(N) linear time</a:t>
                </a:r>
              </a:p>
              <a:p>
                <a:r>
                  <a:rPr lang="en-US" dirty="0"/>
                  <a:t>Amount of space used overall</a:t>
                </a:r>
              </a:p>
              <a:p>
                <a:pPr lvl="1"/>
                <a:r>
                  <a:rPr lang="en-US" u="sng" dirty="0" err="1">
                    <a:solidFill>
                      <a:srgbClr val="4C3282"/>
                    </a:solidFill>
                  </a:rPr>
                  <a:t>ArrayList</a:t>
                </a:r>
                <a:r>
                  <a:rPr lang="en-US" dirty="0"/>
                  <a:t>: sometimes wasted space</a:t>
                </a:r>
              </a:p>
              <a:p>
                <a:pPr lvl="1"/>
                <a:r>
                  <a:rPr lang="en-US" u="sng" dirty="0">
                    <a:solidFill>
                      <a:srgbClr val="4C3282"/>
                    </a:solidFill>
                  </a:rPr>
                  <a:t>LinkedList</a:t>
                </a:r>
                <a:r>
                  <a:rPr lang="en-US" dirty="0"/>
                  <a:t>: compact</a:t>
                </a:r>
              </a:p>
              <a:p>
                <a:r>
                  <a:rPr lang="en-US" dirty="0"/>
                  <a:t>Amount of space used per element</a:t>
                </a:r>
              </a:p>
              <a:p>
                <a:pPr lvl="1"/>
                <a:r>
                  <a:rPr lang="en-US" u="sng" dirty="0" err="1">
                    <a:solidFill>
                      <a:srgbClr val="4C3282"/>
                    </a:solidFill>
                  </a:rPr>
                  <a:t>ArrayList</a:t>
                </a:r>
                <a:r>
                  <a:rPr lang="en-US" dirty="0"/>
                  <a:t>: minimal</a:t>
                </a:r>
              </a:p>
              <a:p>
                <a:pPr lvl="1"/>
                <a:r>
                  <a:rPr lang="en-US" u="sng" dirty="0">
                    <a:solidFill>
                      <a:srgbClr val="4C3282"/>
                    </a:solidFill>
                  </a:rPr>
                  <a:t>LinkedList</a:t>
                </a:r>
                <a:r>
                  <a:rPr lang="en-US" dirty="0"/>
                  <a:t>: tiny extra</a:t>
                </a:r>
              </a:p>
            </p:txBody>
          </p:sp>
        </mc:Choice>
        <mc:Fallback xmlns="">
          <p:sp>
            <p:nvSpPr>
              <p:cNvPr id="3" name="Content Placeholder 2">
                <a:extLst>
                  <a:ext uri="{FF2B5EF4-FFF2-40B4-BE49-F238E27FC236}">
                    <a16:creationId xmlns:a16="http://schemas.microsoft.com/office/drawing/2014/main" id="{FF0193C5-3041-464C-99F3-871F1179E898}"/>
                  </a:ext>
                </a:extLst>
              </p:cNvPr>
              <p:cNvSpPr>
                <a:spLocks noGrp="1" noRot="1" noChangeAspect="1" noMove="1" noResize="1" noEditPoints="1" noAdjustHandles="1" noChangeArrowheads="1" noChangeShapeType="1" noTextEdit="1"/>
              </p:cNvSpPr>
              <p:nvPr>
                <p:ph idx="1"/>
              </p:nvPr>
            </p:nvSpPr>
            <p:spPr>
              <a:xfrm>
                <a:off x="575239" y="1476733"/>
                <a:ext cx="11187258" cy="4845504"/>
              </a:xfrm>
              <a:blipFill>
                <a:blip r:embed="rId3"/>
                <a:stretch>
                  <a:fillRect l="-272" t="-125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4EF47F6E-6DD0-4229-9147-DAE4C7E57795}"/>
              </a:ext>
            </a:extLst>
          </p:cNvPr>
          <p:cNvSpPr>
            <a:spLocks noGrp="1"/>
          </p:cNvSpPr>
          <p:nvPr>
            <p:ph type="sldNum" sz="quarter" idx="12"/>
          </p:nvPr>
        </p:nvSpPr>
        <p:spPr/>
        <p:txBody>
          <a:bodyPr/>
          <a:lstStyle/>
          <a:p>
            <a:fld id="{659665DE-58FC-41F4-AC58-2C90A5E00527}" type="slidenum">
              <a:rPr lang="en-US" smtClean="0"/>
              <a:t>6</a:t>
            </a:fld>
            <a:endParaRPr lang="en-US"/>
          </a:p>
        </p:txBody>
      </p:sp>
      <p:graphicFrame>
        <p:nvGraphicFramePr>
          <p:cNvPr id="6" name="Table 5">
            <a:extLst>
              <a:ext uri="{FF2B5EF4-FFF2-40B4-BE49-F238E27FC236}">
                <a16:creationId xmlns:a16="http://schemas.microsoft.com/office/drawing/2014/main" id="{6A4CD886-8A8F-4F9B-AED7-69502F235FFB}"/>
              </a:ext>
            </a:extLst>
          </p:cNvPr>
          <p:cNvGraphicFramePr>
            <a:graphicFrameLocks noGrp="1"/>
          </p:cNvGraphicFramePr>
          <p:nvPr>
            <p:extLst>
              <p:ext uri="{D42A27DB-BD31-4B8C-83A1-F6EECF244321}">
                <p14:modId xmlns:p14="http://schemas.microsoft.com/office/powerpoint/2010/main" val="532467895"/>
              </p:ext>
            </p:extLst>
          </p:nvPr>
        </p:nvGraphicFramePr>
        <p:xfrm>
          <a:off x="8169183" y="2105920"/>
          <a:ext cx="3083340" cy="1022994"/>
        </p:xfrm>
        <a:graphic>
          <a:graphicData uri="http://schemas.openxmlformats.org/drawingml/2006/table">
            <a:tbl>
              <a:tblPr firstRow="1" bandRow="1">
                <a:tableStyleId>{5C22544A-7EE6-4342-B048-85BDC9FD1C3A}</a:tableStyleId>
              </a:tblPr>
              <a:tblGrid>
                <a:gridCol w="616668">
                  <a:extLst>
                    <a:ext uri="{9D8B030D-6E8A-4147-A177-3AD203B41FA5}">
                      <a16:colId xmlns:a16="http://schemas.microsoft.com/office/drawing/2014/main" val="2446071598"/>
                    </a:ext>
                  </a:extLst>
                </a:gridCol>
                <a:gridCol w="616668">
                  <a:extLst>
                    <a:ext uri="{9D8B030D-6E8A-4147-A177-3AD203B41FA5}">
                      <a16:colId xmlns:a16="http://schemas.microsoft.com/office/drawing/2014/main" val="3620560489"/>
                    </a:ext>
                  </a:extLst>
                </a:gridCol>
                <a:gridCol w="616668">
                  <a:extLst>
                    <a:ext uri="{9D8B030D-6E8A-4147-A177-3AD203B41FA5}">
                      <a16:colId xmlns:a16="http://schemas.microsoft.com/office/drawing/2014/main" val="2959674909"/>
                    </a:ext>
                  </a:extLst>
                </a:gridCol>
                <a:gridCol w="616668">
                  <a:extLst>
                    <a:ext uri="{9D8B030D-6E8A-4147-A177-3AD203B41FA5}">
                      <a16:colId xmlns:a16="http://schemas.microsoft.com/office/drawing/2014/main" val="339803086"/>
                    </a:ext>
                  </a:extLst>
                </a:gridCol>
                <a:gridCol w="616668">
                  <a:extLst>
                    <a:ext uri="{9D8B030D-6E8A-4147-A177-3AD203B41FA5}">
                      <a16:colId xmlns:a16="http://schemas.microsoft.com/office/drawing/2014/main" val="973120545"/>
                    </a:ext>
                  </a:extLst>
                </a:gridCol>
              </a:tblGrid>
              <a:tr h="511497">
                <a:tc>
                  <a:txBody>
                    <a:bodyPr/>
                    <a:lstStyle/>
                    <a:p>
                      <a:pPr algn="ctr"/>
                      <a:r>
                        <a:rPr lang="en-US"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3</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4</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6364455"/>
                  </a:ext>
                </a:extLst>
              </a:tr>
              <a:tr h="511497">
                <a:tc>
                  <a:txBody>
                    <a:bodyPr/>
                    <a:lstStyle/>
                    <a:p>
                      <a:pPr algn="ctr"/>
                      <a:r>
                        <a:rPr lang="en-US" b="1" dirty="0">
                          <a:solidFill>
                            <a:srgbClr val="4C3282"/>
                          </a:solidFill>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solidFill>
                            <a:srgbClr val="4C3282"/>
                          </a:solidFill>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7107876"/>
                  </a:ext>
                </a:extLst>
              </a:tr>
            </a:tbl>
          </a:graphicData>
        </a:graphic>
      </p:graphicFrame>
      <p:graphicFrame>
        <p:nvGraphicFramePr>
          <p:cNvPr id="7" name="Table 6">
            <a:extLst>
              <a:ext uri="{FF2B5EF4-FFF2-40B4-BE49-F238E27FC236}">
                <a16:creationId xmlns:a16="http://schemas.microsoft.com/office/drawing/2014/main" id="{50871158-10E1-4E62-B723-A67134869F0B}"/>
              </a:ext>
            </a:extLst>
          </p:cNvPr>
          <p:cNvGraphicFramePr>
            <a:graphicFrameLocks noGrp="1"/>
          </p:cNvGraphicFramePr>
          <p:nvPr/>
        </p:nvGraphicFramePr>
        <p:xfrm>
          <a:off x="6107568" y="4276275"/>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algn="ctr"/>
                      <a:r>
                        <a:rPr lang="en-US" sz="1800" b="1" kern="1200" dirty="0">
                          <a:solidFill>
                            <a:srgbClr val="4C3282"/>
                          </a:solidFill>
                          <a:latin typeface="+mn-lt"/>
                          <a:ea typeface="+mn-ea"/>
                          <a:cs typeface="+mn-cs"/>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9" name="Straight Arrow Connector 8">
            <a:extLst>
              <a:ext uri="{FF2B5EF4-FFF2-40B4-BE49-F238E27FC236}">
                <a16:creationId xmlns:a16="http://schemas.microsoft.com/office/drawing/2014/main" id="{7383BCA7-96F6-4DE0-94CC-614BD9FB82FA}"/>
              </a:ext>
            </a:extLst>
          </p:cNvPr>
          <p:cNvCxnSpPr>
            <a:cxnSpLocks/>
          </p:cNvCxnSpPr>
          <p:nvPr/>
        </p:nvCxnSpPr>
        <p:spPr>
          <a:xfrm>
            <a:off x="6862943" y="4574448"/>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6" name="Table 15">
            <a:extLst>
              <a:ext uri="{FF2B5EF4-FFF2-40B4-BE49-F238E27FC236}">
                <a16:creationId xmlns:a16="http://schemas.microsoft.com/office/drawing/2014/main" id="{BCB1EA20-783D-4B46-A8ED-046B93A83B6C}"/>
              </a:ext>
            </a:extLst>
          </p:cNvPr>
          <p:cNvGraphicFramePr>
            <a:graphicFrameLocks noGrp="1"/>
          </p:cNvGraphicFramePr>
          <p:nvPr/>
        </p:nvGraphicFramePr>
        <p:xfrm>
          <a:off x="10831126" y="4279135"/>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graphicFrame>
        <p:nvGraphicFramePr>
          <p:cNvPr id="20" name="Table 19">
            <a:extLst>
              <a:ext uri="{FF2B5EF4-FFF2-40B4-BE49-F238E27FC236}">
                <a16:creationId xmlns:a16="http://schemas.microsoft.com/office/drawing/2014/main" id="{3D46166A-ACE1-4C83-823B-6F0B5A085590}"/>
              </a:ext>
            </a:extLst>
          </p:cNvPr>
          <p:cNvGraphicFramePr>
            <a:graphicFrameLocks noGrp="1"/>
          </p:cNvGraphicFramePr>
          <p:nvPr/>
        </p:nvGraphicFramePr>
        <p:xfrm>
          <a:off x="7316830" y="4290437"/>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21" name="Straight Arrow Connector 20">
            <a:extLst>
              <a:ext uri="{FF2B5EF4-FFF2-40B4-BE49-F238E27FC236}">
                <a16:creationId xmlns:a16="http://schemas.microsoft.com/office/drawing/2014/main" id="{3E44B41F-5AD1-4930-9827-7F855390238E}"/>
              </a:ext>
            </a:extLst>
          </p:cNvPr>
          <p:cNvCxnSpPr>
            <a:cxnSpLocks/>
          </p:cNvCxnSpPr>
          <p:nvPr/>
        </p:nvCxnSpPr>
        <p:spPr>
          <a:xfrm>
            <a:off x="8072205" y="4588610"/>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2" name="Table 21">
            <a:extLst>
              <a:ext uri="{FF2B5EF4-FFF2-40B4-BE49-F238E27FC236}">
                <a16:creationId xmlns:a16="http://schemas.microsoft.com/office/drawing/2014/main" id="{3DD2678B-204A-4ABF-A204-4709D822A482}"/>
              </a:ext>
            </a:extLst>
          </p:cNvPr>
          <p:cNvGraphicFramePr>
            <a:graphicFrameLocks noGrp="1"/>
          </p:cNvGraphicFramePr>
          <p:nvPr/>
        </p:nvGraphicFramePr>
        <p:xfrm>
          <a:off x="8489583" y="4290437"/>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23" name="Straight Arrow Connector 22">
            <a:extLst>
              <a:ext uri="{FF2B5EF4-FFF2-40B4-BE49-F238E27FC236}">
                <a16:creationId xmlns:a16="http://schemas.microsoft.com/office/drawing/2014/main" id="{CD1AF675-71F7-448F-9B1E-B067D4C4FA3A}"/>
              </a:ext>
            </a:extLst>
          </p:cNvPr>
          <p:cNvCxnSpPr>
            <a:cxnSpLocks/>
          </p:cNvCxnSpPr>
          <p:nvPr/>
        </p:nvCxnSpPr>
        <p:spPr>
          <a:xfrm>
            <a:off x="9244958" y="4588610"/>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Table 23">
            <a:extLst>
              <a:ext uri="{FF2B5EF4-FFF2-40B4-BE49-F238E27FC236}">
                <a16:creationId xmlns:a16="http://schemas.microsoft.com/office/drawing/2014/main" id="{778D3BE9-6598-4143-8DA2-35FAA7E424BE}"/>
              </a:ext>
            </a:extLst>
          </p:cNvPr>
          <p:cNvGraphicFramePr>
            <a:graphicFrameLocks noGrp="1"/>
          </p:cNvGraphicFramePr>
          <p:nvPr/>
        </p:nvGraphicFramePr>
        <p:xfrm>
          <a:off x="9662336" y="4290437"/>
          <a:ext cx="907775" cy="609600"/>
        </p:xfrm>
        <a:graphic>
          <a:graphicData uri="http://schemas.openxmlformats.org/drawingml/2006/table">
            <a:tbl>
              <a:tblPr firstRow="1" bandRow="1">
                <a:tableStyleId>{5C22544A-7EE6-4342-B048-85BDC9FD1C3A}</a:tableStyleId>
              </a:tblPr>
              <a:tblGrid>
                <a:gridCol w="649357">
                  <a:extLst>
                    <a:ext uri="{9D8B030D-6E8A-4147-A177-3AD203B41FA5}">
                      <a16:colId xmlns:a16="http://schemas.microsoft.com/office/drawing/2014/main" val="321960373"/>
                    </a:ext>
                  </a:extLst>
                </a:gridCol>
                <a:gridCol w="258418">
                  <a:extLst>
                    <a:ext uri="{9D8B030D-6E8A-4147-A177-3AD203B41FA5}">
                      <a16:colId xmlns:a16="http://schemas.microsoft.com/office/drawing/2014/main" val="1075968545"/>
                    </a:ext>
                  </a:extLst>
                </a:gridCol>
              </a:tblGrid>
              <a:tr h="609600">
                <a:tc>
                  <a:txBody>
                    <a:bodyPr/>
                    <a:lstStyle/>
                    <a:p>
                      <a:pPr marL="0" algn="ctr" defTabSz="914400" rtl="0" eaLnBrk="1" latinLnBrk="0" hangingPunct="1"/>
                      <a:r>
                        <a:rPr lang="en-US" sz="1800" b="1" kern="1200" dirty="0">
                          <a:solidFill>
                            <a:srgbClr val="4C3282"/>
                          </a:solidFill>
                          <a:latin typeface="+mn-lt"/>
                          <a:ea typeface="+mn-ea"/>
                          <a:cs typeface="+mn-cs"/>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rgbClr val="B6A4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4592676"/>
                  </a:ext>
                </a:extLst>
              </a:tr>
            </a:tbl>
          </a:graphicData>
        </a:graphic>
      </p:graphicFrame>
      <p:cxnSp>
        <p:nvCxnSpPr>
          <p:cNvPr id="25" name="Straight Arrow Connector 24">
            <a:extLst>
              <a:ext uri="{FF2B5EF4-FFF2-40B4-BE49-F238E27FC236}">
                <a16:creationId xmlns:a16="http://schemas.microsoft.com/office/drawing/2014/main" id="{5D6EB688-BFE5-4808-9F53-7E66D02C5F8C}"/>
              </a:ext>
            </a:extLst>
          </p:cNvPr>
          <p:cNvCxnSpPr>
            <a:cxnSpLocks/>
          </p:cNvCxnSpPr>
          <p:nvPr/>
        </p:nvCxnSpPr>
        <p:spPr>
          <a:xfrm>
            <a:off x="10417711" y="4588610"/>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3B5DAF9-F0AE-4FF2-B0BC-CA639C4156FE}"/>
              </a:ext>
            </a:extLst>
          </p:cNvPr>
          <p:cNvCxnSpPr>
            <a:cxnSpLocks/>
          </p:cNvCxnSpPr>
          <p:nvPr/>
        </p:nvCxnSpPr>
        <p:spPr>
          <a:xfrm>
            <a:off x="5671156" y="4574448"/>
            <a:ext cx="377556" cy="0"/>
          </a:xfrm>
          <a:prstGeom prst="straightConnector1">
            <a:avLst/>
          </a:prstGeom>
          <a:ln w="19050">
            <a:solidFill>
              <a:srgbClr val="B6A47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C33B82-7639-4149-9489-FEC387D2B261}"/>
              </a:ext>
            </a:extLst>
          </p:cNvPr>
          <p:cNvSpPr txBox="1"/>
          <p:nvPr/>
        </p:nvSpPr>
        <p:spPr>
          <a:xfrm>
            <a:off x="4971754" y="4389782"/>
            <a:ext cx="660950" cy="369332"/>
          </a:xfrm>
          <a:prstGeom prst="rect">
            <a:avLst/>
          </a:prstGeom>
          <a:noFill/>
        </p:spPr>
        <p:txBody>
          <a:bodyPr wrap="none" rtlCol="0">
            <a:spAutoFit/>
          </a:bodyPr>
          <a:lstStyle/>
          <a:p>
            <a:r>
              <a:rPr lang="en-US" dirty="0">
                <a:latin typeface="Segoe UI Semilight" panose="020B0402040204020203" pitchFamily="34" charset="0"/>
                <a:cs typeface="Segoe UI Semilight" panose="020B0402040204020203" pitchFamily="34" charset="0"/>
              </a:rPr>
              <a:t>front</a:t>
            </a:r>
          </a:p>
        </p:txBody>
      </p:sp>
      <p:sp>
        <p:nvSpPr>
          <p:cNvPr id="31" name="Footer Placeholder 3">
            <a:extLst>
              <a:ext uri="{FF2B5EF4-FFF2-40B4-BE49-F238E27FC236}">
                <a16:creationId xmlns:a16="http://schemas.microsoft.com/office/drawing/2014/main" id="{DD854953-67F0-FB4B-909E-DAC2CE95CAA9}"/>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sp>
        <p:nvSpPr>
          <p:cNvPr id="30" name="TextBox 29">
            <a:extLst>
              <a:ext uri="{FF2B5EF4-FFF2-40B4-BE49-F238E27FC236}">
                <a16:creationId xmlns:a16="http://schemas.microsoft.com/office/drawing/2014/main" id="{1C6197FF-E2F8-4FDE-B1B9-F2DF9845EE0F}"/>
              </a:ext>
            </a:extLst>
          </p:cNvPr>
          <p:cNvSpPr txBox="1"/>
          <p:nvPr/>
        </p:nvSpPr>
        <p:spPr>
          <a:xfrm>
            <a:off x="8072205" y="1885533"/>
            <a:ext cx="3393878" cy="338554"/>
          </a:xfrm>
          <a:prstGeom prst="rect">
            <a:avLst/>
          </a:prstGeom>
          <a:noFill/>
        </p:spPr>
        <p:txBody>
          <a:bodyPr wrap="none" rtlCol="0">
            <a:spAutoFit/>
          </a:bodyPr>
          <a:lstStyle/>
          <a:p>
            <a:r>
              <a:rPr lang="en-US" sz="1600" dirty="0" err="1">
                <a:latin typeface="Courier New" panose="02070309020205020404" pitchFamily="49" charset="0"/>
                <a:cs typeface="Courier New" panose="02070309020205020404" pitchFamily="49" charset="0"/>
              </a:rPr>
              <a:t>ArrayList</a:t>
            </a:r>
            <a:r>
              <a:rPr lang="en-US" sz="1600" dirty="0">
                <a:latin typeface="Courier New" panose="02070309020205020404" pitchFamily="49" charset="0"/>
                <a:cs typeface="Courier New" panose="02070309020205020404" pitchFamily="49" charset="0"/>
              </a:rPr>
              <a:t>&lt;Character&gt; </a:t>
            </a:r>
            <a:r>
              <a:rPr lang="en-US" sz="1600" dirty="0" err="1">
                <a:latin typeface="Courier New" panose="02070309020205020404" pitchFamily="49" charset="0"/>
                <a:cs typeface="Courier New" panose="02070309020205020404" pitchFamily="49" charset="0"/>
              </a:rPr>
              <a:t>myArr</a:t>
            </a:r>
            <a:endParaRPr lang="en-US" sz="1600"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39857ECA-D33C-4725-ABBF-5C98E0659BFD}"/>
              </a:ext>
            </a:extLst>
          </p:cNvPr>
          <p:cNvSpPr txBox="1"/>
          <p:nvPr/>
        </p:nvSpPr>
        <p:spPr>
          <a:xfrm>
            <a:off x="7548019" y="3905781"/>
            <a:ext cx="3393878" cy="338554"/>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LinkedList&lt;Character&gt; </a:t>
            </a:r>
            <a:r>
              <a:rPr lang="en-US" sz="1600" dirty="0" err="1">
                <a:latin typeface="Courier New" panose="02070309020205020404" pitchFamily="49" charset="0"/>
                <a:cs typeface="Courier New" panose="02070309020205020404" pitchFamily="49" charset="0"/>
              </a:rPr>
              <a:t>myLl</a:t>
            </a:r>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295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A075-1CDF-4128-B7E1-C4E622A03475}"/>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E0397DEB-08F5-432F-B90A-FBC3A8236E45}"/>
              </a:ext>
            </a:extLst>
          </p:cNvPr>
          <p:cNvSpPr>
            <a:spLocks noGrp="1"/>
          </p:cNvSpPr>
          <p:nvPr>
            <p:ph idx="1"/>
          </p:nvPr>
        </p:nvSpPr>
        <p:spPr/>
        <p:txBody>
          <a:bodyPr/>
          <a:lstStyle/>
          <a:p>
            <a:r>
              <a:rPr lang="en-US" dirty="0"/>
              <a:t>Review Stacks, Queues </a:t>
            </a:r>
          </a:p>
          <a:p>
            <a:pPr lvl="1"/>
            <a:r>
              <a:rPr lang="en-US" dirty="0"/>
              <a:t>What are the ADTs</a:t>
            </a:r>
          </a:p>
          <a:p>
            <a:pPr lvl="1"/>
            <a:r>
              <a:rPr lang="en-US" dirty="0"/>
              <a:t>How can you implement both of them with arrays and with nodes?</a:t>
            </a:r>
          </a:p>
          <a:p>
            <a:endParaRPr lang="en-US" dirty="0"/>
          </a:p>
          <a:p>
            <a:r>
              <a:rPr lang="en-US" dirty="0"/>
              <a:t>Basics of Testing your code.</a:t>
            </a:r>
          </a:p>
          <a:p>
            <a:endParaRPr lang="en-US" dirty="0"/>
          </a:p>
          <a:p>
            <a:r>
              <a:rPr lang="en-US" dirty="0"/>
              <a:t>(maybe) Review Dictionaries.</a:t>
            </a:r>
          </a:p>
          <a:p>
            <a:pPr lvl="1"/>
            <a:r>
              <a:rPr lang="en-US" dirty="0"/>
              <a:t>What is the ADT</a:t>
            </a:r>
          </a:p>
          <a:p>
            <a:pPr lvl="1"/>
            <a:r>
              <a:rPr lang="en-US" dirty="0"/>
              <a:t>Can we implement well with arrays and nodes?</a:t>
            </a:r>
          </a:p>
        </p:txBody>
      </p:sp>
      <p:sp>
        <p:nvSpPr>
          <p:cNvPr id="4" name="Footer Placeholder 3">
            <a:extLst>
              <a:ext uri="{FF2B5EF4-FFF2-40B4-BE49-F238E27FC236}">
                <a16:creationId xmlns:a16="http://schemas.microsoft.com/office/drawing/2014/main" id="{032027DF-2BFB-46BE-B9C7-9A7555589FC0}"/>
              </a:ext>
            </a:extLst>
          </p:cNvPr>
          <p:cNvSpPr>
            <a:spLocks noGrp="1"/>
          </p:cNvSpPr>
          <p:nvPr>
            <p:ph type="ftr" sz="quarter" idx="11"/>
          </p:nvPr>
        </p:nvSpPr>
        <p:spPr/>
        <p:txBody>
          <a:bodyPr/>
          <a:lstStyle/>
          <a:p>
            <a:r>
              <a:rPr lang="es-ES"/>
              <a:t>CSE 373 19 Su - Robbie Weber</a:t>
            </a:r>
            <a:endParaRPr lang="en-US" dirty="0"/>
          </a:p>
        </p:txBody>
      </p:sp>
      <p:sp>
        <p:nvSpPr>
          <p:cNvPr id="5" name="Slide Number Placeholder 4">
            <a:extLst>
              <a:ext uri="{FF2B5EF4-FFF2-40B4-BE49-F238E27FC236}">
                <a16:creationId xmlns:a16="http://schemas.microsoft.com/office/drawing/2014/main" id="{7A0392C7-1BAF-4204-8714-16E0BC7085C2}"/>
              </a:ext>
            </a:extLst>
          </p:cNvPr>
          <p:cNvSpPr>
            <a:spLocks noGrp="1"/>
          </p:cNvSpPr>
          <p:nvPr>
            <p:ph type="sldNum" sz="quarter" idx="12"/>
          </p:nvPr>
        </p:nvSpPr>
        <p:spPr/>
        <p:txBody>
          <a:bodyPr/>
          <a:lstStyle/>
          <a:p>
            <a:fld id="{659665DE-58FC-41F4-AC58-2C90A5E00527}" type="slidenum">
              <a:rPr lang="en-US" smtClean="0"/>
              <a:t>7</a:t>
            </a:fld>
            <a:endParaRPr lang="en-US"/>
          </a:p>
        </p:txBody>
      </p:sp>
    </p:spTree>
    <p:extLst>
      <p:ext uri="{BB962C8B-B14F-4D97-AF65-F5344CB8AC3E}">
        <p14:creationId xmlns:p14="http://schemas.microsoft.com/office/powerpoint/2010/main" val="307052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C3E6-1915-4A36-AC58-1FCA0811A2E5}"/>
              </a:ext>
            </a:extLst>
          </p:cNvPr>
          <p:cNvSpPr>
            <a:spLocks noGrp="1"/>
          </p:cNvSpPr>
          <p:nvPr>
            <p:ph type="title"/>
          </p:nvPr>
        </p:nvSpPr>
        <p:spPr/>
        <p:txBody>
          <a:bodyPr/>
          <a:lstStyle/>
          <a:p>
            <a:r>
              <a:rPr lang="en-US" i="1" dirty="0">
                <a:solidFill>
                  <a:srgbClr val="B6A479"/>
                </a:solidFill>
              </a:rPr>
              <a:t>Review:</a:t>
            </a:r>
            <a:r>
              <a:rPr lang="en-US" dirty="0"/>
              <a:t> What is a Stack?</a:t>
            </a:r>
          </a:p>
        </p:txBody>
      </p:sp>
      <p:sp>
        <p:nvSpPr>
          <p:cNvPr id="3" name="Content Placeholder 2">
            <a:extLst>
              <a:ext uri="{FF2B5EF4-FFF2-40B4-BE49-F238E27FC236}">
                <a16:creationId xmlns:a16="http://schemas.microsoft.com/office/drawing/2014/main" id="{4D397004-A995-482E-9F89-B771BDFF5F4C}"/>
              </a:ext>
            </a:extLst>
          </p:cNvPr>
          <p:cNvSpPr>
            <a:spLocks noGrp="1"/>
          </p:cNvSpPr>
          <p:nvPr>
            <p:ph idx="1"/>
          </p:nvPr>
        </p:nvSpPr>
        <p:spPr>
          <a:xfrm>
            <a:off x="575240" y="1463857"/>
            <a:ext cx="7131694" cy="2344745"/>
          </a:xfrm>
        </p:spPr>
        <p:txBody>
          <a:bodyPr/>
          <a:lstStyle/>
          <a:p>
            <a:r>
              <a:rPr lang="en-US" altLang="en-US" b="1" dirty="0">
                <a:solidFill>
                  <a:srgbClr val="4C3282"/>
                </a:solidFill>
              </a:rPr>
              <a:t>stack</a:t>
            </a:r>
            <a:r>
              <a:rPr lang="en-US" altLang="en-US" dirty="0">
                <a:solidFill>
                  <a:srgbClr val="4C3282"/>
                </a:solidFill>
              </a:rPr>
              <a:t>: </a:t>
            </a:r>
            <a:r>
              <a:rPr lang="en-US" altLang="en-US" dirty="0"/>
              <a:t>A collection based on the principle of adding elements and retrieving them in the opposite order.</a:t>
            </a:r>
          </a:p>
          <a:p>
            <a:pPr lvl="1"/>
            <a:r>
              <a:rPr lang="en-US" altLang="en-US" dirty="0"/>
              <a:t>Last-In, First-Out ("LIFO")</a:t>
            </a:r>
          </a:p>
          <a:p>
            <a:pPr lvl="1"/>
            <a:r>
              <a:rPr lang="en-US" altLang="en-US" dirty="0"/>
              <a:t>Elements are stored in order of insertion.</a:t>
            </a:r>
          </a:p>
          <a:p>
            <a:pPr lvl="2"/>
            <a:r>
              <a:rPr lang="en-US" altLang="en-US" dirty="0"/>
              <a:t>We do not think of them as having indexes.</a:t>
            </a:r>
          </a:p>
          <a:p>
            <a:pPr lvl="1"/>
            <a:r>
              <a:rPr lang="en-US" altLang="en-US" dirty="0"/>
              <a:t>Client can only add/remove/examine </a:t>
            </a:r>
            <a:br>
              <a:rPr lang="en-US" altLang="en-US" dirty="0"/>
            </a:br>
            <a:r>
              <a:rPr lang="en-US" altLang="en-US" dirty="0"/>
              <a:t>the last element added (the "top").</a:t>
            </a:r>
          </a:p>
        </p:txBody>
      </p:sp>
      <p:sp>
        <p:nvSpPr>
          <p:cNvPr id="4" name="Footer Placeholder 3">
            <a:extLst>
              <a:ext uri="{FF2B5EF4-FFF2-40B4-BE49-F238E27FC236}">
                <a16:creationId xmlns:a16="http://schemas.microsoft.com/office/drawing/2014/main" id="{DFDA3962-501B-4DBB-82AD-87CF5EC2A796}"/>
              </a:ext>
            </a:extLst>
          </p:cNvPr>
          <p:cNvSpPr>
            <a:spLocks noGrp="1"/>
          </p:cNvSpPr>
          <p:nvPr>
            <p:ph type="ftr" sz="quarter" idx="11"/>
          </p:nvPr>
        </p:nvSpPr>
        <p:spPr/>
        <p:txBody>
          <a:bodyPr/>
          <a:lstStyle/>
          <a:p>
            <a:r>
              <a:rPr lang="en-US" dirty="0"/>
              <a:t>CSE 143 SP 17 – </a:t>
            </a:r>
            <a:r>
              <a:rPr lang="en-US" dirty="0" err="1"/>
              <a:t>ZoraH</a:t>
            </a:r>
            <a:r>
              <a:rPr lang="en-US" dirty="0"/>
              <a:t> Fung</a:t>
            </a:r>
          </a:p>
        </p:txBody>
      </p:sp>
      <p:sp>
        <p:nvSpPr>
          <p:cNvPr id="5" name="Slide Number Placeholder 4">
            <a:extLst>
              <a:ext uri="{FF2B5EF4-FFF2-40B4-BE49-F238E27FC236}">
                <a16:creationId xmlns:a16="http://schemas.microsoft.com/office/drawing/2014/main" id="{14125C0C-A6F4-4665-AEFF-AC3E669AD10B}"/>
              </a:ext>
            </a:extLst>
          </p:cNvPr>
          <p:cNvSpPr>
            <a:spLocks noGrp="1"/>
          </p:cNvSpPr>
          <p:nvPr>
            <p:ph type="sldNum" sz="quarter" idx="12"/>
          </p:nvPr>
        </p:nvSpPr>
        <p:spPr/>
        <p:txBody>
          <a:bodyPr/>
          <a:lstStyle/>
          <a:p>
            <a:fld id="{659665DE-58FC-41F4-AC58-2C90A5E00527}" type="slidenum">
              <a:rPr lang="en-US" smtClean="0"/>
              <a:t>8</a:t>
            </a:fld>
            <a:endParaRPr lang="en-US"/>
          </a:p>
        </p:txBody>
      </p:sp>
      <p:graphicFrame>
        <p:nvGraphicFramePr>
          <p:cNvPr id="7" name="Group 134">
            <a:extLst>
              <a:ext uri="{FF2B5EF4-FFF2-40B4-BE49-F238E27FC236}">
                <a16:creationId xmlns:a16="http://schemas.microsoft.com/office/drawing/2014/main" id="{52EEEA4B-AFF8-43FF-AA58-6D1FC8D5444B}"/>
              </a:ext>
            </a:extLst>
          </p:cNvPr>
          <p:cNvGraphicFramePr>
            <a:graphicFrameLocks noGrp="1"/>
          </p:cNvGraphicFramePr>
          <p:nvPr>
            <p:extLst>
              <p:ext uri="{D42A27DB-BD31-4B8C-83A1-F6EECF244321}">
                <p14:modId xmlns:p14="http://schemas.microsoft.com/office/powerpoint/2010/main" val="724080255"/>
              </p:ext>
            </p:extLst>
          </p:nvPr>
        </p:nvGraphicFramePr>
        <p:xfrm>
          <a:off x="8088294" y="2897721"/>
          <a:ext cx="2133600" cy="1584816"/>
        </p:xfrm>
        <a:graphic>
          <a:graphicData uri="http://schemas.openxmlformats.org/drawingml/2006/table">
            <a:tbl>
              <a:tblPr/>
              <a:tblGrid>
                <a:gridCol w="1219200">
                  <a:extLst>
                    <a:ext uri="{9D8B030D-6E8A-4147-A177-3AD203B41FA5}">
                      <a16:colId xmlns:a16="http://schemas.microsoft.com/office/drawing/2014/main" val="415142542"/>
                    </a:ext>
                  </a:extLst>
                </a:gridCol>
                <a:gridCol w="914400">
                  <a:extLst>
                    <a:ext uri="{9D8B030D-6E8A-4147-A177-3AD203B41FA5}">
                      <a16:colId xmlns:a16="http://schemas.microsoft.com/office/drawing/2014/main" val="2917066332"/>
                    </a:ext>
                  </a:extLst>
                </a:gridCol>
              </a:tblGrid>
              <a:tr h="395288">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panose="020B0604030504040204" pitchFamily="34" charset="0"/>
                        <a:ea typeface="MS PGothic" panose="020B0600070205080204" pitchFamily="34" charset="-128"/>
                      </a:endParaRPr>
                    </a:p>
                  </a:txBody>
                  <a:tcPr marT="45702" marB="45702"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ahoma" panose="020B0604030504040204" pitchFamily="34" charset="0"/>
                        <a:ea typeface="MS PGothic" panose="020B0600070205080204" pitchFamily="34" charset="-128"/>
                      </a:endParaRP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033683"/>
                  </a:ext>
                </a:extLst>
              </a:tr>
              <a:tr h="395288">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ea typeface="MS PGothic" panose="020B0600070205080204" pitchFamily="34" charset="-128"/>
                        </a:rPr>
                        <a:t>top</a:t>
                      </a:r>
                    </a:p>
                  </a:txBody>
                  <a:tcPr marT="45702" marB="45702"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MS PGothic" panose="020B0600070205080204" pitchFamily="34" charset="-128"/>
                        </a:rPr>
                        <a:t>3</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291148407"/>
                  </a:ext>
                </a:extLst>
              </a:tr>
              <a:tr h="395288">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endParaRPr kumimoji="0" lang="en-US" altLang="en-US" sz="2000" b="0" i="0" u="none" strike="noStrike" cap="none" normalizeH="0" baseline="0">
                        <a:ln>
                          <a:noFill/>
                        </a:ln>
                        <a:solidFill>
                          <a:schemeClr val="tx1"/>
                        </a:solidFill>
                        <a:effectLst/>
                        <a:latin typeface="Tahoma" panose="020B0604030504040204" pitchFamily="34" charset="0"/>
                        <a:ea typeface="MS PGothic" panose="020B0600070205080204" pitchFamily="34" charset="-128"/>
                      </a:endParaRPr>
                    </a:p>
                  </a:txBody>
                  <a:tcPr marT="45702" marB="45702"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ahoma" panose="020B0604030504040204" pitchFamily="34" charset="0"/>
                          <a:ea typeface="MS PGothic" panose="020B0600070205080204" pitchFamily="34" charset="-128"/>
                        </a:rPr>
                        <a:t>2</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1653327139"/>
                  </a:ext>
                </a:extLst>
              </a:tr>
              <a:tr h="395288">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altLang="en-US" sz="2000" b="0" i="1" u="none" strike="noStrike" cap="none" normalizeH="0" baseline="0">
                          <a:ln>
                            <a:noFill/>
                          </a:ln>
                          <a:solidFill>
                            <a:schemeClr val="tx1"/>
                          </a:solidFill>
                          <a:effectLst/>
                          <a:latin typeface="Tahoma" panose="020B0604030504040204" pitchFamily="34" charset="0"/>
                          <a:ea typeface="MS PGothic" panose="020B0600070205080204" pitchFamily="34" charset="-128"/>
                        </a:rPr>
                        <a:t>bottom</a:t>
                      </a:r>
                    </a:p>
                  </a:txBody>
                  <a:tcPr marT="45702" marB="45702"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20000"/>
                        </a:spcBef>
                        <a:buClr>
                          <a:srgbClr val="EB641B"/>
                        </a:buClr>
                        <a:buSzPct val="95000"/>
                        <a:buFont typeface="Wingdings 2" panose="05020102010507070707" pitchFamily="18" charset="2"/>
                        <a:defRPr sz="2000">
                          <a:solidFill>
                            <a:schemeClr val="tx1"/>
                          </a:solidFill>
                          <a:latin typeface="Verdana" panose="020B0604030504040204" pitchFamily="34"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defRPr>
                          <a:solidFill>
                            <a:schemeClr val="tx1"/>
                          </a:solidFill>
                          <a:latin typeface="Verdana" panose="020B0604030504040204" pitchFamily="34"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defRPr sz="1600">
                          <a:solidFill>
                            <a:schemeClr val="tx1"/>
                          </a:solidFill>
                          <a:latin typeface="Verdana" panose="020B0604030504040204" pitchFamily="34" charset="0"/>
                          <a:ea typeface="MS PGothic" panose="020B0600070205080204" pitchFamily="34" charset="-128"/>
                        </a:defRPr>
                      </a:lvl3pPr>
                      <a:lvl4pPr marL="1600200" indent="-228600">
                        <a:spcBef>
                          <a:spcPct val="20000"/>
                        </a:spcBef>
                        <a:buClr>
                          <a:srgbClr val="EB641B"/>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4pPr>
                      <a:lvl5pPr marL="2057400" indent="-228600">
                        <a:spcBef>
                          <a:spcPct val="20000"/>
                        </a:spcBef>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20000"/>
                        </a:spcBef>
                        <a:spcAft>
                          <a:spcPct val="0"/>
                        </a:spcAft>
                        <a:buClr>
                          <a:srgbClr val="39639D"/>
                        </a:buClr>
                        <a:buSzPct val="65000"/>
                        <a:buFont typeface="Wingdings 2" panose="05020102010507070707" pitchFamily="18" charset="2"/>
                        <a:defRPr sz="1500">
                          <a:solidFill>
                            <a:schemeClr val="tx1"/>
                          </a:solidFill>
                          <a:latin typeface="Verdana" panose="020B0604030504040204" pitchFamily="34" charset="0"/>
                          <a:ea typeface="MS PGothic" panose="020B0600070205080204" pitchFamily="34" charset="-128"/>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ahoma" panose="020B0604030504040204" pitchFamily="34" charset="0"/>
                          <a:ea typeface="MS PGothic" panose="020B0600070205080204" pitchFamily="34" charset="-128"/>
                        </a:rPr>
                        <a:t>1</a:t>
                      </a:r>
                    </a:p>
                  </a:txBody>
                  <a:tcPr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EAEAEA"/>
                    </a:solidFill>
                  </a:tcPr>
                </a:tc>
                <a:extLst>
                  <a:ext uri="{0D108BD9-81ED-4DB2-BD59-A6C34878D82A}">
                    <a16:rowId xmlns:a16="http://schemas.microsoft.com/office/drawing/2014/main" val="2614743078"/>
                  </a:ext>
                </a:extLst>
              </a:tr>
            </a:tbl>
          </a:graphicData>
        </a:graphic>
      </p:graphicFrame>
      <p:sp>
        <p:nvSpPr>
          <p:cNvPr id="8" name="Line 73">
            <a:extLst>
              <a:ext uri="{FF2B5EF4-FFF2-40B4-BE49-F238E27FC236}">
                <a16:creationId xmlns:a16="http://schemas.microsoft.com/office/drawing/2014/main" id="{76F83C57-5FF6-4DCA-B472-E4B184783D13}"/>
              </a:ext>
            </a:extLst>
          </p:cNvPr>
          <p:cNvSpPr>
            <a:spLocks noChangeShapeType="1"/>
          </p:cNvSpPr>
          <p:nvPr/>
        </p:nvSpPr>
        <p:spPr bwMode="auto">
          <a:xfrm>
            <a:off x="8926494" y="2364321"/>
            <a:ext cx="609600" cy="457200"/>
          </a:xfrm>
          <a:prstGeom prst="line">
            <a:avLst/>
          </a:prstGeom>
          <a:noFill/>
          <a:ln w="9525">
            <a:solidFill>
              <a:schemeClr val="tx1"/>
            </a:solidFill>
            <a:round/>
            <a:headEnd/>
            <a:tailEnd type="triangle" w="med" len="med"/>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sp>
        <p:nvSpPr>
          <p:cNvPr id="9" name="Text Box 74">
            <a:extLst>
              <a:ext uri="{FF2B5EF4-FFF2-40B4-BE49-F238E27FC236}">
                <a16:creationId xmlns:a16="http://schemas.microsoft.com/office/drawing/2014/main" id="{116D4573-1C94-4174-9D4C-B98992063663}"/>
              </a:ext>
            </a:extLst>
          </p:cNvPr>
          <p:cNvSpPr txBox="1">
            <a:spLocks noChangeArrowheads="1"/>
          </p:cNvSpPr>
          <p:nvPr/>
        </p:nvSpPr>
        <p:spPr bwMode="auto">
          <a:xfrm>
            <a:off x="10602894" y="2119846"/>
            <a:ext cx="1290638"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fontAlgn="auto" hangingPunct="1">
              <a:spcBef>
                <a:spcPts val="0"/>
              </a:spcBef>
              <a:spcAft>
                <a:spcPts val="0"/>
              </a:spcAft>
              <a:defRPr/>
            </a:pPr>
            <a:r>
              <a:rPr lang="en-US" sz="2000">
                <a:latin typeface="Tahoma" charset="0"/>
                <a:ea typeface="+mn-ea"/>
              </a:rPr>
              <a:t>pop, peek</a:t>
            </a:r>
          </a:p>
        </p:txBody>
      </p:sp>
      <p:sp>
        <p:nvSpPr>
          <p:cNvPr id="10" name="Text Box 75">
            <a:extLst>
              <a:ext uri="{FF2B5EF4-FFF2-40B4-BE49-F238E27FC236}">
                <a16:creationId xmlns:a16="http://schemas.microsoft.com/office/drawing/2014/main" id="{224BE95C-4D75-47DF-85D5-85A650AFB011}"/>
              </a:ext>
            </a:extLst>
          </p:cNvPr>
          <p:cNvSpPr txBox="1">
            <a:spLocks noChangeArrowheads="1"/>
          </p:cNvSpPr>
          <p:nvPr/>
        </p:nvSpPr>
        <p:spPr bwMode="auto">
          <a:xfrm>
            <a:off x="8240694" y="2105558"/>
            <a:ext cx="719138" cy="396875"/>
          </a:xfrm>
          <a:prstGeom prst="rect">
            <a:avLst/>
          </a:prstGeom>
          <a:noFill/>
          <a:ln>
            <a:noFill/>
          </a:ln>
          <a:effectLst/>
          <a:extLst>
            <a:ext uri="{909E8E84-426E-40dd-AFC4-6F175D3DCCD1}"/>
            <a:ext uri="{91240B29-F687-4f45-9708-019B960494DF}"/>
            <a:ext uri="{AF507438-7753-43e0-B8FC-AC1667EBCBE1}"/>
          </a:extLst>
        </p:spPr>
        <p:txBody>
          <a:bodyPr wrap="none">
            <a:spAutoFit/>
          </a:bodyPr>
          <a:lstStyle/>
          <a:p>
            <a:pPr eaLnBrk="1" fontAlgn="auto" hangingPunct="1">
              <a:spcBef>
                <a:spcPts val="0"/>
              </a:spcBef>
              <a:spcAft>
                <a:spcPts val="0"/>
              </a:spcAft>
              <a:defRPr/>
            </a:pPr>
            <a:r>
              <a:rPr lang="en-US" sz="2000">
                <a:latin typeface="Tahoma" charset="0"/>
                <a:ea typeface="+mn-ea"/>
              </a:rPr>
              <a:t>push</a:t>
            </a:r>
          </a:p>
        </p:txBody>
      </p:sp>
      <p:sp>
        <p:nvSpPr>
          <p:cNvPr id="11" name="Line 76">
            <a:extLst>
              <a:ext uri="{FF2B5EF4-FFF2-40B4-BE49-F238E27FC236}">
                <a16:creationId xmlns:a16="http://schemas.microsoft.com/office/drawing/2014/main" id="{85EF3B67-820D-4DA5-A092-7D8BD974EABC}"/>
              </a:ext>
            </a:extLst>
          </p:cNvPr>
          <p:cNvSpPr>
            <a:spLocks noChangeShapeType="1"/>
          </p:cNvSpPr>
          <p:nvPr/>
        </p:nvSpPr>
        <p:spPr bwMode="auto">
          <a:xfrm flipV="1">
            <a:off x="9993294" y="2364321"/>
            <a:ext cx="609600" cy="457200"/>
          </a:xfrm>
          <a:prstGeom prst="line">
            <a:avLst/>
          </a:prstGeom>
          <a:noFill/>
          <a:ln w="9525">
            <a:solidFill>
              <a:schemeClr val="tx1"/>
            </a:solidFill>
            <a:round/>
            <a:headEnd/>
            <a:tailEnd type="triangle" w="med" len="med"/>
          </a:ln>
          <a:effectLst/>
          <a:extLst>
            <a:ext uri="{909E8E84-426E-40dd-AFC4-6F175D3DCCD1}"/>
            <a:ext uri="{AF507438-7753-43e0-B8FC-AC1667EBCBE1}"/>
          </a:extLst>
        </p:spPr>
        <p:txBody>
          <a:bodyPr/>
          <a:lstStyle/>
          <a:p>
            <a:pPr eaLnBrk="1" fontAlgn="auto" hangingPunct="1">
              <a:spcBef>
                <a:spcPts val="0"/>
              </a:spcBef>
              <a:spcAft>
                <a:spcPts val="0"/>
              </a:spcAft>
              <a:defRPr/>
            </a:pPr>
            <a:endParaRPr lang="en-US">
              <a:latin typeface="+mn-lt"/>
              <a:ea typeface="+mn-ea"/>
            </a:endParaRPr>
          </a:p>
        </p:txBody>
      </p:sp>
      <p:pic>
        <p:nvPicPr>
          <p:cNvPr id="12" name="Picture 5">
            <a:extLst>
              <a:ext uri="{FF2B5EF4-FFF2-40B4-BE49-F238E27FC236}">
                <a16:creationId xmlns:a16="http://schemas.microsoft.com/office/drawing/2014/main" id="{A322361A-4763-43CE-B465-EB12F6DA0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948" y="2318284"/>
            <a:ext cx="950912"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a:extLst>
              <a:ext uri="{FF2B5EF4-FFF2-40B4-BE49-F238E27FC236}">
                <a16:creationId xmlns:a16="http://schemas.microsoft.com/office/drawing/2014/main" id="{874245D6-F7BC-3A4B-9839-3A514FFC09B3}"/>
              </a:ext>
            </a:extLst>
          </p:cNvPr>
          <p:cNvGrpSpPr/>
          <p:nvPr/>
        </p:nvGrpSpPr>
        <p:grpSpPr>
          <a:xfrm>
            <a:off x="818612" y="3814365"/>
            <a:ext cx="2320363" cy="2780359"/>
            <a:chOff x="908857" y="1530095"/>
            <a:chExt cx="2320363" cy="2780359"/>
          </a:xfrm>
        </p:grpSpPr>
        <p:sp>
          <p:nvSpPr>
            <p:cNvPr id="22" name="Rectangle 21">
              <a:extLst>
                <a:ext uri="{FF2B5EF4-FFF2-40B4-BE49-F238E27FC236}">
                  <a16:creationId xmlns:a16="http://schemas.microsoft.com/office/drawing/2014/main" id="{A545C8B9-E06C-424B-AC73-4FEA7A683127}"/>
                </a:ext>
              </a:extLst>
            </p:cNvPr>
            <p:cNvSpPr/>
            <p:nvPr/>
          </p:nvSpPr>
          <p:spPr>
            <a:xfrm>
              <a:off x="908857" y="2061556"/>
              <a:ext cx="2320363" cy="2248898"/>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B33688-1C72-DB4D-AE0B-E6FCDAFBAF28}"/>
                </a:ext>
              </a:extLst>
            </p:cNvPr>
            <p:cNvSpPr/>
            <p:nvPr/>
          </p:nvSpPr>
          <p:spPr>
            <a:xfrm>
              <a:off x="908858" y="1530095"/>
              <a:ext cx="2320362"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Stack ADT</a:t>
              </a:r>
            </a:p>
          </p:txBody>
        </p:sp>
        <p:sp>
          <p:nvSpPr>
            <p:cNvPr id="24" name="TextBox 23">
              <a:extLst>
                <a:ext uri="{FF2B5EF4-FFF2-40B4-BE49-F238E27FC236}">
                  <a16:creationId xmlns:a16="http://schemas.microsoft.com/office/drawing/2014/main" id="{614FA5A9-1F75-AE4B-9AE9-858B79D04392}"/>
                </a:ext>
              </a:extLst>
            </p:cNvPr>
            <p:cNvSpPr txBox="1"/>
            <p:nvPr/>
          </p:nvSpPr>
          <p:spPr>
            <a:xfrm>
              <a:off x="1076296" y="2988919"/>
              <a:ext cx="2152924" cy="1200329"/>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push(item)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pop()</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and remove item at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peek()</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look at item at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isEmpty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 is 0?</a:t>
              </a:r>
            </a:p>
          </p:txBody>
        </p:sp>
        <p:sp>
          <p:nvSpPr>
            <p:cNvPr id="25" name="TextBox 24">
              <a:extLst>
                <a:ext uri="{FF2B5EF4-FFF2-40B4-BE49-F238E27FC236}">
                  <a16:creationId xmlns:a16="http://schemas.microsoft.com/office/drawing/2014/main" id="{AFB29586-0F1A-EC45-8EEC-C1E4479B5BC9}"/>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26" name="TextBox 25">
              <a:extLst>
                <a:ext uri="{FF2B5EF4-FFF2-40B4-BE49-F238E27FC236}">
                  <a16:creationId xmlns:a16="http://schemas.microsoft.com/office/drawing/2014/main" id="{55466BB0-B93C-2F47-ADAA-DF1215C2A9A4}"/>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27" name="TextBox 26">
              <a:extLst>
                <a:ext uri="{FF2B5EF4-FFF2-40B4-BE49-F238E27FC236}">
                  <a16:creationId xmlns:a16="http://schemas.microsoft.com/office/drawing/2014/main" id="{AA9A69C8-F5AD-6045-9E0E-974665C7023A}"/>
                </a:ext>
              </a:extLst>
            </p:cNvPr>
            <p:cNvSpPr txBox="1"/>
            <p:nvPr/>
          </p:nvSpPr>
          <p:spPr>
            <a:xfrm>
              <a:off x="1076295" y="2335727"/>
              <a:ext cx="1861241"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ordered items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Number of items</a:t>
              </a:r>
            </a:p>
          </p:txBody>
        </p:sp>
      </p:grpSp>
      <p:sp>
        <p:nvSpPr>
          <p:cNvPr id="28" name="Content Placeholder 2">
            <a:extLst>
              <a:ext uri="{FF2B5EF4-FFF2-40B4-BE49-F238E27FC236}">
                <a16:creationId xmlns:a16="http://schemas.microsoft.com/office/drawing/2014/main" id="{BEF577DC-62CC-5F4A-80DC-EF6C0197DA53}"/>
              </a:ext>
            </a:extLst>
          </p:cNvPr>
          <p:cNvSpPr txBox="1">
            <a:spLocks/>
          </p:cNvSpPr>
          <p:nvPr/>
        </p:nvSpPr>
        <p:spPr>
          <a:xfrm>
            <a:off x="3352138" y="4501931"/>
            <a:ext cx="6869756" cy="201508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Segoe UI Semilight" panose="020B0402040204020203" pitchFamily="34" charset="0"/>
                <a:ea typeface="+mn-ea"/>
                <a:cs typeface="Segoe UI Semilight" panose="020B0402040204020203" pitchFamily="34" charset="0"/>
              </a:defRPr>
            </a:lvl1pPr>
            <a:lvl2pPr marL="26517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800" kern="1200">
                <a:solidFill>
                  <a:schemeClr val="tx1"/>
                </a:solidFill>
                <a:latin typeface="Segoe UI Semilight" panose="020B0402040204020203" pitchFamily="34" charset="0"/>
                <a:ea typeface="+mn-ea"/>
                <a:cs typeface="Segoe UI Semilight" panose="020B0402040204020203" pitchFamily="34" charset="0"/>
              </a:defRPr>
            </a:lvl2pPr>
            <a:lvl3pPr marL="448056"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3pPr>
            <a:lvl4pPr marL="59436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4pPr>
            <a:lvl5pPr marL="777240" indent="-137160" algn="l" defTabSz="914400" rtl="0" eaLnBrk="1" latinLnBrk="0" hangingPunct="1">
              <a:lnSpc>
                <a:spcPct val="90000"/>
              </a:lnSpc>
              <a:spcBef>
                <a:spcPts val="200"/>
              </a:spcBef>
              <a:spcAft>
                <a:spcPts val="400"/>
              </a:spcAft>
              <a:buClr>
                <a:srgbClr val="B6A479"/>
              </a:buClr>
              <a:buFont typeface="Segoe UI Semilight" panose="020B0402040204020203" pitchFamily="34" charset="0"/>
              <a:buChar char="-"/>
              <a:defRPr sz="1400" kern="1200">
                <a:solidFill>
                  <a:schemeClr val="tx1"/>
                </a:solidFill>
                <a:latin typeface="Segoe UI Semilight" panose="020B0402040204020203" pitchFamily="34" charset="0"/>
                <a:ea typeface="+mn-ea"/>
                <a:cs typeface="Segoe UI Semilight" panose="020B0402040204020203" pitchFamily="34" charset="0"/>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r>
              <a:rPr lang="en-US" altLang="en-US" dirty="0">
                <a:solidFill>
                  <a:srgbClr val="B6A479"/>
                </a:solidFill>
              </a:rPr>
              <a:t>supported operations:</a:t>
            </a:r>
          </a:p>
          <a:p>
            <a:pPr lvl="1"/>
            <a:r>
              <a:rPr lang="en-US" altLang="en-US" b="1" dirty="0"/>
              <a:t>push(item)</a:t>
            </a:r>
            <a:r>
              <a:rPr lang="en-US" altLang="en-US" dirty="0"/>
              <a:t>: Add an element to the top of stack</a:t>
            </a:r>
          </a:p>
          <a:p>
            <a:pPr lvl="1"/>
            <a:r>
              <a:rPr lang="en-US" altLang="en-US" b="1" dirty="0"/>
              <a:t>pop()</a:t>
            </a:r>
            <a:r>
              <a:rPr lang="en-US" altLang="en-US" dirty="0"/>
              <a:t>: Remove the top element and returns it</a:t>
            </a:r>
          </a:p>
          <a:p>
            <a:pPr lvl="1"/>
            <a:r>
              <a:rPr lang="en-US" altLang="en-US" b="1" dirty="0"/>
              <a:t>peek()</a:t>
            </a:r>
            <a:r>
              <a:rPr lang="en-US" altLang="en-US" dirty="0"/>
              <a:t>: Examine the top element without removing it</a:t>
            </a:r>
          </a:p>
          <a:p>
            <a:pPr lvl="1"/>
            <a:r>
              <a:rPr lang="en-US" altLang="en-US" b="1" dirty="0"/>
              <a:t>size(): </a:t>
            </a:r>
            <a:r>
              <a:rPr lang="en-US" altLang="en-US" dirty="0"/>
              <a:t>how many items are in the stack?</a:t>
            </a:r>
          </a:p>
          <a:p>
            <a:pPr lvl="1"/>
            <a:r>
              <a:rPr lang="en-US" altLang="en-US" b="1" dirty="0" err="1"/>
              <a:t>isEmpty</a:t>
            </a:r>
            <a:r>
              <a:rPr lang="en-US" altLang="en-US" b="1" dirty="0"/>
              <a:t>(): </a:t>
            </a:r>
            <a:r>
              <a:rPr lang="en-US" altLang="en-US" dirty="0"/>
              <a:t>false if there are 1 or more items in stack, true otherwise</a:t>
            </a:r>
          </a:p>
          <a:p>
            <a:pPr lvl="1"/>
            <a:endParaRPr lang="en-US" altLang="en-US" dirty="0"/>
          </a:p>
          <a:p>
            <a:endParaRPr lang="en-US" dirty="0"/>
          </a:p>
        </p:txBody>
      </p:sp>
    </p:spTree>
    <p:extLst>
      <p:ext uri="{BB962C8B-B14F-4D97-AF65-F5344CB8AC3E}">
        <p14:creationId xmlns:p14="http://schemas.microsoft.com/office/powerpoint/2010/main" val="2321425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56936-C1A0-45A5-9EE9-73C303D269CE}"/>
              </a:ext>
            </a:extLst>
          </p:cNvPr>
          <p:cNvSpPr>
            <a:spLocks noGrp="1"/>
          </p:cNvSpPr>
          <p:nvPr>
            <p:ph type="title"/>
          </p:nvPr>
        </p:nvSpPr>
        <p:spPr/>
        <p:txBody>
          <a:bodyPr/>
          <a:lstStyle/>
          <a:p>
            <a:r>
              <a:rPr lang="en-US" dirty="0"/>
              <a:t>Implementing a Stack with an Array</a:t>
            </a:r>
          </a:p>
        </p:txBody>
      </p:sp>
      <p:graphicFrame>
        <p:nvGraphicFramePr>
          <p:cNvPr id="6" name="Content Placeholder 5">
            <a:extLst>
              <a:ext uri="{FF2B5EF4-FFF2-40B4-BE49-F238E27FC236}">
                <a16:creationId xmlns:a16="http://schemas.microsoft.com/office/drawing/2014/main" id="{7AC63299-11D1-4E32-8A11-24DDA3C13751}"/>
              </a:ext>
            </a:extLst>
          </p:cNvPr>
          <p:cNvGraphicFramePr>
            <a:graphicFrameLocks noGrp="1"/>
          </p:cNvGraphicFramePr>
          <p:nvPr>
            <p:ph idx="1"/>
            <p:extLst>
              <p:ext uri="{D42A27DB-BD31-4B8C-83A1-F6EECF244321}">
                <p14:modId xmlns:p14="http://schemas.microsoft.com/office/powerpoint/2010/main" val="1489488102"/>
              </p:ext>
            </p:extLst>
          </p:nvPr>
        </p:nvGraphicFramePr>
        <p:xfrm>
          <a:off x="3278111" y="4741271"/>
          <a:ext cx="3208160" cy="815870"/>
        </p:xfrm>
        <a:graphic>
          <a:graphicData uri="http://schemas.openxmlformats.org/drawingml/2006/table">
            <a:tbl>
              <a:tblPr firstRow="1" bandRow="1">
                <a:tableStyleId>{5C22544A-7EE6-4342-B048-85BDC9FD1C3A}</a:tableStyleId>
              </a:tblPr>
              <a:tblGrid>
                <a:gridCol w="802040">
                  <a:extLst>
                    <a:ext uri="{9D8B030D-6E8A-4147-A177-3AD203B41FA5}">
                      <a16:colId xmlns:a16="http://schemas.microsoft.com/office/drawing/2014/main" val="3634816842"/>
                    </a:ext>
                  </a:extLst>
                </a:gridCol>
                <a:gridCol w="802040">
                  <a:extLst>
                    <a:ext uri="{9D8B030D-6E8A-4147-A177-3AD203B41FA5}">
                      <a16:colId xmlns:a16="http://schemas.microsoft.com/office/drawing/2014/main" val="2376362431"/>
                    </a:ext>
                  </a:extLst>
                </a:gridCol>
                <a:gridCol w="802040">
                  <a:extLst>
                    <a:ext uri="{9D8B030D-6E8A-4147-A177-3AD203B41FA5}">
                      <a16:colId xmlns:a16="http://schemas.microsoft.com/office/drawing/2014/main" val="2204204455"/>
                    </a:ext>
                  </a:extLst>
                </a:gridCol>
                <a:gridCol w="802040">
                  <a:extLst>
                    <a:ext uri="{9D8B030D-6E8A-4147-A177-3AD203B41FA5}">
                      <a16:colId xmlns:a16="http://schemas.microsoft.com/office/drawing/2014/main" val="584026190"/>
                    </a:ext>
                  </a:extLst>
                </a:gridCol>
              </a:tblGrid>
              <a:tr h="407935">
                <a:tc>
                  <a:txBody>
                    <a:bodyPr/>
                    <a:lstStyle/>
                    <a:p>
                      <a:pPr algn="ctr"/>
                      <a:r>
                        <a:rPr lang="en-US" dirty="0">
                          <a:solidFill>
                            <a:srgbClr val="B6A479"/>
                          </a:solidFill>
                        </a:rPr>
                        <a:t>0</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1</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2</a:t>
                      </a:r>
                    </a:p>
                  </a:txBody>
                  <a:tcPr anchor="ctr">
                    <a:lnB w="12700" cap="flat" cmpd="sng" algn="ctr">
                      <a:solidFill>
                        <a:schemeClr val="tx1"/>
                      </a:solidFill>
                      <a:prstDash val="solid"/>
                      <a:round/>
                      <a:headEnd type="none" w="med" len="med"/>
                      <a:tailEnd type="none" w="med" len="med"/>
                    </a:lnB>
                    <a:noFill/>
                  </a:tcPr>
                </a:tc>
                <a:tc>
                  <a:txBody>
                    <a:bodyPr/>
                    <a:lstStyle/>
                    <a:p>
                      <a:pPr algn="ctr"/>
                      <a:r>
                        <a:rPr lang="en-US" dirty="0">
                          <a:solidFill>
                            <a:srgbClr val="B6A479"/>
                          </a:solidFill>
                        </a:rPr>
                        <a:t>3</a:t>
                      </a:r>
                    </a:p>
                  </a:txBody>
                  <a:tcPr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0879438"/>
                  </a:ext>
                </a:extLst>
              </a:tr>
              <a:tr h="407935">
                <a:tc>
                  <a:txBody>
                    <a:bodyPr/>
                    <a:lstStyle/>
                    <a:p>
                      <a:pPr algn="ct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i="1" dirty="0">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i="1" dirty="0">
                        <a:solidFill>
                          <a:schemeClr val="tx1">
                            <a:lumMod val="65000"/>
                            <a:lumOff val="3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997942"/>
                  </a:ext>
                </a:extLst>
              </a:tr>
            </a:tbl>
          </a:graphicData>
        </a:graphic>
      </p:graphicFrame>
      <p:sp>
        <p:nvSpPr>
          <p:cNvPr id="5" name="Slide Number Placeholder 4">
            <a:extLst>
              <a:ext uri="{FF2B5EF4-FFF2-40B4-BE49-F238E27FC236}">
                <a16:creationId xmlns:a16="http://schemas.microsoft.com/office/drawing/2014/main" id="{E0A46355-91B8-4866-83B6-BA68E8C3F7FF}"/>
              </a:ext>
            </a:extLst>
          </p:cNvPr>
          <p:cNvSpPr>
            <a:spLocks noGrp="1"/>
          </p:cNvSpPr>
          <p:nvPr>
            <p:ph type="sldNum" sz="quarter" idx="12"/>
          </p:nvPr>
        </p:nvSpPr>
        <p:spPr/>
        <p:txBody>
          <a:bodyPr/>
          <a:lstStyle/>
          <a:p>
            <a:fld id="{659665DE-58FC-41F4-AC58-2C90A5E00527}" type="slidenum">
              <a:rPr lang="en-US" smtClean="0"/>
              <a:t>9</a:t>
            </a:fld>
            <a:endParaRPr lang="en-US"/>
          </a:p>
        </p:txBody>
      </p:sp>
      <p:sp>
        <p:nvSpPr>
          <p:cNvPr id="7" name="TextBox 6">
            <a:extLst>
              <a:ext uri="{FF2B5EF4-FFF2-40B4-BE49-F238E27FC236}">
                <a16:creationId xmlns:a16="http://schemas.microsoft.com/office/drawing/2014/main" id="{4BF93BC5-EC5F-4261-A1F1-9CC889E45A12}"/>
              </a:ext>
            </a:extLst>
          </p:cNvPr>
          <p:cNvSpPr txBox="1"/>
          <p:nvPr/>
        </p:nvSpPr>
        <p:spPr>
          <a:xfrm>
            <a:off x="868664" y="4853837"/>
            <a:ext cx="1892277"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push(3)</a:t>
            </a:r>
          </a:p>
          <a:p>
            <a:r>
              <a:rPr lang="en-US" sz="2400" dirty="0">
                <a:latin typeface="Courier New" panose="02070309020205020404" pitchFamily="49" charset="0"/>
                <a:cs typeface="Courier New" panose="02070309020205020404" pitchFamily="49" charset="0"/>
              </a:rPr>
              <a:t>push(4)</a:t>
            </a:r>
          </a:p>
          <a:p>
            <a:r>
              <a:rPr lang="en-US" sz="2400" dirty="0">
                <a:latin typeface="Courier New" panose="02070309020205020404" pitchFamily="49" charset="0"/>
                <a:cs typeface="Courier New" panose="02070309020205020404" pitchFamily="49" charset="0"/>
              </a:rPr>
              <a:t>pop()</a:t>
            </a:r>
          </a:p>
          <a:p>
            <a:r>
              <a:rPr lang="en-US" sz="2400" dirty="0">
                <a:latin typeface="Courier New" panose="02070309020205020404" pitchFamily="49" charset="0"/>
                <a:cs typeface="Courier New" panose="02070309020205020404" pitchFamily="49" charset="0"/>
              </a:rPr>
              <a:t>push(5)</a:t>
            </a:r>
          </a:p>
        </p:txBody>
      </p:sp>
      <p:sp>
        <p:nvSpPr>
          <p:cNvPr id="8" name="TextBox 7">
            <a:extLst>
              <a:ext uri="{FF2B5EF4-FFF2-40B4-BE49-F238E27FC236}">
                <a16:creationId xmlns:a16="http://schemas.microsoft.com/office/drawing/2014/main" id="{B2BEA012-944E-411E-867D-BC0A86929C1F}"/>
              </a:ext>
            </a:extLst>
          </p:cNvPr>
          <p:cNvSpPr txBox="1"/>
          <p:nvPr/>
        </p:nvSpPr>
        <p:spPr>
          <a:xfrm>
            <a:off x="3512656" y="5175662"/>
            <a:ext cx="306494" cy="369332"/>
          </a:xfrm>
          <a:prstGeom prst="rect">
            <a:avLst/>
          </a:prstGeom>
          <a:noFill/>
        </p:spPr>
        <p:txBody>
          <a:bodyPr wrap="none" rtlCol="0">
            <a:spAutoFit/>
          </a:bodyPr>
          <a:lstStyle/>
          <a:p>
            <a:r>
              <a:rPr lang="en-US" b="1" dirty="0">
                <a:solidFill>
                  <a:srgbClr val="4C3282"/>
                </a:solidFill>
              </a:rPr>
              <a:t>3</a:t>
            </a:r>
          </a:p>
        </p:txBody>
      </p:sp>
      <p:sp>
        <p:nvSpPr>
          <p:cNvPr id="9" name="TextBox 8">
            <a:extLst>
              <a:ext uri="{FF2B5EF4-FFF2-40B4-BE49-F238E27FC236}">
                <a16:creationId xmlns:a16="http://schemas.microsoft.com/office/drawing/2014/main" id="{C2B0F66E-4278-45B3-86F9-E3AAED1D2E4D}"/>
              </a:ext>
            </a:extLst>
          </p:cNvPr>
          <p:cNvSpPr txBox="1"/>
          <p:nvPr/>
        </p:nvSpPr>
        <p:spPr>
          <a:xfrm>
            <a:off x="4333758" y="5175662"/>
            <a:ext cx="306494" cy="369332"/>
          </a:xfrm>
          <a:prstGeom prst="rect">
            <a:avLst/>
          </a:prstGeom>
          <a:noFill/>
        </p:spPr>
        <p:txBody>
          <a:bodyPr wrap="none" rtlCol="0">
            <a:spAutoFit/>
          </a:bodyPr>
          <a:lstStyle/>
          <a:p>
            <a:r>
              <a:rPr lang="en-US" b="1" dirty="0">
                <a:solidFill>
                  <a:srgbClr val="4C3282"/>
                </a:solidFill>
              </a:rPr>
              <a:t>4</a:t>
            </a:r>
          </a:p>
        </p:txBody>
      </p:sp>
      <p:sp>
        <p:nvSpPr>
          <p:cNvPr id="10" name="TextBox 9">
            <a:extLst>
              <a:ext uri="{FF2B5EF4-FFF2-40B4-BE49-F238E27FC236}">
                <a16:creationId xmlns:a16="http://schemas.microsoft.com/office/drawing/2014/main" id="{421A1597-8AB3-486E-A738-DF2FA5A06EAB}"/>
              </a:ext>
            </a:extLst>
          </p:cNvPr>
          <p:cNvSpPr txBox="1"/>
          <p:nvPr/>
        </p:nvSpPr>
        <p:spPr>
          <a:xfrm>
            <a:off x="4333758" y="5175662"/>
            <a:ext cx="306494" cy="369332"/>
          </a:xfrm>
          <a:prstGeom prst="rect">
            <a:avLst/>
          </a:prstGeom>
          <a:solidFill>
            <a:schemeClr val="bg1"/>
          </a:solidFill>
        </p:spPr>
        <p:txBody>
          <a:bodyPr wrap="none" rtlCol="0">
            <a:spAutoFit/>
          </a:bodyPr>
          <a:lstStyle/>
          <a:p>
            <a:r>
              <a:rPr lang="en-US" b="1" dirty="0">
                <a:solidFill>
                  <a:srgbClr val="4C3282"/>
                </a:solidFill>
              </a:rPr>
              <a:t>5</a:t>
            </a:r>
          </a:p>
        </p:txBody>
      </p:sp>
      <p:sp>
        <p:nvSpPr>
          <p:cNvPr id="11" name="TextBox 10">
            <a:extLst>
              <a:ext uri="{FF2B5EF4-FFF2-40B4-BE49-F238E27FC236}">
                <a16:creationId xmlns:a16="http://schemas.microsoft.com/office/drawing/2014/main" id="{FCC85905-B048-40F6-B3A5-E63CBFBA5287}"/>
              </a:ext>
            </a:extLst>
          </p:cNvPr>
          <p:cNvSpPr txBox="1"/>
          <p:nvPr/>
        </p:nvSpPr>
        <p:spPr>
          <a:xfrm>
            <a:off x="3268485" y="5846386"/>
            <a:ext cx="1701107" cy="369332"/>
          </a:xfrm>
          <a:prstGeom prst="rect">
            <a:avLst/>
          </a:prstGeom>
          <a:noFill/>
        </p:spPr>
        <p:txBody>
          <a:bodyPr wrap="none" rtlCol="0">
            <a:spAutoFit/>
          </a:bodyPr>
          <a:lstStyle/>
          <a:p>
            <a:r>
              <a:rPr lang="en-US" dirty="0" err="1" smtClean="0">
                <a:latin typeface="Courier New" panose="02070309020205020404" pitchFamily="49" charset="0"/>
                <a:cs typeface="Courier New" panose="02070309020205020404" pitchFamily="49" charset="0"/>
              </a:rPr>
              <a:t>numItems</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p>
        </p:txBody>
      </p:sp>
      <p:sp>
        <p:nvSpPr>
          <p:cNvPr id="12" name="TextBox 11">
            <a:extLst>
              <a:ext uri="{FF2B5EF4-FFF2-40B4-BE49-F238E27FC236}">
                <a16:creationId xmlns:a16="http://schemas.microsoft.com/office/drawing/2014/main" id="{A7C03733-F64B-490B-8257-2393BFC4606F}"/>
              </a:ext>
            </a:extLst>
          </p:cNvPr>
          <p:cNvSpPr txBox="1"/>
          <p:nvPr/>
        </p:nvSpPr>
        <p:spPr>
          <a:xfrm>
            <a:off x="4928481" y="5839650"/>
            <a:ext cx="322524" cy="369332"/>
          </a:xfrm>
          <a:prstGeom prst="rect">
            <a:avLst/>
          </a:prstGeom>
          <a:no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0</a:t>
            </a:r>
          </a:p>
        </p:txBody>
      </p:sp>
      <p:sp>
        <p:nvSpPr>
          <p:cNvPr id="13" name="TextBox 12">
            <a:extLst>
              <a:ext uri="{FF2B5EF4-FFF2-40B4-BE49-F238E27FC236}">
                <a16:creationId xmlns:a16="http://schemas.microsoft.com/office/drawing/2014/main" id="{DDF7436C-B274-4B85-9226-C1558F6753FB}"/>
              </a:ext>
            </a:extLst>
          </p:cNvPr>
          <p:cNvSpPr txBox="1"/>
          <p:nvPr/>
        </p:nvSpPr>
        <p:spPr>
          <a:xfrm>
            <a:off x="4928481" y="5844041"/>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1</a:t>
            </a:r>
          </a:p>
        </p:txBody>
      </p:sp>
      <p:sp>
        <p:nvSpPr>
          <p:cNvPr id="14" name="TextBox 13">
            <a:extLst>
              <a:ext uri="{FF2B5EF4-FFF2-40B4-BE49-F238E27FC236}">
                <a16:creationId xmlns:a16="http://schemas.microsoft.com/office/drawing/2014/main" id="{E7E7B92E-4145-4E18-8AFC-479544962C2A}"/>
              </a:ext>
            </a:extLst>
          </p:cNvPr>
          <p:cNvSpPr txBox="1"/>
          <p:nvPr/>
        </p:nvSpPr>
        <p:spPr>
          <a:xfrm>
            <a:off x="4928481" y="5835259"/>
            <a:ext cx="322524" cy="369332"/>
          </a:xfrm>
          <a:prstGeom prst="rect">
            <a:avLst/>
          </a:prstGeom>
          <a:solidFill>
            <a:schemeClr val="bg1"/>
          </a:solidFill>
          <a:ln>
            <a:solidFill>
              <a:srgbClr val="B6A479"/>
            </a:solidFill>
          </a:ln>
        </p:spPr>
        <p:txBody>
          <a:bodyPr wrap="none" rtlCol="0">
            <a:spAutoFit/>
          </a:bodyPr>
          <a:lstStyle/>
          <a:p>
            <a:r>
              <a:rPr lang="en-US" dirty="0">
                <a:latin typeface="Courier New" panose="02070309020205020404" pitchFamily="49" charset="0"/>
                <a:cs typeface="Courier New" panose="02070309020205020404" pitchFamily="49" charset="0"/>
              </a:rPr>
              <a:t>2</a:t>
            </a:r>
          </a:p>
        </p:txBody>
      </p:sp>
      <p:grpSp>
        <p:nvGrpSpPr>
          <p:cNvPr id="22" name="Group 21">
            <a:extLst>
              <a:ext uri="{FF2B5EF4-FFF2-40B4-BE49-F238E27FC236}">
                <a16:creationId xmlns:a16="http://schemas.microsoft.com/office/drawing/2014/main" id="{33A48B90-30BD-0841-8E63-95ADB00027B4}"/>
              </a:ext>
            </a:extLst>
          </p:cNvPr>
          <p:cNvGrpSpPr/>
          <p:nvPr/>
        </p:nvGrpSpPr>
        <p:grpSpPr>
          <a:xfrm>
            <a:off x="3554561" y="1596081"/>
            <a:ext cx="3455042" cy="2853316"/>
            <a:chOff x="908858" y="1530095"/>
            <a:chExt cx="3005791" cy="2853316"/>
          </a:xfrm>
        </p:grpSpPr>
        <p:sp>
          <p:nvSpPr>
            <p:cNvPr id="23" name="Rectangle 22">
              <a:extLst>
                <a:ext uri="{FF2B5EF4-FFF2-40B4-BE49-F238E27FC236}">
                  <a16:creationId xmlns:a16="http://schemas.microsoft.com/office/drawing/2014/main" id="{8505B88A-2C28-3C46-AC86-BE5052833344}"/>
                </a:ext>
              </a:extLst>
            </p:cNvPr>
            <p:cNvSpPr/>
            <p:nvPr/>
          </p:nvSpPr>
          <p:spPr>
            <a:xfrm>
              <a:off x="908858" y="2061556"/>
              <a:ext cx="3005791" cy="2321855"/>
            </a:xfrm>
            <a:prstGeom prst="rect">
              <a:avLst/>
            </a:prstGeom>
            <a:solidFill>
              <a:schemeClr val="bg1"/>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EE91555-5451-3B4E-9A7B-04C01E4A772C}"/>
                </a:ext>
              </a:extLst>
            </p:cNvPr>
            <p:cNvSpPr/>
            <p:nvPr/>
          </p:nvSpPr>
          <p:spPr>
            <a:xfrm>
              <a:off x="908858" y="1530095"/>
              <a:ext cx="3005791" cy="531461"/>
            </a:xfrm>
            <a:prstGeom prst="rect">
              <a:avLst/>
            </a:prstGeom>
            <a:solidFill>
              <a:srgbClr val="4C3282"/>
            </a:solidFill>
            <a:ln>
              <a:solidFill>
                <a:srgbClr val="4C32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latin typeface="Segoe UI Historic" panose="020B0502040204020203" pitchFamily="34" charset="0"/>
                  <a:ea typeface="Segoe UI Historic" panose="020B0502040204020203" pitchFamily="34" charset="0"/>
                  <a:cs typeface="Segoe UI Historic" panose="020B0502040204020203" pitchFamily="34" charset="0"/>
                </a:rPr>
                <a:t>ArrayStack</a:t>
              </a:r>
              <a:r>
                <a:rPr lang="en-US" dirty="0">
                  <a:latin typeface="Segoe UI Historic" panose="020B0502040204020203" pitchFamily="34" charset="0"/>
                  <a:ea typeface="Segoe UI Historic" panose="020B0502040204020203" pitchFamily="34" charset="0"/>
                  <a:cs typeface="Segoe UI Historic" panose="020B0502040204020203" pitchFamily="34" charset="0"/>
                </a:rPr>
                <a:t>&lt;E&gt;</a:t>
              </a:r>
            </a:p>
          </p:txBody>
        </p:sp>
        <p:sp>
          <p:nvSpPr>
            <p:cNvPr id="25" name="TextBox 24">
              <a:extLst>
                <a:ext uri="{FF2B5EF4-FFF2-40B4-BE49-F238E27FC236}">
                  <a16:creationId xmlns:a16="http://schemas.microsoft.com/office/drawing/2014/main" id="{C83D13BC-934A-8446-ABB1-2161DBECF198}"/>
                </a:ext>
              </a:extLst>
            </p:cNvPr>
            <p:cNvSpPr txBox="1"/>
            <p:nvPr/>
          </p:nvSpPr>
          <p:spPr>
            <a:xfrm>
              <a:off x="1014216" y="2887740"/>
              <a:ext cx="2900433" cy="1384995"/>
            </a:xfrm>
            <a:prstGeom prst="rect">
              <a:avLst/>
            </a:prstGeom>
            <a:noFill/>
          </p:spPr>
          <p:txBody>
            <a:bodyPr wrap="square" rtlCol="0">
              <a:spAutoFit/>
            </a:bodyPr>
            <a:lstStyle/>
            <a:p>
              <a:r>
                <a:rPr lang="en-US" sz="1200" u="sng" dirty="0">
                  <a:latin typeface="Courier New" panose="02070309020205020404" pitchFamily="49" charset="0"/>
                  <a:cs typeface="Courier New" panose="02070309020205020404" pitchFamily="49" charset="0"/>
                </a:rPr>
                <a:t>push</a:t>
              </a:r>
              <a:r>
                <a:rPr lang="en-US" sz="1200" dirty="0">
                  <a:latin typeface="Courier New" panose="02070309020205020404" pitchFamily="49" charset="0"/>
                  <a:cs typeface="Courier New" panose="02070309020205020404" pitchFamily="49" charset="0"/>
                </a:rPr>
                <a:t> </a:t>
              </a:r>
              <a:r>
                <a:rPr lang="en-US" sz="1200" dirty="0" smtClean="0">
                  <a:latin typeface="Courier New" panose="02070309020205020404" pitchFamily="49" charset="0"/>
                  <a:cs typeface="Courier New" panose="02070309020205020404" pitchFamily="49" charset="0"/>
                </a:rPr>
                <a:t>data[</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value, if out of room grow data,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u="sng" dirty="0">
                  <a:latin typeface="Courier New" panose="02070309020205020404" pitchFamily="49" charset="0"/>
                  <a:cs typeface="Courier New" panose="02070309020205020404" pitchFamily="49" charset="0"/>
                </a:rPr>
                <a:t>pop</a:t>
              </a:r>
              <a:r>
                <a:rPr lang="en-US" sz="1200" dirty="0">
                  <a:latin typeface="Courier New" panose="02070309020205020404" pitchFamily="49" charset="0"/>
                  <a:cs typeface="Courier New" panose="02070309020205020404" pitchFamily="49" charset="0"/>
                </a:rPr>
                <a:t> return </a:t>
              </a:r>
              <a:r>
                <a:rPr lang="en-US" sz="1200" dirty="0" smtClean="0">
                  <a:latin typeface="Courier New" panose="02070309020205020404" pitchFamily="49" charset="0"/>
                  <a:cs typeface="Courier New" panose="02070309020205020404" pitchFamily="49" charset="0"/>
                </a:rPr>
                <a:t>data[</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- 1],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1</a:t>
              </a:r>
            </a:p>
            <a:p>
              <a:r>
                <a:rPr lang="en-US" sz="1200" u="sng" dirty="0">
                  <a:latin typeface="Courier New" panose="02070309020205020404" pitchFamily="49" charset="0"/>
                  <a:cs typeface="Courier New" panose="02070309020205020404" pitchFamily="49" charset="0"/>
                </a:rPr>
                <a:t>peek</a:t>
              </a:r>
              <a:r>
                <a:rPr lang="en-US" sz="1200" dirty="0">
                  <a:latin typeface="Courier New" panose="02070309020205020404" pitchFamily="49" charset="0"/>
                  <a:cs typeface="Courier New" panose="02070309020205020404" pitchFamily="49" charset="0"/>
                </a:rPr>
                <a:t> return </a:t>
              </a:r>
              <a:r>
                <a:rPr lang="en-US" sz="1200" dirty="0" smtClean="0">
                  <a:latin typeface="Courier New" panose="02070309020205020404" pitchFamily="49" charset="0"/>
                  <a:cs typeface="Courier New" panose="02070309020205020404" pitchFamily="49" charset="0"/>
                </a:rPr>
                <a:t>data[</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- 1]</a:t>
              </a:r>
            </a:p>
            <a:p>
              <a:r>
                <a:rPr lang="en-US" sz="1200" u="sng" dirty="0">
                  <a:latin typeface="Courier New" panose="02070309020205020404" pitchFamily="49" charset="0"/>
                  <a:cs typeface="Courier New" panose="02070309020205020404" pitchFamily="49" charset="0"/>
                </a:rPr>
                <a:t>size</a:t>
              </a:r>
              <a:r>
                <a:rPr lang="en-US" sz="1200" dirty="0">
                  <a:latin typeface="Courier New" panose="02070309020205020404" pitchFamily="49" charset="0"/>
                  <a:cs typeface="Courier New" panose="02070309020205020404" pitchFamily="49" charset="0"/>
                </a:rPr>
                <a:t> return </a:t>
              </a:r>
              <a:r>
                <a:rPr lang="en-US" sz="1200" dirty="0" err="1" smtClean="0">
                  <a:latin typeface="Courier New" panose="02070309020205020404" pitchFamily="49" charset="0"/>
                  <a:cs typeface="Courier New" panose="02070309020205020404" pitchFamily="49" charset="0"/>
                </a:rPr>
                <a:t>numItems</a:t>
              </a:r>
              <a:endParaRPr lang="en-US" sz="1200" dirty="0">
                <a:latin typeface="Courier New" panose="02070309020205020404" pitchFamily="49" charset="0"/>
                <a:cs typeface="Courier New" panose="02070309020205020404" pitchFamily="49" charset="0"/>
              </a:endParaRPr>
            </a:p>
            <a:p>
              <a:r>
                <a:rPr lang="en-US" sz="1200" u="sng" dirty="0" err="1">
                  <a:latin typeface="Courier New" panose="02070309020205020404" pitchFamily="49" charset="0"/>
                  <a:cs typeface="Courier New" panose="02070309020205020404" pitchFamily="49" charset="0"/>
                </a:rPr>
                <a:t>isEmpty</a:t>
              </a:r>
              <a:r>
                <a:rPr lang="en-US" sz="1200" dirty="0">
                  <a:latin typeface="Courier New" panose="02070309020205020404" pitchFamily="49" charset="0"/>
                  <a:cs typeface="Courier New" panose="02070309020205020404" pitchFamily="49" charset="0"/>
                </a:rPr>
                <a:t> return </a:t>
              </a:r>
              <a:r>
                <a:rPr lang="en-US" sz="1200" dirty="0" err="1" smtClean="0">
                  <a:latin typeface="Courier New" panose="02070309020205020404" pitchFamily="49" charset="0"/>
                  <a:cs typeface="Courier New" panose="02070309020205020404" pitchFamily="49" charset="0"/>
                </a:rPr>
                <a:t>numItems</a:t>
              </a:r>
              <a:r>
                <a:rPr lang="en-US" sz="1200" dirty="0" smtClean="0">
                  <a:latin typeface="Courier New" panose="02070309020205020404" pitchFamily="49" charset="0"/>
                  <a:cs typeface="Courier New" panose="02070309020205020404" pitchFamily="49" charset="0"/>
                </a:rPr>
                <a:t> </a:t>
              </a:r>
              <a:r>
                <a:rPr lang="en-US" sz="1200" dirty="0">
                  <a:latin typeface="Courier New" panose="02070309020205020404" pitchFamily="49" charset="0"/>
                  <a:cs typeface="Courier New" panose="02070309020205020404" pitchFamily="49" charset="0"/>
                </a:rPr>
                <a:t>== 0</a:t>
              </a:r>
            </a:p>
          </p:txBody>
        </p:sp>
        <p:sp>
          <p:nvSpPr>
            <p:cNvPr id="26" name="TextBox 25">
              <a:extLst>
                <a:ext uri="{FF2B5EF4-FFF2-40B4-BE49-F238E27FC236}">
                  <a16:creationId xmlns:a16="http://schemas.microsoft.com/office/drawing/2014/main" id="{AA9FF246-4532-A24E-89E6-62F34A268428}"/>
                </a:ext>
              </a:extLst>
            </p:cNvPr>
            <p:cNvSpPr txBox="1"/>
            <p:nvPr/>
          </p:nvSpPr>
          <p:spPr>
            <a:xfrm>
              <a:off x="921215" y="2081381"/>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state</a:t>
              </a:r>
            </a:p>
          </p:txBody>
        </p:sp>
        <p:sp>
          <p:nvSpPr>
            <p:cNvPr id="27" name="TextBox 26">
              <a:extLst>
                <a:ext uri="{FF2B5EF4-FFF2-40B4-BE49-F238E27FC236}">
                  <a16:creationId xmlns:a16="http://schemas.microsoft.com/office/drawing/2014/main" id="{005330CE-5607-0649-8EE1-A8540DD55191}"/>
                </a:ext>
              </a:extLst>
            </p:cNvPr>
            <p:cNvSpPr txBox="1"/>
            <p:nvPr/>
          </p:nvSpPr>
          <p:spPr>
            <a:xfrm>
              <a:off x="921215" y="2673036"/>
              <a:ext cx="2035232" cy="338554"/>
            </a:xfrm>
            <a:prstGeom prst="rect">
              <a:avLst/>
            </a:prstGeom>
            <a:noFill/>
          </p:spPr>
          <p:txBody>
            <a:bodyPr wrap="square" rtlCol="0">
              <a:spAutoFit/>
            </a:bodyPr>
            <a:lstStyle/>
            <a:p>
              <a:r>
                <a:rPr lang="en-US" sz="1600" b="1" dirty="0">
                  <a:solidFill>
                    <a:srgbClr val="B6A479"/>
                  </a:solidFill>
                  <a:latin typeface="Courier New" panose="02070309020205020404" pitchFamily="49" charset="0"/>
                  <a:cs typeface="Courier New" panose="02070309020205020404" pitchFamily="49" charset="0"/>
                </a:rPr>
                <a:t>behavior</a:t>
              </a:r>
            </a:p>
          </p:txBody>
        </p:sp>
        <p:sp>
          <p:nvSpPr>
            <p:cNvPr id="28" name="TextBox 27">
              <a:extLst>
                <a:ext uri="{FF2B5EF4-FFF2-40B4-BE49-F238E27FC236}">
                  <a16:creationId xmlns:a16="http://schemas.microsoft.com/office/drawing/2014/main" id="{177FBE14-3869-EA44-A569-847A52E1A2A4}"/>
                </a:ext>
              </a:extLst>
            </p:cNvPr>
            <p:cNvSpPr txBox="1"/>
            <p:nvPr/>
          </p:nvSpPr>
          <p:spPr>
            <a:xfrm>
              <a:off x="1014598" y="2298929"/>
              <a:ext cx="2035232" cy="461665"/>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data[]</a:t>
              </a:r>
            </a:p>
            <a:p>
              <a:r>
                <a:rPr lang="en-US" sz="1200" dirty="0">
                  <a:latin typeface="Courier New" panose="02070309020205020404" pitchFamily="49" charset="0"/>
                  <a:cs typeface="Courier New" panose="02070309020205020404" pitchFamily="49" charset="0"/>
                </a:rPr>
                <a:t>size</a:t>
              </a:r>
            </a:p>
          </p:txBody>
        </p:sp>
      </p:grpSp>
      <p:sp>
        <p:nvSpPr>
          <p:cNvPr id="35" name="Rectangle 34">
            <a:extLst>
              <a:ext uri="{FF2B5EF4-FFF2-40B4-BE49-F238E27FC236}">
                <a16:creationId xmlns:a16="http://schemas.microsoft.com/office/drawing/2014/main" id="{70F44C53-39D9-9043-809F-7E82F9C48945}"/>
              </a:ext>
            </a:extLst>
          </p:cNvPr>
          <p:cNvSpPr/>
          <p:nvPr/>
        </p:nvSpPr>
        <p:spPr>
          <a:xfrm>
            <a:off x="7009603" y="1596081"/>
            <a:ext cx="4754610" cy="28683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6A2B853-F57F-C94F-A4DD-E4685A15741A}"/>
              </a:ext>
            </a:extLst>
          </p:cNvPr>
          <p:cNvSpPr txBox="1"/>
          <p:nvPr/>
        </p:nvSpPr>
        <p:spPr>
          <a:xfrm>
            <a:off x="7148455" y="1776750"/>
            <a:ext cx="2050964" cy="2412199"/>
          </a:xfrm>
          <a:prstGeom prst="rect">
            <a:avLst/>
          </a:prstGeom>
          <a:noFill/>
        </p:spPr>
        <p:txBody>
          <a:bodyPr wrap="square" rtlCol="0">
            <a:spAutoFit/>
          </a:bodyPr>
          <a:lstStyle/>
          <a:p>
            <a:r>
              <a:rPr lang="en-US"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Big O Analysis</a:t>
            </a:r>
            <a:endParaRPr lang="en-US" dirty="0">
              <a:latin typeface="Courier New" panose="02070309020205020404" pitchFamily="49" charset="0"/>
              <a:ea typeface="Segoe UI Historic" panose="020B0502040204020203" pitchFamily="34" charset="0"/>
              <a:cs typeface="Courier New" panose="02070309020205020404" pitchFamily="49" charset="0"/>
            </a:endParaRP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pop()</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peek()</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size()</a:t>
            </a:r>
          </a:p>
          <a:p>
            <a:pPr>
              <a:lnSpc>
                <a:spcPct val="150000"/>
              </a:lnSpc>
            </a:pPr>
            <a:r>
              <a:rPr lang="en-US" dirty="0" err="1">
                <a:latin typeface="Courier New" panose="02070309020205020404" pitchFamily="49" charset="0"/>
                <a:ea typeface="Segoe UI Historic" panose="020B0502040204020203" pitchFamily="34" charset="0"/>
                <a:cs typeface="Courier New" panose="02070309020205020404" pitchFamily="49" charset="0"/>
              </a:rPr>
              <a:t>isEmpty</a:t>
            </a:r>
            <a:r>
              <a:rPr lang="en-US" dirty="0">
                <a:latin typeface="Courier New" panose="02070309020205020404" pitchFamily="49" charset="0"/>
                <a:ea typeface="Segoe UI Historic" panose="020B0502040204020203" pitchFamily="34" charset="0"/>
                <a:cs typeface="Courier New" panose="02070309020205020404" pitchFamily="49" charset="0"/>
              </a:rPr>
              <a:t>()</a:t>
            </a:r>
          </a:p>
          <a:p>
            <a:pPr>
              <a:lnSpc>
                <a:spcPct val="150000"/>
              </a:lnSpc>
            </a:pPr>
            <a:r>
              <a:rPr lang="en-US" dirty="0">
                <a:latin typeface="Courier New" panose="02070309020205020404" pitchFamily="49" charset="0"/>
                <a:ea typeface="Segoe UI Historic" panose="020B0502040204020203" pitchFamily="34" charset="0"/>
                <a:cs typeface="Courier New" panose="02070309020205020404" pitchFamily="49" charset="0"/>
              </a:rPr>
              <a:t>push()</a:t>
            </a:r>
          </a:p>
        </p:txBody>
      </p:sp>
      <p:sp>
        <p:nvSpPr>
          <p:cNvPr id="29" name="TextBox 28">
            <a:extLst>
              <a:ext uri="{FF2B5EF4-FFF2-40B4-BE49-F238E27FC236}">
                <a16:creationId xmlns:a16="http://schemas.microsoft.com/office/drawing/2014/main" id="{923D2588-9CDA-8848-BC15-B4F96A8C6C60}"/>
              </a:ext>
            </a:extLst>
          </p:cNvPr>
          <p:cNvSpPr txBox="1"/>
          <p:nvPr/>
        </p:nvSpPr>
        <p:spPr>
          <a:xfrm>
            <a:off x="8565822" y="3756165"/>
            <a:ext cx="2901948" cy="646331"/>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Don’t resize: O(1) Constant</a:t>
            </a:r>
          </a:p>
          <a:p>
            <a:r>
              <a:rPr lang="en-US" dirty="0">
                <a:latin typeface="Segoe UI Historic" panose="020B0502040204020203" pitchFamily="34" charset="0"/>
                <a:ea typeface="Segoe UI Historic" panose="020B0502040204020203" pitchFamily="34" charset="0"/>
                <a:cs typeface="Segoe UI Historic" panose="020B0502040204020203" pitchFamily="34" charset="0"/>
              </a:rPr>
              <a:t>Do resize: O(N) linear</a:t>
            </a:r>
          </a:p>
        </p:txBody>
      </p:sp>
      <p:sp>
        <p:nvSpPr>
          <p:cNvPr id="30" name="TextBox 29">
            <a:extLst>
              <a:ext uri="{FF2B5EF4-FFF2-40B4-BE49-F238E27FC236}">
                <a16:creationId xmlns:a16="http://schemas.microsoft.com/office/drawing/2014/main" id="{2501AA03-50D6-9044-8136-85284C1E59C0}"/>
              </a:ext>
            </a:extLst>
          </p:cNvPr>
          <p:cNvSpPr txBox="1"/>
          <p:nvPr/>
        </p:nvSpPr>
        <p:spPr>
          <a:xfrm>
            <a:off x="8565822" y="2142471"/>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1" name="TextBox 30">
            <a:extLst>
              <a:ext uri="{FF2B5EF4-FFF2-40B4-BE49-F238E27FC236}">
                <a16:creationId xmlns:a16="http://schemas.microsoft.com/office/drawing/2014/main" id="{23986DCD-F0FB-844B-9E15-8E32BFF08766}"/>
              </a:ext>
            </a:extLst>
          </p:cNvPr>
          <p:cNvSpPr txBox="1"/>
          <p:nvPr/>
        </p:nvSpPr>
        <p:spPr>
          <a:xfrm>
            <a:off x="8565822" y="2538828"/>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2" name="TextBox 31">
            <a:extLst>
              <a:ext uri="{FF2B5EF4-FFF2-40B4-BE49-F238E27FC236}">
                <a16:creationId xmlns:a16="http://schemas.microsoft.com/office/drawing/2014/main" id="{97372B80-19D0-CE4C-BADF-C20C31D0F666}"/>
              </a:ext>
            </a:extLst>
          </p:cNvPr>
          <p:cNvSpPr txBox="1"/>
          <p:nvPr/>
        </p:nvSpPr>
        <p:spPr>
          <a:xfrm>
            <a:off x="8565822" y="2979249"/>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3" name="TextBox 32">
            <a:extLst>
              <a:ext uri="{FF2B5EF4-FFF2-40B4-BE49-F238E27FC236}">
                <a16:creationId xmlns:a16="http://schemas.microsoft.com/office/drawing/2014/main" id="{62D52AD2-64C7-C84D-A88D-AE067DC63032}"/>
              </a:ext>
            </a:extLst>
          </p:cNvPr>
          <p:cNvSpPr txBox="1"/>
          <p:nvPr/>
        </p:nvSpPr>
        <p:spPr>
          <a:xfrm>
            <a:off x="8565822" y="3386833"/>
            <a:ext cx="1593706" cy="369332"/>
          </a:xfrm>
          <a:prstGeom prst="rect">
            <a:avLst/>
          </a:prstGeom>
          <a:noFill/>
        </p:spPr>
        <p:txBody>
          <a:bodyPr wrap="none" rtlCol="0">
            <a:spAutoFit/>
          </a:bodyPr>
          <a:lstStyle/>
          <a:p>
            <a:r>
              <a:rPr lang="en-US" dirty="0">
                <a:latin typeface="Segoe UI Historic" panose="020B0502040204020203" pitchFamily="34" charset="0"/>
                <a:ea typeface="Segoe UI Historic" panose="020B0502040204020203" pitchFamily="34" charset="0"/>
                <a:cs typeface="Segoe UI Historic" panose="020B0502040204020203" pitchFamily="34" charset="0"/>
              </a:rPr>
              <a:t>O(1) Constant</a:t>
            </a:r>
          </a:p>
        </p:txBody>
      </p:sp>
      <p:sp>
        <p:nvSpPr>
          <p:cNvPr id="37" name="Footer Placeholder 3">
            <a:extLst>
              <a:ext uri="{FF2B5EF4-FFF2-40B4-BE49-F238E27FC236}">
                <a16:creationId xmlns:a16="http://schemas.microsoft.com/office/drawing/2014/main" id="{5696B9EC-78C7-B74F-B86E-532468505479}"/>
              </a:ext>
            </a:extLst>
          </p:cNvPr>
          <p:cNvSpPr>
            <a:spLocks noGrp="1"/>
          </p:cNvSpPr>
          <p:nvPr>
            <p:ph type="ftr" sz="quarter" idx="11"/>
          </p:nvPr>
        </p:nvSpPr>
        <p:spPr>
          <a:xfrm>
            <a:off x="5715301" y="6521027"/>
            <a:ext cx="5901459" cy="274320"/>
          </a:xfrm>
        </p:spPr>
        <p:txBody>
          <a:bodyPr/>
          <a:lstStyle/>
          <a:p>
            <a:r>
              <a:rPr lang="es-ES"/>
              <a:t>CSE 373 19 Su - Robbie Weber</a:t>
            </a:r>
            <a:endParaRPr lang="en-US" dirty="0"/>
          </a:p>
        </p:txBody>
      </p:sp>
      <p:grpSp>
        <p:nvGrpSpPr>
          <p:cNvPr id="38" name="Group 37">
            <a:extLst>
              <a:ext uri="{FF2B5EF4-FFF2-40B4-BE49-F238E27FC236}">
                <a16:creationId xmlns:a16="http://schemas.microsoft.com/office/drawing/2014/main" id="{AC56E9A0-E135-3E41-B34C-5DD14CF34289}"/>
              </a:ext>
            </a:extLst>
          </p:cNvPr>
          <p:cNvGrpSpPr/>
          <p:nvPr/>
        </p:nvGrpSpPr>
        <p:grpSpPr>
          <a:xfrm>
            <a:off x="575239" y="1596081"/>
            <a:ext cx="2320363" cy="2780359"/>
            <a:chOff x="908857" y="1530095"/>
            <a:chExt cx="2320363" cy="2780359"/>
          </a:xfrm>
        </p:grpSpPr>
        <p:sp>
          <p:nvSpPr>
            <p:cNvPr id="39" name="Rectangle 38">
              <a:extLst>
                <a:ext uri="{FF2B5EF4-FFF2-40B4-BE49-F238E27FC236}">
                  <a16:creationId xmlns:a16="http://schemas.microsoft.com/office/drawing/2014/main" id="{5E609F58-9455-6740-B1DD-F6C42BD89CCA}"/>
                </a:ext>
              </a:extLst>
            </p:cNvPr>
            <p:cNvSpPr/>
            <p:nvPr/>
          </p:nvSpPr>
          <p:spPr>
            <a:xfrm>
              <a:off x="908857" y="2061556"/>
              <a:ext cx="2320363" cy="2248898"/>
            </a:xfrm>
            <a:prstGeom prst="rect">
              <a:avLst/>
            </a:prstGeom>
            <a:no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8C11540-E9B2-C340-AA21-B01D51E10698}"/>
                </a:ext>
              </a:extLst>
            </p:cNvPr>
            <p:cNvSpPr/>
            <p:nvPr/>
          </p:nvSpPr>
          <p:spPr>
            <a:xfrm>
              <a:off x="908858" y="1530095"/>
              <a:ext cx="2320362" cy="531461"/>
            </a:xfrm>
            <a:prstGeom prst="rect">
              <a:avLst/>
            </a:prstGeom>
            <a:solidFill>
              <a:srgbClr val="B6A479"/>
            </a:solidFill>
            <a:ln>
              <a:solidFill>
                <a:srgbClr val="B6A4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Historic" panose="020B0502040204020203" pitchFamily="34" charset="0"/>
                  <a:ea typeface="Segoe UI Historic" panose="020B0502040204020203" pitchFamily="34" charset="0"/>
                  <a:cs typeface="Segoe UI Historic" panose="020B0502040204020203" pitchFamily="34" charset="0"/>
                </a:rPr>
                <a:t>Stack ADT</a:t>
              </a:r>
            </a:p>
          </p:txBody>
        </p:sp>
        <p:sp>
          <p:nvSpPr>
            <p:cNvPr id="41" name="TextBox 40">
              <a:extLst>
                <a:ext uri="{FF2B5EF4-FFF2-40B4-BE49-F238E27FC236}">
                  <a16:creationId xmlns:a16="http://schemas.microsoft.com/office/drawing/2014/main" id="{A9648E0C-C660-D646-A2C0-4394838C2427}"/>
                </a:ext>
              </a:extLst>
            </p:cNvPr>
            <p:cNvSpPr txBox="1"/>
            <p:nvPr/>
          </p:nvSpPr>
          <p:spPr>
            <a:xfrm>
              <a:off x="1076296" y="2988919"/>
              <a:ext cx="2152924" cy="1200329"/>
            </a:xfrm>
            <a:prstGeom prst="rect">
              <a:avLst/>
            </a:prstGeom>
            <a:noFill/>
          </p:spPr>
          <p:txBody>
            <a:bodyPr wrap="square" rtlCol="0">
              <a:spAutoFit/>
            </a:bodyPr>
            <a:lstStyle/>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push(item)</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add item to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pop()</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return and remove item at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peek()</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look at item at top</a:t>
              </a:r>
            </a:p>
            <a:p>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size()</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a:t>
              </a:r>
            </a:p>
            <a:p>
              <a:r>
                <a:rPr lang="en-US" sz="1200" u="sng" dirty="0" err="1">
                  <a:latin typeface="Segoe UI Historic" panose="020B0502040204020203" pitchFamily="34" charset="0"/>
                  <a:ea typeface="Segoe UI Historic" panose="020B0502040204020203" pitchFamily="34" charset="0"/>
                  <a:cs typeface="Segoe UI Historic" panose="020B0502040204020203" pitchFamily="34" charset="0"/>
                </a:rPr>
                <a:t>isEmpty</a:t>
              </a:r>
              <a:r>
                <a:rPr lang="en-US" sz="1200" u="sng" dirty="0">
                  <a:latin typeface="Segoe UI Historic" panose="020B0502040204020203" pitchFamily="34" charset="0"/>
                  <a:ea typeface="Segoe UI Historic" panose="020B0502040204020203" pitchFamily="34" charset="0"/>
                  <a:cs typeface="Segoe UI Historic" panose="020B0502040204020203" pitchFamily="34" charset="0"/>
                </a:rPr>
                <a:t>()</a:t>
              </a:r>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 count of items is 0?</a:t>
              </a:r>
            </a:p>
          </p:txBody>
        </p:sp>
        <p:sp>
          <p:nvSpPr>
            <p:cNvPr id="42" name="TextBox 41">
              <a:extLst>
                <a:ext uri="{FF2B5EF4-FFF2-40B4-BE49-F238E27FC236}">
                  <a16:creationId xmlns:a16="http://schemas.microsoft.com/office/drawing/2014/main" id="{52439E8E-ED63-044A-84EE-24DD0672E585}"/>
                </a:ext>
              </a:extLst>
            </p:cNvPr>
            <p:cNvSpPr txBox="1"/>
            <p:nvPr/>
          </p:nvSpPr>
          <p:spPr>
            <a:xfrm>
              <a:off x="924590" y="2078829"/>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state</a:t>
              </a:r>
            </a:p>
          </p:txBody>
        </p:sp>
        <p:sp>
          <p:nvSpPr>
            <p:cNvPr id="43" name="TextBox 42">
              <a:extLst>
                <a:ext uri="{FF2B5EF4-FFF2-40B4-BE49-F238E27FC236}">
                  <a16:creationId xmlns:a16="http://schemas.microsoft.com/office/drawing/2014/main" id="{EF1F2958-1989-364E-8926-CB5679AC5F64}"/>
                </a:ext>
              </a:extLst>
            </p:cNvPr>
            <p:cNvSpPr txBox="1"/>
            <p:nvPr/>
          </p:nvSpPr>
          <p:spPr>
            <a:xfrm>
              <a:off x="916724" y="2747587"/>
              <a:ext cx="2035232" cy="338554"/>
            </a:xfrm>
            <a:prstGeom prst="rect">
              <a:avLst/>
            </a:prstGeom>
            <a:noFill/>
          </p:spPr>
          <p:txBody>
            <a:bodyPr wrap="square" rtlCol="0">
              <a:spAutoFit/>
            </a:bodyPr>
            <a:lstStyle/>
            <a:p>
              <a:r>
                <a:rPr lang="en-US" sz="1600" b="1" dirty="0">
                  <a:solidFill>
                    <a:srgbClr val="4C3282"/>
                  </a:solidFill>
                  <a:latin typeface="Segoe UI Historic" panose="020B0502040204020203" pitchFamily="34" charset="0"/>
                  <a:ea typeface="Segoe UI Historic" panose="020B0502040204020203" pitchFamily="34" charset="0"/>
                  <a:cs typeface="Segoe UI Historic" panose="020B0502040204020203" pitchFamily="34" charset="0"/>
                </a:rPr>
                <a:t>behavior</a:t>
              </a:r>
            </a:p>
          </p:txBody>
        </p:sp>
        <p:sp>
          <p:nvSpPr>
            <p:cNvPr id="44" name="TextBox 43">
              <a:extLst>
                <a:ext uri="{FF2B5EF4-FFF2-40B4-BE49-F238E27FC236}">
                  <a16:creationId xmlns:a16="http://schemas.microsoft.com/office/drawing/2014/main" id="{C138AD69-AA46-1E46-875D-7FEFFB78D0AE}"/>
                </a:ext>
              </a:extLst>
            </p:cNvPr>
            <p:cNvSpPr txBox="1"/>
            <p:nvPr/>
          </p:nvSpPr>
          <p:spPr>
            <a:xfrm>
              <a:off x="1076295" y="2335727"/>
              <a:ext cx="1861241" cy="461665"/>
            </a:xfrm>
            <a:prstGeom prst="rect">
              <a:avLst/>
            </a:prstGeom>
            <a:noFill/>
          </p:spPr>
          <p:txBody>
            <a:bodyPr wrap="square" rtlCol="0">
              <a:spAutoFit/>
            </a:bodyPr>
            <a:lstStyle/>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Set of ordered items</a:t>
              </a:r>
            </a:p>
            <a:p>
              <a:r>
                <a:rPr lang="en-US" sz="1200" dirty="0">
                  <a:latin typeface="Segoe UI Historic" panose="020B0502040204020203" pitchFamily="34" charset="0"/>
                  <a:ea typeface="Segoe UI Historic" panose="020B0502040204020203" pitchFamily="34" charset="0"/>
                  <a:cs typeface="Segoe UI Historic" panose="020B0502040204020203" pitchFamily="34" charset="0"/>
                </a:rPr>
                <a:t>Number of items</a:t>
              </a:r>
            </a:p>
          </p:txBody>
        </p:sp>
      </p:grpSp>
    </p:spTree>
    <p:extLst>
      <p:ext uri="{BB962C8B-B14F-4D97-AF65-F5344CB8AC3E}">
        <p14:creationId xmlns:p14="http://schemas.microsoft.com/office/powerpoint/2010/main" val="6167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7">
                                            <p:txEl>
                                              <p:pRg st="2" end="2"/>
                                            </p:txEl>
                                          </p:spTgt>
                                        </p:tgtEl>
                                        <p:attrNameLst>
                                          <p:attrName>style.visibility</p:attrName>
                                        </p:attrNameLst>
                                      </p:cBhvr>
                                      <p:to>
                                        <p:strVal val="visible"/>
                                      </p:to>
                                    </p:set>
                                    <p:animEffect transition="in" filter="fade">
                                      <p:cBhvr>
                                        <p:cTn id="44" dur="500"/>
                                        <p:tgtEl>
                                          <p:spTgt spid="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grpId="1" nodeType="clickEffect">
                                  <p:stCondLst>
                                    <p:cond delay="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14"/>
                                        </p:tgtEl>
                                      </p:cBhvr>
                                    </p:animEffect>
                                    <p:set>
                                      <p:cBhvr>
                                        <p:cTn id="52" dur="1" fill="hold">
                                          <p:stCondLst>
                                            <p:cond delay="499"/>
                                          </p:stCondLst>
                                        </p:cTn>
                                        <p:tgtEl>
                                          <p:spTgt spid="1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fade">
                                      <p:cBhvr>
                                        <p:cTn id="57" dur="500"/>
                                        <p:tgtEl>
                                          <p:spTgt spid="7">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fade">
                                      <p:cBhvr>
                                        <p:cTn id="62" dur="500"/>
                                        <p:tgtEl>
                                          <p:spTgt spid="10"/>
                                        </p:tgtEl>
                                      </p:cBhvr>
                                    </p:animEffect>
                                  </p:childTnLst>
                                </p:cTn>
                              </p:par>
                              <p:par>
                                <p:cTn id="63" presetID="10" presetClass="entr" presetSubtype="0" fill="hold" grpId="2"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fade">
                                      <p:cBhvr>
                                        <p:cTn id="70" dur="500"/>
                                        <p:tgtEl>
                                          <p:spTgt spid="3"/>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fade">
                                      <p:cBhvr>
                                        <p:cTn id="78" dur="500"/>
                                        <p:tgtEl>
                                          <p:spTgt spid="30"/>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31"/>
                                        </p:tgtEl>
                                        <p:attrNameLst>
                                          <p:attrName>style.visibility</p:attrName>
                                        </p:attrNameLst>
                                      </p:cBhvr>
                                      <p:to>
                                        <p:strVal val="visible"/>
                                      </p:to>
                                    </p:set>
                                    <p:animEffect transition="in" filter="fade">
                                      <p:cBhvr>
                                        <p:cTn id="83" dur="500"/>
                                        <p:tgtEl>
                                          <p:spTgt spid="31"/>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fade">
                                      <p:cBhvr>
                                        <p:cTn id="88" dur="500"/>
                                        <p:tgtEl>
                                          <p:spTgt spid="32"/>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fade">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ntr" presetSubtype="0" fill="hold" grpId="0" nodeType="clickEffect">
                                  <p:stCondLst>
                                    <p:cond delay="0"/>
                                  </p:stCondLst>
                                  <p:childTnLst>
                                    <p:set>
                                      <p:cBhvr>
                                        <p:cTn id="97" dur="1" fill="hold">
                                          <p:stCondLst>
                                            <p:cond delay="0"/>
                                          </p:stCondLst>
                                        </p:cTn>
                                        <p:tgtEl>
                                          <p:spTgt spid="29"/>
                                        </p:tgtEl>
                                        <p:attrNameLst>
                                          <p:attrName>style.visibility</p:attrName>
                                        </p:attrNameLst>
                                      </p:cBhvr>
                                      <p:to>
                                        <p:strVal val="visible"/>
                                      </p:to>
                                    </p:set>
                                    <p:animEffect transition="in" filter="fade">
                                      <p:cBhvr>
                                        <p:cTn id="9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9" grpId="1"/>
      <p:bldP spid="10" grpId="0" animBg="1"/>
      <p:bldP spid="11" grpId="0"/>
      <p:bldP spid="12" grpId="0" animBg="1"/>
      <p:bldP spid="13" grpId="0" animBg="1"/>
      <p:bldP spid="14" grpId="0" animBg="1"/>
      <p:bldP spid="14" grpId="1" animBg="1"/>
      <p:bldP spid="14" grpId="2" animBg="1"/>
      <p:bldP spid="35" grpId="0" animBg="1"/>
      <p:bldP spid="3" grpId="0"/>
      <p:bldP spid="29" grpId="0"/>
      <p:bldP spid="30" grpId="0"/>
      <p:bldP spid="31" grpId="0"/>
      <p:bldP spid="32" grpId="0"/>
      <p:bldP spid="3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1">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14596</TotalTime>
  <Words>3926</Words>
  <Application>Microsoft Office PowerPoint</Application>
  <PresentationFormat>Widescreen</PresentationFormat>
  <Paragraphs>826</Paragraphs>
  <Slides>31</Slides>
  <Notes>20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31</vt:i4>
      </vt:variant>
    </vt:vector>
  </HeadingPairs>
  <TitlesOfParts>
    <vt:vector size="45" baseType="lpstr">
      <vt:lpstr>MS PGothic</vt:lpstr>
      <vt:lpstr>Calibri</vt:lpstr>
      <vt:lpstr>Cambria Math</vt:lpstr>
      <vt:lpstr>Courier New</vt:lpstr>
      <vt:lpstr>Segoe UI</vt:lpstr>
      <vt:lpstr>Segoe UI Historic</vt:lpstr>
      <vt:lpstr>Segoe UI Light</vt:lpstr>
      <vt:lpstr>Segoe UI Semibold</vt:lpstr>
      <vt:lpstr>Segoe UI Semilight</vt:lpstr>
      <vt:lpstr>Tahoma</vt:lpstr>
      <vt:lpstr>Tw Cen MT</vt:lpstr>
      <vt:lpstr>Wingdings</vt:lpstr>
      <vt:lpstr>Wingdings 3</vt:lpstr>
      <vt:lpstr>Integral</vt:lpstr>
      <vt:lpstr>Lecture 2: Stacks and Queues</vt:lpstr>
      <vt:lpstr>Administrivia</vt:lpstr>
      <vt:lpstr>Warm Up</vt:lpstr>
      <vt:lpstr>Design Decisions</vt:lpstr>
      <vt:lpstr>List ADT tradeoffs </vt:lpstr>
      <vt:lpstr>List ADT tradeoffs </vt:lpstr>
      <vt:lpstr>Goals for Today</vt:lpstr>
      <vt:lpstr>Review: What is a Stack?</vt:lpstr>
      <vt:lpstr>Implementing a Stack with an Array</vt:lpstr>
      <vt:lpstr>Implementing a Stack with Nodes</vt:lpstr>
      <vt:lpstr>Review: What is a Queue?</vt:lpstr>
      <vt:lpstr>Implementing a Queue with an Array</vt:lpstr>
      <vt:lpstr>Implementing a Queue with an Array</vt:lpstr>
      <vt:lpstr>Implementing a Queue with Nodes</vt:lpstr>
      <vt:lpstr>Multiple Levels of Design Decisions</vt:lpstr>
      <vt:lpstr>Design Decisions</vt:lpstr>
      <vt:lpstr>Testing Your Code</vt:lpstr>
      <vt:lpstr>Testing: Why are we doing this?</vt:lpstr>
      <vt:lpstr>Testing</vt:lpstr>
      <vt:lpstr>Testing</vt:lpstr>
      <vt:lpstr>Types of Tests</vt:lpstr>
      <vt:lpstr>What to test?</vt:lpstr>
      <vt:lpstr>Testing Strategies</vt:lpstr>
      <vt:lpstr>Thought Experiment</vt:lpstr>
      <vt:lpstr>JUnit</vt:lpstr>
      <vt:lpstr>Review: Generics</vt:lpstr>
      <vt:lpstr>Dictionaries</vt:lpstr>
      <vt:lpstr>Dictionaries (aka Maps)</vt:lpstr>
      <vt:lpstr>Review: Maps </vt:lpstr>
      <vt:lpstr>Implementing a Dictionary with an Array</vt:lpstr>
      <vt:lpstr>Implementing a Dictionary with Nodes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Kasey Champion</dc:creator>
  <cp:lastModifiedBy>rtweber2</cp:lastModifiedBy>
  <cp:revision>137</cp:revision>
  <dcterms:created xsi:type="dcterms:W3CDTF">2018-03-22T00:41:11Z</dcterms:created>
  <dcterms:modified xsi:type="dcterms:W3CDTF">2019-06-28T18:33:56Z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kaseyc@microsoft.com</vt:lpwstr>
  </property>
  <property fmtid="{D5CDD505-2E9C-101B-9397-08002B2CF9AE}" pid="5" name="MSIP_Label_f42aa342-8706-4288-bd11-ebb85995028c_SetDate">
    <vt:lpwstr>2018-03-22T00:48:15.4212377Z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